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 id="2147483648" r:id="rId2"/>
  </p:sldMasterIdLst>
  <p:notesMasterIdLst>
    <p:notesMasterId r:id="rId22"/>
  </p:notesMasterIdLst>
  <p:sldIdLst>
    <p:sldId id="256" r:id="rId3"/>
    <p:sldId id="513" r:id="rId4"/>
    <p:sldId id="514" r:id="rId5"/>
    <p:sldId id="516" r:id="rId6"/>
    <p:sldId id="518" r:id="rId7"/>
    <p:sldId id="522" r:id="rId8"/>
    <p:sldId id="496" r:id="rId9"/>
    <p:sldId id="523" r:id="rId10"/>
    <p:sldId id="511" r:id="rId11"/>
    <p:sldId id="465" r:id="rId12"/>
    <p:sldId id="503" r:id="rId13"/>
    <p:sldId id="520" r:id="rId14"/>
    <p:sldId id="524" r:id="rId15"/>
    <p:sldId id="521" r:id="rId16"/>
    <p:sldId id="507" r:id="rId17"/>
    <p:sldId id="506" r:id="rId18"/>
    <p:sldId id="509" r:id="rId19"/>
    <p:sldId id="525" r:id="rId20"/>
    <p:sldId id="258" r:id="rId21"/>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5pPr>
    <a:lvl6pPr marL="22860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6pPr>
    <a:lvl7pPr marL="27432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7pPr>
    <a:lvl8pPr marL="32004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8pPr>
    <a:lvl9pPr marL="36576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9pPr>
  </p:defaultTextStyle>
  <p:extLst>
    <p:ext uri="{EFAFB233-063F-42B5-8137-9DF3F51BA10A}">
      <p15:sldGuideLst xmlns:p15="http://schemas.microsoft.com/office/powerpoint/2012/main">
        <p15:guide id="1" orient="horz" pos="2137" userDrawn="1">
          <p15:clr>
            <a:srgbClr val="A4A3A4"/>
          </p15:clr>
        </p15:guide>
        <p15:guide id="2" pos="3840">
          <p15:clr>
            <a:srgbClr val="A4A3A4"/>
          </p15:clr>
        </p15:guide>
        <p15:guide id="3" orient="horz" pos="572" userDrawn="1">
          <p15:clr>
            <a:srgbClr val="A4A3A4"/>
          </p15:clr>
        </p15:guide>
        <p15:guide id="4" orient="horz" pos="3861" userDrawn="1">
          <p15:clr>
            <a:srgbClr val="A4A3A4"/>
          </p15:clr>
        </p15:guide>
        <p15:guide id="5" pos="211" userDrawn="1">
          <p15:clr>
            <a:srgbClr val="A4A3A4"/>
          </p15:clr>
        </p15:guide>
        <p15:guide id="6" pos="7469" userDrawn="1">
          <p15:clr>
            <a:srgbClr val="A4A3A4"/>
          </p15:clr>
        </p15:guide>
        <p15:guide id="7" orient="horz" pos="482" userDrawn="1">
          <p15:clr>
            <a:srgbClr val="A4A3A4"/>
          </p15:clr>
        </p15:guide>
        <p15:guide id="8" pos="167">
          <p15:clr>
            <a:srgbClr val="A4A3A4"/>
          </p15:clr>
        </p15:guide>
        <p15:guide id="9" pos="5428" userDrawn="1">
          <p15:clr>
            <a:srgbClr val="A4A3A4"/>
          </p15:clr>
        </p15:guide>
        <p15:guide id="10" pos="2797">
          <p15:clr>
            <a:srgbClr val="A4A3A4"/>
          </p15:clr>
        </p15:guide>
        <p15:guide id="11" pos="370" userDrawn="1">
          <p15:clr>
            <a:srgbClr val="A4A3A4"/>
          </p15:clr>
        </p15:guide>
        <p15:guide id="12" pos="731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FF0000"/>
    <a:srgbClr val="FBCED0"/>
    <a:srgbClr val="C2232B"/>
    <a:srgbClr val="27737C"/>
    <a:srgbClr val="FCEBF0"/>
    <a:srgbClr val="FBD7D5"/>
    <a:srgbClr val="FCF5F8"/>
    <a:srgbClr val="FBD7D7"/>
    <a:srgbClr val="FBDC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580" autoAdjust="0"/>
    <p:restoredTop sz="77209" autoAdjust="0"/>
  </p:normalViewPr>
  <p:slideViewPr>
    <p:cSldViewPr snapToGrid="0" showGuides="1">
      <p:cViewPr varScale="1">
        <p:scale>
          <a:sx n="124" d="100"/>
          <a:sy n="124" d="100"/>
        </p:scale>
        <p:origin x="474" y="102"/>
      </p:cViewPr>
      <p:guideLst>
        <p:guide orient="horz" pos="2137"/>
        <p:guide pos="3840"/>
        <p:guide orient="horz" pos="572"/>
        <p:guide orient="horz" pos="3861"/>
        <p:guide pos="211"/>
        <p:guide pos="7469"/>
        <p:guide orient="horz" pos="482"/>
        <p:guide pos="167"/>
        <p:guide pos="5428"/>
        <p:guide pos="2797"/>
        <p:guide pos="370"/>
        <p:guide pos="731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959A707C-E2C5-4EA2-9BE8-71584E7675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8C9933B3-1469-4DA9-9425-FB1E71BF16AA}"/>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ea typeface="+mn-ea"/>
              </a:defRPr>
            </a:lvl1pPr>
          </a:lstStyle>
          <a:p>
            <a:pPr>
              <a:defRPr/>
            </a:pPr>
            <a:fld id="{6352523D-F4EE-4DB8-ACC8-DC61F38C7B18}" type="datetimeFigureOut">
              <a:rPr lang="zh-CN" altLang="en-US"/>
              <a:pPr>
                <a:defRPr/>
              </a:pPr>
              <a:t>2021/11/29</a:t>
            </a:fld>
            <a:endParaRPr lang="zh-CN" altLang="en-US"/>
          </a:p>
        </p:txBody>
      </p:sp>
      <p:sp>
        <p:nvSpPr>
          <p:cNvPr id="4" name="幻灯片图像占位符 3">
            <a:extLst>
              <a:ext uri="{FF2B5EF4-FFF2-40B4-BE49-F238E27FC236}">
                <a16:creationId xmlns:a16="http://schemas.microsoft.com/office/drawing/2014/main" id="{32A66679-5FDD-4C43-BF9F-6954FF876BD6}"/>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a:extLst>
              <a:ext uri="{FF2B5EF4-FFF2-40B4-BE49-F238E27FC236}">
                <a16:creationId xmlns:a16="http://schemas.microsoft.com/office/drawing/2014/main" id="{251FEC89-59D0-4902-82F0-4F72B2E7ABFD}"/>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a:extLst>
              <a:ext uri="{FF2B5EF4-FFF2-40B4-BE49-F238E27FC236}">
                <a16:creationId xmlns:a16="http://schemas.microsoft.com/office/drawing/2014/main" id="{6E51393F-925B-4F61-A513-75235C0D2BA8}"/>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BD20CF8B-D86C-452D-AA71-F8D4AAD3E0FA}"/>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ea typeface="+mn-ea"/>
              </a:defRPr>
            </a:lvl1pPr>
          </a:lstStyle>
          <a:p>
            <a:pPr>
              <a:defRPr/>
            </a:pPr>
            <a:fld id="{7EAAFC23-F5C8-465B-BAD2-86BD375D1D66}" type="slidenum">
              <a:rPr lang="zh-CN" altLang="en-US"/>
              <a:pPr>
                <a:defRPr/>
              </a:pPr>
              <a:t>‹#›</a:t>
            </a:fld>
            <a:endParaRPr lang="zh-CN" altLang="en-US"/>
          </a:p>
        </p:txBody>
      </p:sp>
    </p:spTree>
    <p:extLst>
      <p:ext uri="{BB962C8B-B14F-4D97-AF65-F5344CB8AC3E}">
        <p14:creationId xmlns:p14="http://schemas.microsoft.com/office/powerpoint/2010/main" val="9527676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a:extLst>
              <a:ext uri="{FF2B5EF4-FFF2-40B4-BE49-F238E27FC236}">
                <a16:creationId xmlns:a16="http://schemas.microsoft.com/office/drawing/2014/main" id="{584B6F60-2A17-4383-8EBD-CCFF42541F5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备注占位符 2">
            <a:extLst>
              <a:ext uri="{FF2B5EF4-FFF2-40B4-BE49-F238E27FC236}">
                <a16:creationId xmlns:a16="http://schemas.microsoft.com/office/drawing/2014/main" id="{CEBBD683-AE1C-41FB-B1AC-7531A3EF202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14340" name="灯片编号占位符 3">
            <a:extLst>
              <a:ext uri="{FF2B5EF4-FFF2-40B4-BE49-F238E27FC236}">
                <a16:creationId xmlns:a16="http://schemas.microsoft.com/office/drawing/2014/main" id="{1FB00AFF-BA4E-47B8-8259-00E560FDAE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B261419A-FA8B-4C76-AC5C-8B5762ABCA81}" type="slidenum">
              <a:rPr lang="zh-CN" altLang="en-US"/>
              <a:pPr fontAlgn="base">
                <a:spcBef>
                  <a:spcPct val="0"/>
                </a:spcBef>
                <a:spcAft>
                  <a:spcPct val="0"/>
                </a:spcAft>
              </a:pPr>
              <a:t>1</a:t>
            </a:fld>
            <a:endParaRPr lang="zh-CN" altLang="en-US"/>
          </a:p>
        </p:txBody>
      </p:sp>
    </p:spTree>
    <p:extLst>
      <p:ext uri="{BB962C8B-B14F-4D97-AF65-F5344CB8AC3E}">
        <p14:creationId xmlns:p14="http://schemas.microsoft.com/office/powerpoint/2010/main" val="2695512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2</a:t>
            </a:fld>
            <a:endParaRPr lang="zh-CN" altLang="en-US"/>
          </a:p>
        </p:txBody>
      </p:sp>
    </p:spTree>
    <p:extLst>
      <p:ext uri="{BB962C8B-B14F-4D97-AF65-F5344CB8AC3E}">
        <p14:creationId xmlns:p14="http://schemas.microsoft.com/office/powerpoint/2010/main" val="2815201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3</a:t>
            </a:fld>
            <a:endParaRPr lang="zh-CN" altLang="en-US"/>
          </a:p>
        </p:txBody>
      </p:sp>
    </p:spTree>
    <p:extLst>
      <p:ext uri="{BB962C8B-B14F-4D97-AF65-F5344CB8AC3E}">
        <p14:creationId xmlns:p14="http://schemas.microsoft.com/office/powerpoint/2010/main" val="2261090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4</a:t>
            </a:fld>
            <a:endParaRPr lang="zh-CN" altLang="en-US"/>
          </a:p>
        </p:txBody>
      </p:sp>
    </p:spTree>
    <p:extLst>
      <p:ext uri="{BB962C8B-B14F-4D97-AF65-F5344CB8AC3E}">
        <p14:creationId xmlns:p14="http://schemas.microsoft.com/office/powerpoint/2010/main" val="2804695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5</a:t>
            </a:fld>
            <a:endParaRPr lang="zh-CN" altLang="en-US"/>
          </a:p>
        </p:txBody>
      </p:sp>
    </p:spTree>
    <p:extLst>
      <p:ext uri="{BB962C8B-B14F-4D97-AF65-F5344CB8AC3E}">
        <p14:creationId xmlns:p14="http://schemas.microsoft.com/office/powerpoint/2010/main" val="784316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6</a:t>
            </a:fld>
            <a:endParaRPr lang="zh-CN" altLang="en-US"/>
          </a:p>
        </p:txBody>
      </p:sp>
    </p:spTree>
    <p:extLst>
      <p:ext uri="{BB962C8B-B14F-4D97-AF65-F5344CB8AC3E}">
        <p14:creationId xmlns:p14="http://schemas.microsoft.com/office/powerpoint/2010/main" val="1330593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7</a:t>
            </a:fld>
            <a:endParaRPr lang="zh-CN" altLang="en-US"/>
          </a:p>
        </p:txBody>
      </p:sp>
    </p:spTree>
    <p:extLst>
      <p:ext uri="{BB962C8B-B14F-4D97-AF65-F5344CB8AC3E}">
        <p14:creationId xmlns:p14="http://schemas.microsoft.com/office/powerpoint/2010/main" val="3661988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8</a:t>
            </a:fld>
            <a:endParaRPr lang="zh-CN" altLang="en-US"/>
          </a:p>
        </p:txBody>
      </p:sp>
    </p:spTree>
    <p:extLst>
      <p:ext uri="{BB962C8B-B14F-4D97-AF65-F5344CB8AC3E}">
        <p14:creationId xmlns:p14="http://schemas.microsoft.com/office/powerpoint/2010/main" val="16093938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9</a:t>
            </a:fld>
            <a:endParaRPr lang="zh-CN" altLang="en-US"/>
          </a:p>
        </p:txBody>
      </p:sp>
    </p:spTree>
    <p:extLst>
      <p:ext uri="{BB962C8B-B14F-4D97-AF65-F5344CB8AC3E}">
        <p14:creationId xmlns:p14="http://schemas.microsoft.com/office/powerpoint/2010/main" val="24000932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10</a:t>
            </a:fld>
            <a:endParaRPr lang="zh-CN" altLang="en-US"/>
          </a:p>
        </p:txBody>
      </p:sp>
    </p:spTree>
    <p:extLst>
      <p:ext uri="{BB962C8B-B14F-4D97-AF65-F5344CB8AC3E}">
        <p14:creationId xmlns:p14="http://schemas.microsoft.com/office/powerpoint/2010/main" val="378134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11</a:t>
            </a:fld>
            <a:endParaRPr lang="zh-CN" altLang="en-US"/>
          </a:p>
        </p:txBody>
      </p:sp>
    </p:spTree>
    <p:extLst>
      <p:ext uri="{BB962C8B-B14F-4D97-AF65-F5344CB8AC3E}">
        <p14:creationId xmlns:p14="http://schemas.microsoft.com/office/powerpoint/2010/main" val="4129598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12</a:t>
            </a:fld>
            <a:endParaRPr lang="zh-CN" altLang="en-US"/>
          </a:p>
        </p:txBody>
      </p:sp>
    </p:spTree>
    <p:extLst>
      <p:ext uri="{BB962C8B-B14F-4D97-AF65-F5344CB8AC3E}">
        <p14:creationId xmlns:p14="http://schemas.microsoft.com/office/powerpoint/2010/main" val="3028843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13</a:t>
            </a:fld>
            <a:endParaRPr lang="zh-CN" altLang="en-US"/>
          </a:p>
        </p:txBody>
      </p:sp>
    </p:spTree>
    <p:extLst>
      <p:ext uri="{BB962C8B-B14F-4D97-AF65-F5344CB8AC3E}">
        <p14:creationId xmlns:p14="http://schemas.microsoft.com/office/powerpoint/2010/main" val="12880171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14</a:t>
            </a:fld>
            <a:endParaRPr lang="zh-CN" altLang="en-US"/>
          </a:p>
        </p:txBody>
      </p:sp>
    </p:spTree>
    <p:extLst>
      <p:ext uri="{BB962C8B-B14F-4D97-AF65-F5344CB8AC3E}">
        <p14:creationId xmlns:p14="http://schemas.microsoft.com/office/powerpoint/2010/main" val="4180664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15</a:t>
            </a:fld>
            <a:endParaRPr lang="zh-CN" altLang="en-US"/>
          </a:p>
        </p:txBody>
      </p:sp>
    </p:spTree>
    <p:extLst>
      <p:ext uri="{BB962C8B-B14F-4D97-AF65-F5344CB8AC3E}">
        <p14:creationId xmlns:p14="http://schemas.microsoft.com/office/powerpoint/2010/main" val="32943622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16</a:t>
            </a:fld>
            <a:endParaRPr lang="zh-CN" altLang="en-US"/>
          </a:p>
        </p:txBody>
      </p:sp>
    </p:spTree>
    <p:extLst>
      <p:ext uri="{BB962C8B-B14F-4D97-AF65-F5344CB8AC3E}">
        <p14:creationId xmlns:p14="http://schemas.microsoft.com/office/powerpoint/2010/main" val="19845508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17</a:t>
            </a:fld>
            <a:endParaRPr lang="zh-CN" altLang="en-US"/>
          </a:p>
        </p:txBody>
      </p:sp>
    </p:spTree>
    <p:extLst>
      <p:ext uri="{BB962C8B-B14F-4D97-AF65-F5344CB8AC3E}">
        <p14:creationId xmlns:p14="http://schemas.microsoft.com/office/powerpoint/2010/main" val="37601126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18</a:t>
            </a:fld>
            <a:endParaRPr lang="zh-CN" altLang="en-US"/>
          </a:p>
        </p:txBody>
      </p:sp>
    </p:spTree>
    <p:extLst>
      <p:ext uri="{BB962C8B-B14F-4D97-AF65-F5344CB8AC3E}">
        <p14:creationId xmlns:p14="http://schemas.microsoft.com/office/powerpoint/2010/main" val="27741235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6" name="灯片编号占位符 5">
            <a:extLst>
              <a:ext uri="{FF2B5EF4-FFF2-40B4-BE49-F238E27FC236}">
                <a16:creationId xmlns:a16="http://schemas.microsoft.com/office/drawing/2014/main" id="{482266C0-F1FE-419D-99CD-86FED946F406}"/>
              </a:ext>
            </a:extLst>
          </p:cNvPr>
          <p:cNvSpPr txBox="1">
            <a:spLocks/>
          </p:cNvSpPr>
          <p:nvPr userDrawn="1"/>
        </p:nvSpPr>
        <p:spPr>
          <a:xfrm>
            <a:off x="11436351" y="6238639"/>
            <a:ext cx="415925" cy="355600"/>
          </a:xfrm>
          <a:prstGeom prst="rect">
            <a:avLst/>
          </a:prstGeom>
        </p:spPr>
        <p:txBody>
          <a:bodyPr vert="horz" lIns="91440" tIns="45720" rIns="91440" bIns="45720" rtlCol="0" anchor="ctr"/>
          <a:lstStyle>
            <a:defPPr>
              <a:defRPr lang="zh-CN"/>
            </a:defPPr>
            <a:lvl1pPr marL="0" algn="r" defTabSz="914400" rtl="0" eaLnBrk="1" fontAlgn="auto" latinLnBrk="0" hangingPunct="1">
              <a:spcBef>
                <a:spcPts val="0"/>
              </a:spcBef>
              <a:spcAft>
                <a:spcPts val="0"/>
              </a:spcAft>
              <a:defRPr sz="1000" kern="1200" baseline="0">
                <a:solidFill>
                  <a:schemeClr val="tx1">
                    <a:tint val="75000"/>
                  </a:schemeClr>
                </a:solidFill>
                <a:latin typeface="微软雅黑" panose="020B0503020204020204" pitchFamily="34" charset="-122"/>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E765FFF-145D-4B64-A313-DEEFA1BCD19E}" type="slidenum">
              <a:rPr lang="zh-CN" altLang="en-US" sz="1100" smtClean="0"/>
              <a:t>‹#›</a:t>
            </a:fld>
            <a:endParaRPr lang="zh-CN" altLang="en-US" sz="1100" dirty="0"/>
          </a:p>
        </p:txBody>
      </p:sp>
      <p:pic>
        <p:nvPicPr>
          <p:cNvPr id="7" name="图片 6">
            <a:extLst>
              <a:ext uri="{FF2B5EF4-FFF2-40B4-BE49-F238E27FC236}">
                <a16:creationId xmlns:a16="http://schemas.microsoft.com/office/drawing/2014/main" id="{6804C616-CFF2-4604-AF33-C87E8F4698E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23808" t="38750" r="60477" b="38963"/>
          <a:stretch>
            <a:fillRect/>
          </a:stretch>
        </p:blipFill>
        <p:spPr bwMode="auto">
          <a:xfrm>
            <a:off x="10333038" y="0"/>
            <a:ext cx="727075"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组合 9">
            <a:extLst>
              <a:ext uri="{FF2B5EF4-FFF2-40B4-BE49-F238E27FC236}">
                <a16:creationId xmlns:a16="http://schemas.microsoft.com/office/drawing/2014/main" id="{81756E63-3139-421E-B80A-9E396F5B784F}"/>
              </a:ext>
            </a:extLst>
          </p:cNvPr>
          <p:cNvGrpSpPr>
            <a:grpSpLocks/>
          </p:cNvGrpSpPr>
          <p:nvPr userDrawn="1"/>
        </p:nvGrpSpPr>
        <p:grpSpPr bwMode="auto">
          <a:xfrm>
            <a:off x="675503" y="6357938"/>
            <a:ext cx="10760848" cy="117003"/>
            <a:chOff x="334963" y="5709920"/>
            <a:chExt cx="11100977" cy="85655"/>
          </a:xfrm>
        </p:grpSpPr>
        <p:sp>
          <p:nvSpPr>
            <p:cNvPr id="9" name="矩形 8">
              <a:extLst>
                <a:ext uri="{FF2B5EF4-FFF2-40B4-BE49-F238E27FC236}">
                  <a16:creationId xmlns:a16="http://schemas.microsoft.com/office/drawing/2014/main" id="{7BE478A3-EABF-47A1-94AC-64FD85636CEA}"/>
                </a:ext>
              </a:extLst>
            </p:cNvPr>
            <p:cNvSpPr/>
            <p:nvPr userDrawn="1"/>
          </p:nvSpPr>
          <p:spPr>
            <a:xfrm>
              <a:off x="334963" y="5709920"/>
              <a:ext cx="8275331" cy="8565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矩形 9">
              <a:extLst>
                <a:ext uri="{FF2B5EF4-FFF2-40B4-BE49-F238E27FC236}">
                  <a16:creationId xmlns:a16="http://schemas.microsoft.com/office/drawing/2014/main" id="{53599ABC-10B8-4F34-A947-71C9BB68D023}"/>
                </a:ext>
              </a:extLst>
            </p:cNvPr>
            <p:cNvSpPr/>
            <p:nvPr userDrawn="1"/>
          </p:nvSpPr>
          <p:spPr>
            <a:xfrm>
              <a:off x="5133798" y="5709920"/>
              <a:ext cx="6302142" cy="85655"/>
            </a:xfrm>
            <a:prstGeom prst="rect">
              <a:avLst/>
            </a:prstGeom>
            <a:solidFill>
              <a:srgbClr val="0476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1" name="文本框 11">
            <a:extLst>
              <a:ext uri="{FF2B5EF4-FFF2-40B4-BE49-F238E27FC236}">
                <a16:creationId xmlns:a16="http://schemas.microsoft.com/office/drawing/2014/main" id="{0A58DFD5-99D7-4C59-873B-DC93F259FECC}"/>
              </a:ext>
            </a:extLst>
          </p:cNvPr>
          <p:cNvSpPr txBox="1">
            <a:spLocks noChangeArrowheads="1"/>
          </p:cNvSpPr>
          <p:nvPr userDrawn="1"/>
        </p:nvSpPr>
        <p:spPr bwMode="auto">
          <a:xfrm>
            <a:off x="582226" y="6111875"/>
            <a:ext cx="27318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defRPr/>
            </a:pPr>
            <a:r>
              <a:rPr lang="zh-CN" altLang="en-US" sz="1000" dirty="0">
                <a:solidFill>
                  <a:srgbClr val="A6A6A6"/>
                </a:solidFill>
                <a:latin typeface="微软雅黑" panose="020B0503020204020204" pitchFamily="34" charset="-122"/>
                <a:ea typeface="微软雅黑" panose="020B0503020204020204" pitchFamily="34" charset="-122"/>
              </a:rPr>
              <a:t>河钢股份有限公司</a:t>
            </a:r>
            <a:r>
              <a:rPr lang="en-US" altLang="zh-CN" sz="1000" dirty="0">
                <a:solidFill>
                  <a:srgbClr val="A6A6A6"/>
                </a:solidFill>
                <a:latin typeface="微软雅黑" panose="020B0503020204020204" pitchFamily="34" charset="-122"/>
                <a:ea typeface="微软雅黑" panose="020B0503020204020204" pitchFamily="34" charset="-122"/>
              </a:rPr>
              <a:t>/</a:t>
            </a:r>
            <a:r>
              <a:rPr lang="en-US" altLang="zh-CN" sz="1000" dirty="0" err="1">
                <a:solidFill>
                  <a:srgbClr val="A6A6A6"/>
                </a:solidFill>
                <a:latin typeface="微软雅黑" panose="020B0503020204020204" pitchFamily="34" charset="-122"/>
                <a:ea typeface="微软雅黑" panose="020B0503020204020204" pitchFamily="34" charset="-122"/>
              </a:rPr>
              <a:t>HBISCOMPANYLIMITED</a:t>
            </a:r>
            <a:endParaRPr lang="zh-CN" altLang="en-US" sz="1000" dirty="0">
              <a:solidFill>
                <a:srgbClr val="A6A6A6"/>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5346254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997075"/>
            <a:ext cx="9144000" cy="1206500"/>
          </a:xfrm>
          <a:prstGeom prst="rect">
            <a:avLst/>
          </a:prstGeom>
        </p:spPr>
        <p:txBody>
          <a:bodyPr anchor="ctr" anchorCtr="1"/>
          <a:lstStyle>
            <a:lvl1pPr algn="ctr">
              <a:defRPr sz="5400" b="0">
                <a:solidFill>
                  <a:schemeClr val="tx2">
                    <a:lumMod val="50000"/>
                  </a:schemeClr>
                </a:solidFill>
                <a:latin typeface="微软雅黑 Light" panose="020B0502040204020203" pitchFamily="34" charset="-122"/>
                <a:ea typeface="微软雅黑 Light" panose="020B0502040204020203"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dirty="0"/>
          </a:p>
        </p:txBody>
      </p:sp>
      <p:sp>
        <p:nvSpPr>
          <p:cNvPr id="4" name="灯片编号占位符 5">
            <a:extLst>
              <a:ext uri="{FF2B5EF4-FFF2-40B4-BE49-F238E27FC236}">
                <a16:creationId xmlns:a16="http://schemas.microsoft.com/office/drawing/2014/main" id="{2E807BE2-8663-47F0-9C26-0CF0089B163C}"/>
              </a:ext>
            </a:extLst>
          </p:cNvPr>
          <p:cNvSpPr>
            <a:spLocks noGrp="1"/>
          </p:cNvSpPr>
          <p:nvPr>
            <p:ph type="sldNum" sz="quarter" idx="10"/>
          </p:nvPr>
        </p:nvSpPr>
        <p:spPr/>
        <p:txBody>
          <a:bodyPr/>
          <a:lstStyle>
            <a:lvl1pPr>
              <a:defRPr/>
            </a:lvl1pPr>
          </a:lstStyle>
          <a:p>
            <a:pPr>
              <a:defRPr/>
            </a:pPr>
            <a:fld id="{2662C6BA-70FC-4216-AFB6-0F21D691E3AE}" type="slidenum">
              <a:rPr lang="zh-CN" altLang="en-US"/>
              <a:pPr>
                <a:defRPr/>
              </a:pPr>
              <a:t>‹#›</a:t>
            </a:fld>
            <a:endParaRPr lang="zh-CN" altLang="en-US"/>
          </a:p>
        </p:txBody>
      </p:sp>
    </p:spTree>
    <p:extLst>
      <p:ext uri="{BB962C8B-B14F-4D97-AF65-F5344CB8AC3E}">
        <p14:creationId xmlns:p14="http://schemas.microsoft.com/office/powerpoint/2010/main" val="2462870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47B14F5-8E62-4C2D-8B93-DA5AD01EBF11}"/>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173D8C61-0C9B-4FC4-9F5B-B8CD399DA8EB}" type="datetimeFigureOut">
              <a:rPr lang="zh-CN" altLang="en-US"/>
              <a:pPr>
                <a:defRPr/>
              </a:pPr>
              <a:t>2021/11/29</a:t>
            </a:fld>
            <a:endParaRPr lang="zh-CN" altLang="en-US"/>
          </a:p>
        </p:txBody>
      </p:sp>
      <p:sp>
        <p:nvSpPr>
          <p:cNvPr id="5" name="页脚占位符 4">
            <a:extLst>
              <a:ext uri="{FF2B5EF4-FFF2-40B4-BE49-F238E27FC236}">
                <a16:creationId xmlns:a16="http://schemas.microsoft.com/office/drawing/2014/main" id="{7A5E5A94-5337-42B5-8145-78D448194CB8}"/>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A10E2D00-8766-4CD8-9B3F-DEB5A4FCC8A7}"/>
              </a:ext>
            </a:extLst>
          </p:cNvPr>
          <p:cNvSpPr>
            <a:spLocks noGrp="1"/>
          </p:cNvSpPr>
          <p:nvPr>
            <p:ph type="sldNum" sz="quarter" idx="12"/>
          </p:nvPr>
        </p:nvSpPr>
        <p:spPr/>
        <p:txBody>
          <a:bodyPr/>
          <a:lstStyle>
            <a:lvl1pPr>
              <a:defRPr/>
            </a:lvl1pPr>
          </a:lstStyle>
          <a:p>
            <a:pPr>
              <a:defRPr/>
            </a:pPr>
            <a:fld id="{7BB06A03-057F-46F5-8678-10D7C76DAA7A}" type="slidenum">
              <a:rPr lang="zh-CN" altLang="en-US"/>
              <a:pPr>
                <a:defRPr/>
              </a:pPr>
              <a:t>‹#›</a:t>
            </a:fld>
            <a:endParaRPr lang="zh-CN" altLang="en-US"/>
          </a:p>
        </p:txBody>
      </p:sp>
    </p:spTree>
    <p:extLst>
      <p:ext uri="{BB962C8B-B14F-4D97-AF65-F5344CB8AC3E}">
        <p14:creationId xmlns:p14="http://schemas.microsoft.com/office/powerpoint/2010/main" val="1786811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A56B3BD0-9DD1-418A-A165-C13F11ABA935}"/>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B9297310-0B98-4EBD-8CE1-586EC8F428CC}" type="datetimeFigureOut">
              <a:rPr lang="zh-CN" altLang="en-US"/>
              <a:pPr>
                <a:defRPr/>
              </a:pPr>
              <a:t>2021/11/29</a:t>
            </a:fld>
            <a:endParaRPr lang="zh-CN" altLang="en-US"/>
          </a:p>
        </p:txBody>
      </p:sp>
      <p:sp>
        <p:nvSpPr>
          <p:cNvPr id="5" name="页脚占位符 4">
            <a:extLst>
              <a:ext uri="{FF2B5EF4-FFF2-40B4-BE49-F238E27FC236}">
                <a16:creationId xmlns:a16="http://schemas.microsoft.com/office/drawing/2014/main" id="{5C3A729D-6D34-4A2B-AC41-31B12BC56D5E}"/>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8EBCD717-26A5-449F-845C-B06105BF7AAB}"/>
              </a:ext>
            </a:extLst>
          </p:cNvPr>
          <p:cNvSpPr>
            <a:spLocks noGrp="1"/>
          </p:cNvSpPr>
          <p:nvPr>
            <p:ph type="sldNum" sz="quarter" idx="12"/>
          </p:nvPr>
        </p:nvSpPr>
        <p:spPr/>
        <p:txBody>
          <a:bodyPr/>
          <a:lstStyle>
            <a:lvl1pPr>
              <a:defRPr/>
            </a:lvl1pPr>
          </a:lstStyle>
          <a:p>
            <a:pPr>
              <a:defRPr/>
            </a:pPr>
            <a:fld id="{B423889B-4EFB-45B9-9B0F-C2F2D4492FD3}" type="slidenum">
              <a:rPr lang="zh-CN" altLang="en-US"/>
              <a:pPr>
                <a:defRPr/>
              </a:pPr>
              <a:t>‹#›</a:t>
            </a:fld>
            <a:endParaRPr lang="zh-CN" altLang="en-US"/>
          </a:p>
        </p:txBody>
      </p:sp>
    </p:spTree>
    <p:extLst>
      <p:ext uri="{BB962C8B-B14F-4D97-AF65-F5344CB8AC3E}">
        <p14:creationId xmlns:p14="http://schemas.microsoft.com/office/powerpoint/2010/main" val="4191794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052FDE4A-A6D9-42B2-B271-C37DE5C6DC5F}"/>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F0EDA266-A36B-48AF-AB30-13F9744029EA}" type="datetimeFigureOut">
              <a:rPr lang="zh-CN" altLang="en-US"/>
              <a:pPr>
                <a:defRPr/>
              </a:pPr>
              <a:t>2021/11/29</a:t>
            </a:fld>
            <a:endParaRPr lang="zh-CN" altLang="en-US"/>
          </a:p>
        </p:txBody>
      </p:sp>
      <p:sp>
        <p:nvSpPr>
          <p:cNvPr id="6" name="页脚占位符 5">
            <a:extLst>
              <a:ext uri="{FF2B5EF4-FFF2-40B4-BE49-F238E27FC236}">
                <a16:creationId xmlns:a16="http://schemas.microsoft.com/office/drawing/2014/main" id="{93528A58-B779-47FB-95B5-5CA38DB9EC62}"/>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DBA9AA9B-21FD-4980-9B70-FA517F5626F7}"/>
              </a:ext>
            </a:extLst>
          </p:cNvPr>
          <p:cNvSpPr>
            <a:spLocks noGrp="1"/>
          </p:cNvSpPr>
          <p:nvPr>
            <p:ph type="sldNum" sz="quarter" idx="12"/>
          </p:nvPr>
        </p:nvSpPr>
        <p:spPr/>
        <p:txBody>
          <a:bodyPr/>
          <a:lstStyle>
            <a:lvl1pPr>
              <a:defRPr/>
            </a:lvl1pPr>
          </a:lstStyle>
          <a:p>
            <a:pPr>
              <a:defRPr/>
            </a:pPr>
            <a:fld id="{F8C08BA1-0148-4928-9455-F820E06E29F1}" type="slidenum">
              <a:rPr lang="zh-CN" altLang="en-US"/>
              <a:pPr>
                <a:defRPr/>
              </a:pPr>
              <a:t>‹#›</a:t>
            </a:fld>
            <a:endParaRPr lang="zh-CN" altLang="en-US"/>
          </a:p>
        </p:txBody>
      </p:sp>
    </p:spTree>
    <p:extLst>
      <p:ext uri="{BB962C8B-B14F-4D97-AF65-F5344CB8AC3E}">
        <p14:creationId xmlns:p14="http://schemas.microsoft.com/office/powerpoint/2010/main" val="2802104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487F1327-AA87-406A-A538-E4E327C4F1EA}"/>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8EF9B08E-4A32-48DD-B40F-2179E113BABB}" type="datetimeFigureOut">
              <a:rPr lang="zh-CN" altLang="en-US"/>
              <a:pPr>
                <a:defRPr/>
              </a:pPr>
              <a:t>2021/11/29</a:t>
            </a:fld>
            <a:endParaRPr lang="zh-CN" altLang="en-US"/>
          </a:p>
        </p:txBody>
      </p:sp>
      <p:sp>
        <p:nvSpPr>
          <p:cNvPr id="8" name="页脚占位符 7">
            <a:extLst>
              <a:ext uri="{FF2B5EF4-FFF2-40B4-BE49-F238E27FC236}">
                <a16:creationId xmlns:a16="http://schemas.microsoft.com/office/drawing/2014/main" id="{FBBD1042-7C4F-44EF-AD72-AC16E8111107}"/>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a:extLst>
              <a:ext uri="{FF2B5EF4-FFF2-40B4-BE49-F238E27FC236}">
                <a16:creationId xmlns:a16="http://schemas.microsoft.com/office/drawing/2014/main" id="{256911F4-2C36-4834-B013-33079BDBE072}"/>
              </a:ext>
            </a:extLst>
          </p:cNvPr>
          <p:cNvSpPr>
            <a:spLocks noGrp="1"/>
          </p:cNvSpPr>
          <p:nvPr>
            <p:ph type="sldNum" sz="quarter" idx="12"/>
          </p:nvPr>
        </p:nvSpPr>
        <p:spPr/>
        <p:txBody>
          <a:bodyPr/>
          <a:lstStyle>
            <a:lvl1pPr>
              <a:defRPr/>
            </a:lvl1pPr>
          </a:lstStyle>
          <a:p>
            <a:pPr>
              <a:defRPr/>
            </a:pPr>
            <a:fld id="{A7394E80-504C-4D50-B6C5-4E012BFA00FF}" type="slidenum">
              <a:rPr lang="zh-CN" altLang="en-US"/>
              <a:pPr>
                <a:defRPr/>
              </a:pPr>
              <a:t>‹#›</a:t>
            </a:fld>
            <a:endParaRPr lang="zh-CN" altLang="en-US"/>
          </a:p>
        </p:txBody>
      </p:sp>
    </p:spTree>
    <p:extLst>
      <p:ext uri="{BB962C8B-B14F-4D97-AF65-F5344CB8AC3E}">
        <p14:creationId xmlns:p14="http://schemas.microsoft.com/office/powerpoint/2010/main" val="2789936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AAB47215-6F5F-4182-B15C-64605906A510}"/>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4009DCF-4E59-42FD-BAE8-B2764E43182D}" type="datetimeFigureOut">
              <a:rPr lang="zh-CN" altLang="en-US"/>
              <a:pPr>
                <a:defRPr/>
              </a:pPr>
              <a:t>2021/11/29</a:t>
            </a:fld>
            <a:endParaRPr lang="zh-CN" altLang="en-US"/>
          </a:p>
        </p:txBody>
      </p:sp>
      <p:sp>
        <p:nvSpPr>
          <p:cNvPr id="4" name="页脚占位符 3">
            <a:extLst>
              <a:ext uri="{FF2B5EF4-FFF2-40B4-BE49-F238E27FC236}">
                <a16:creationId xmlns:a16="http://schemas.microsoft.com/office/drawing/2014/main" id="{59F2FDCD-DA25-46C2-BD2F-CCF55247F6C5}"/>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5" name="灯片编号占位符 4">
            <a:extLst>
              <a:ext uri="{FF2B5EF4-FFF2-40B4-BE49-F238E27FC236}">
                <a16:creationId xmlns:a16="http://schemas.microsoft.com/office/drawing/2014/main" id="{E5461DE8-F701-4428-BE95-52C2B41D47D2}"/>
              </a:ext>
            </a:extLst>
          </p:cNvPr>
          <p:cNvSpPr>
            <a:spLocks noGrp="1"/>
          </p:cNvSpPr>
          <p:nvPr>
            <p:ph type="sldNum" sz="quarter" idx="12"/>
          </p:nvPr>
        </p:nvSpPr>
        <p:spPr/>
        <p:txBody>
          <a:bodyPr/>
          <a:lstStyle>
            <a:lvl1pPr>
              <a:defRPr/>
            </a:lvl1pPr>
          </a:lstStyle>
          <a:p>
            <a:pPr>
              <a:defRPr/>
            </a:pPr>
            <a:fld id="{7ABECC03-2EE1-4DAA-97ED-E6A659F2BBA5}" type="slidenum">
              <a:rPr lang="zh-CN" altLang="en-US"/>
              <a:pPr>
                <a:defRPr/>
              </a:pPr>
              <a:t>‹#›</a:t>
            </a:fld>
            <a:endParaRPr lang="zh-CN" altLang="en-US"/>
          </a:p>
        </p:txBody>
      </p:sp>
    </p:spTree>
    <p:extLst>
      <p:ext uri="{BB962C8B-B14F-4D97-AF65-F5344CB8AC3E}">
        <p14:creationId xmlns:p14="http://schemas.microsoft.com/office/powerpoint/2010/main" val="1487679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611846F-B824-49AA-94D5-926A067C6B9B}"/>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C5A185E-BD75-479F-8971-7393520B1CE5}" type="datetimeFigureOut">
              <a:rPr lang="zh-CN" altLang="en-US"/>
              <a:pPr>
                <a:defRPr/>
              </a:pPr>
              <a:t>2021/11/29</a:t>
            </a:fld>
            <a:endParaRPr lang="zh-CN" altLang="en-US"/>
          </a:p>
        </p:txBody>
      </p:sp>
      <p:sp>
        <p:nvSpPr>
          <p:cNvPr id="3" name="页脚占位符 2">
            <a:extLst>
              <a:ext uri="{FF2B5EF4-FFF2-40B4-BE49-F238E27FC236}">
                <a16:creationId xmlns:a16="http://schemas.microsoft.com/office/drawing/2014/main" id="{0B8BCF93-0134-4880-AE27-51A0E84F8E3A}"/>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a:extLst>
              <a:ext uri="{FF2B5EF4-FFF2-40B4-BE49-F238E27FC236}">
                <a16:creationId xmlns:a16="http://schemas.microsoft.com/office/drawing/2014/main" id="{C69BA208-6540-4B8B-B39F-96ECAB0A4AC7}"/>
              </a:ext>
            </a:extLst>
          </p:cNvPr>
          <p:cNvSpPr>
            <a:spLocks noGrp="1"/>
          </p:cNvSpPr>
          <p:nvPr>
            <p:ph type="sldNum" sz="quarter" idx="12"/>
          </p:nvPr>
        </p:nvSpPr>
        <p:spPr/>
        <p:txBody>
          <a:bodyPr/>
          <a:lstStyle>
            <a:lvl1pPr>
              <a:defRPr/>
            </a:lvl1pPr>
          </a:lstStyle>
          <a:p>
            <a:pPr>
              <a:defRPr/>
            </a:pPr>
            <a:fld id="{0D4E9563-35C5-4E5C-B405-558FB1412524}" type="slidenum">
              <a:rPr lang="zh-CN" altLang="en-US"/>
              <a:pPr>
                <a:defRPr/>
              </a:pPr>
              <a:t>‹#›</a:t>
            </a:fld>
            <a:endParaRPr lang="zh-CN" altLang="en-US"/>
          </a:p>
        </p:txBody>
      </p:sp>
    </p:spTree>
    <p:extLst>
      <p:ext uri="{BB962C8B-B14F-4D97-AF65-F5344CB8AC3E}">
        <p14:creationId xmlns:p14="http://schemas.microsoft.com/office/powerpoint/2010/main" val="1778906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834F70DD-D78C-4952-81FE-8CBC4DC08480}"/>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EEEDFC2E-DDE7-432A-9B0D-CF6E61DD955D}" type="datetimeFigureOut">
              <a:rPr lang="zh-CN" altLang="en-US"/>
              <a:pPr>
                <a:defRPr/>
              </a:pPr>
              <a:t>2021/11/29</a:t>
            </a:fld>
            <a:endParaRPr lang="zh-CN" altLang="en-US"/>
          </a:p>
        </p:txBody>
      </p:sp>
      <p:sp>
        <p:nvSpPr>
          <p:cNvPr id="6" name="页脚占位符 5">
            <a:extLst>
              <a:ext uri="{FF2B5EF4-FFF2-40B4-BE49-F238E27FC236}">
                <a16:creationId xmlns:a16="http://schemas.microsoft.com/office/drawing/2014/main" id="{2CDF2390-D7A8-432D-AE87-FDF533BF3D98}"/>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8006B906-A171-4D8D-BDFE-33DFC9D812A6}"/>
              </a:ext>
            </a:extLst>
          </p:cNvPr>
          <p:cNvSpPr>
            <a:spLocks noGrp="1"/>
          </p:cNvSpPr>
          <p:nvPr>
            <p:ph type="sldNum" sz="quarter" idx="12"/>
          </p:nvPr>
        </p:nvSpPr>
        <p:spPr/>
        <p:txBody>
          <a:bodyPr/>
          <a:lstStyle>
            <a:lvl1pPr>
              <a:defRPr/>
            </a:lvl1pPr>
          </a:lstStyle>
          <a:p>
            <a:pPr>
              <a:defRPr/>
            </a:pPr>
            <a:fld id="{3F1435B6-ECB0-4840-8CCB-4BB63C3622A3}" type="slidenum">
              <a:rPr lang="zh-CN" altLang="en-US"/>
              <a:pPr>
                <a:defRPr/>
              </a:pPr>
              <a:t>‹#›</a:t>
            </a:fld>
            <a:endParaRPr lang="zh-CN" altLang="en-US"/>
          </a:p>
        </p:txBody>
      </p:sp>
    </p:spTree>
    <p:extLst>
      <p:ext uri="{BB962C8B-B14F-4D97-AF65-F5344CB8AC3E}">
        <p14:creationId xmlns:p14="http://schemas.microsoft.com/office/powerpoint/2010/main" val="582517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5D1F48BC-93BA-4A7B-96E5-391B8DF0EB2F}"/>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8A13809-B372-42B0-BDB8-9EA782C2BC9F}" type="datetimeFigureOut">
              <a:rPr lang="zh-CN" altLang="en-US"/>
              <a:pPr>
                <a:defRPr/>
              </a:pPr>
              <a:t>2021/11/29</a:t>
            </a:fld>
            <a:endParaRPr lang="zh-CN" altLang="en-US"/>
          </a:p>
        </p:txBody>
      </p:sp>
      <p:sp>
        <p:nvSpPr>
          <p:cNvPr id="6" name="页脚占位符 5">
            <a:extLst>
              <a:ext uri="{FF2B5EF4-FFF2-40B4-BE49-F238E27FC236}">
                <a16:creationId xmlns:a16="http://schemas.microsoft.com/office/drawing/2014/main" id="{651A6FAA-7FF4-4D47-A557-356FACE2B79D}"/>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FF7CAFDB-C598-4608-86ED-8B3139870595}"/>
              </a:ext>
            </a:extLst>
          </p:cNvPr>
          <p:cNvSpPr>
            <a:spLocks noGrp="1"/>
          </p:cNvSpPr>
          <p:nvPr>
            <p:ph type="sldNum" sz="quarter" idx="12"/>
          </p:nvPr>
        </p:nvSpPr>
        <p:spPr/>
        <p:txBody>
          <a:bodyPr/>
          <a:lstStyle>
            <a:lvl1pPr>
              <a:defRPr/>
            </a:lvl1pPr>
          </a:lstStyle>
          <a:p>
            <a:pPr>
              <a:defRPr/>
            </a:pPr>
            <a:fld id="{71AD7118-5465-4454-8221-4A8D145DD3A8}" type="slidenum">
              <a:rPr lang="zh-CN" altLang="en-US"/>
              <a:pPr>
                <a:defRPr/>
              </a:pPr>
              <a:t>‹#›</a:t>
            </a:fld>
            <a:endParaRPr lang="zh-CN" altLang="en-US"/>
          </a:p>
        </p:txBody>
      </p:sp>
    </p:spTree>
    <p:extLst>
      <p:ext uri="{BB962C8B-B14F-4D97-AF65-F5344CB8AC3E}">
        <p14:creationId xmlns:p14="http://schemas.microsoft.com/office/powerpoint/2010/main" val="3035993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849B066-628D-49EB-A39B-C0F987D6B60C}"/>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B723155-6592-4545-9F66-72E8487FEEC5}" type="datetimeFigureOut">
              <a:rPr lang="zh-CN" altLang="en-US"/>
              <a:pPr>
                <a:defRPr/>
              </a:pPr>
              <a:t>2021/11/29</a:t>
            </a:fld>
            <a:endParaRPr lang="zh-CN" altLang="en-US"/>
          </a:p>
        </p:txBody>
      </p:sp>
      <p:sp>
        <p:nvSpPr>
          <p:cNvPr id="5" name="页脚占位符 4">
            <a:extLst>
              <a:ext uri="{FF2B5EF4-FFF2-40B4-BE49-F238E27FC236}">
                <a16:creationId xmlns:a16="http://schemas.microsoft.com/office/drawing/2014/main" id="{3775F113-0862-4282-99B0-4A8A4C0CD55E}"/>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C2079999-0B55-4B02-A1A6-CB8E35C73A15}"/>
              </a:ext>
            </a:extLst>
          </p:cNvPr>
          <p:cNvSpPr>
            <a:spLocks noGrp="1"/>
          </p:cNvSpPr>
          <p:nvPr>
            <p:ph type="sldNum" sz="quarter" idx="12"/>
          </p:nvPr>
        </p:nvSpPr>
        <p:spPr/>
        <p:txBody>
          <a:bodyPr/>
          <a:lstStyle>
            <a:lvl1pPr>
              <a:defRPr/>
            </a:lvl1pPr>
          </a:lstStyle>
          <a:p>
            <a:pPr>
              <a:defRPr/>
            </a:pPr>
            <a:fld id="{BAC8787E-BA00-42E4-B250-18425503DF2B}" type="slidenum">
              <a:rPr lang="zh-CN" altLang="en-US"/>
              <a:pPr>
                <a:defRPr/>
              </a:pPr>
              <a:t>‹#›</a:t>
            </a:fld>
            <a:endParaRPr lang="zh-CN" altLang="en-US"/>
          </a:p>
        </p:txBody>
      </p:sp>
    </p:spTree>
    <p:extLst>
      <p:ext uri="{BB962C8B-B14F-4D97-AF65-F5344CB8AC3E}">
        <p14:creationId xmlns:p14="http://schemas.microsoft.com/office/powerpoint/2010/main" val="1797192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2581F6C-E9A2-495C-8EF9-43FBBD725C6C}"/>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E0C9563-2C23-44EC-900E-BAD2992CA948}" type="datetimeFigureOut">
              <a:rPr lang="zh-CN" altLang="en-US"/>
              <a:pPr>
                <a:defRPr/>
              </a:pPr>
              <a:t>2021/11/29</a:t>
            </a:fld>
            <a:endParaRPr lang="zh-CN" altLang="en-US"/>
          </a:p>
        </p:txBody>
      </p:sp>
      <p:sp>
        <p:nvSpPr>
          <p:cNvPr id="5" name="页脚占位符 4">
            <a:extLst>
              <a:ext uri="{FF2B5EF4-FFF2-40B4-BE49-F238E27FC236}">
                <a16:creationId xmlns:a16="http://schemas.microsoft.com/office/drawing/2014/main" id="{D6E53DF5-EE6A-41F4-BA7B-A99115B1CA82}"/>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D6DBB328-B9FF-4A80-8092-1E25D7CDD321}"/>
              </a:ext>
            </a:extLst>
          </p:cNvPr>
          <p:cNvSpPr>
            <a:spLocks noGrp="1"/>
          </p:cNvSpPr>
          <p:nvPr>
            <p:ph type="sldNum" sz="quarter" idx="12"/>
          </p:nvPr>
        </p:nvSpPr>
        <p:spPr/>
        <p:txBody>
          <a:bodyPr/>
          <a:lstStyle>
            <a:lvl1pPr>
              <a:defRPr/>
            </a:lvl1pPr>
          </a:lstStyle>
          <a:p>
            <a:pPr>
              <a:defRPr/>
            </a:pPr>
            <a:fld id="{E0753AF9-8602-457F-B40B-91C12701EBCB}" type="slidenum">
              <a:rPr lang="zh-CN" altLang="en-US"/>
              <a:pPr>
                <a:defRPr/>
              </a:pPr>
              <a:t>‹#›</a:t>
            </a:fld>
            <a:endParaRPr lang="zh-CN" altLang="en-US"/>
          </a:p>
        </p:txBody>
      </p:sp>
    </p:spTree>
    <p:extLst>
      <p:ext uri="{BB962C8B-B14F-4D97-AF65-F5344CB8AC3E}">
        <p14:creationId xmlns:p14="http://schemas.microsoft.com/office/powerpoint/2010/main" val="3754913586"/>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1.jpe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94925530"/>
      </p:ext>
    </p:extLst>
  </p:cSld>
  <p:clrMap bg1="lt1" tx1="dk1" bg2="lt2" tx2="dk2" accent1="accent1" accent2="accent2" accent3="accent3" accent4="accent4" accent5="accent5" accent6="accent6" hlink="hlink" folHlink="folHlink"/>
  <p:sldLayoutIdLst>
    <p:sldLayoutId id="2147483682" r:id="rId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灯片编号占位符 5">
            <a:extLst>
              <a:ext uri="{FF2B5EF4-FFF2-40B4-BE49-F238E27FC236}">
                <a16:creationId xmlns:a16="http://schemas.microsoft.com/office/drawing/2014/main" id="{B694A392-EB34-46F0-BA7D-32F5869563C5}"/>
              </a:ext>
            </a:extLst>
          </p:cNvPr>
          <p:cNvSpPr>
            <a:spLocks noGrp="1"/>
          </p:cNvSpPr>
          <p:nvPr>
            <p:ph type="sldNum" sz="quarter" idx="4"/>
          </p:nvPr>
        </p:nvSpPr>
        <p:spPr>
          <a:xfrm>
            <a:off x="11436350" y="6267450"/>
            <a:ext cx="415925" cy="355600"/>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ea typeface="+mn-ea"/>
              </a:defRPr>
            </a:lvl1pPr>
          </a:lstStyle>
          <a:p>
            <a:pPr>
              <a:defRPr/>
            </a:pPr>
            <a:fld id="{3383FDA0-302B-4BB6-98B7-55B2FEB88C9E}" type="slidenum">
              <a:rPr lang="zh-CN" altLang="en-US"/>
              <a:pPr>
                <a:defRPr/>
              </a:pPr>
              <a:t>‹#›</a:t>
            </a:fld>
            <a:endParaRPr lang="zh-CN" altLang="en-US"/>
          </a:p>
        </p:txBody>
      </p:sp>
      <p:pic>
        <p:nvPicPr>
          <p:cNvPr id="1027" name="图片 6">
            <a:extLst>
              <a:ext uri="{FF2B5EF4-FFF2-40B4-BE49-F238E27FC236}">
                <a16:creationId xmlns:a16="http://schemas.microsoft.com/office/drawing/2014/main" id="{F651CFAA-0663-4B7D-867D-1C062E2C889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l="23808" t="38750" r="60477" b="38963"/>
          <a:stretch>
            <a:fillRect/>
          </a:stretch>
        </p:blipFill>
        <p:spPr bwMode="auto">
          <a:xfrm>
            <a:off x="10333038" y="0"/>
            <a:ext cx="727075"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8" name="组合 9">
            <a:extLst>
              <a:ext uri="{FF2B5EF4-FFF2-40B4-BE49-F238E27FC236}">
                <a16:creationId xmlns:a16="http://schemas.microsoft.com/office/drawing/2014/main" id="{8078909E-FABD-4BDA-A844-052CE288400C}"/>
              </a:ext>
            </a:extLst>
          </p:cNvPr>
          <p:cNvGrpSpPr>
            <a:grpSpLocks/>
          </p:cNvGrpSpPr>
          <p:nvPr userDrawn="1"/>
        </p:nvGrpSpPr>
        <p:grpSpPr bwMode="auto">
          <a:xfrm>
            <a:off x="334963" y="6403975"/>
            <a:ext cx="11101387" cy="85725"/>
            <a:chOff x="334963" y="5709920"/>
            <a:chExt cx="11100977" cy="85655"/>
          </a:xfrm>
        </p:grpSpPr>
        <p:sp>
          <p:nvSpPr>
            <p:cNvPr id="9" name="矩形 8">
              <a:extLst>
                <a:ext uri="{FF2B5EF4-FFF2-40B4-BE49-F238E27FC236}">
                  <a16:creationId xmlns:a16="http://schemas.microsoft.com/office/drawing/2014/main" id="{21F2B4AF-ECAB-4372-9551-EDE87788A7B4}"/>
                </a:ext>
              </a:extLst>
            </p:cNvPr>
            <p:cNvSpPr/>
            <p:nvPr userDrawn="1"/>
          </p:nvSpPr>
          <p:spPr>
            <a:xfrm>
              <a:off x="334963" y="5709920"/>
              <a:ext cx="8275331" cy="8565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a:extLst>
                <a:ext uri="{FF2B5EF4-FFF2-40B4-BE49-F238E27FC236}">
                  <a16:creationId xmlns:a16="http://schemas.microsoft.com/office/drawing/2014/main" id="{96C3958A-DECA-49E3-A915-18425962F4DD}"/>
                </a:ext>
              </a:extLst>
            </p:cNvPr>
            <p:cNvSpPr/>
            <p:nvPr userDrawn="1"/>
          </p:nvSpPr>
          <p:spPr>
            <a:xfrm>
              <a:off x="5133798" y="5709920"/>
              <a:ext cx="6302142" cy="85655"/>
            </a:xfrm>
            <a:prstGeom prst="rect">
              <a:avLst/>
            </a:prstGeom>
            <a:solidFill>
              <a:srgbClr val="0476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029" name="文本框 11">
            <a:extLst>
              <a:ext uri="{FF2B5EF4-FFF2-40B4-BE49-F238E27FC236}">
                <a16:creationId xmlns:a16="http://schemas.microsoft.com/office/drawing/2014/main" id="{DE73B01E-AF60-40A5-A1B8-770F1FEE81B7}"/>
              </a:ext>
            </a:extLst>
          </p:cNvPr>
          <p:cNvSpPr txBox="1">
            <a:spLocks noChangeArrowheads="1"/>
          </p:cNvSpPr>
          <p:nvPr userDrawn="1"/>
        </p:nvSpPr>
        <p:spPr bwMode="auto">
          <a:xfrm>
            <a:off x="244475" y="6111875"/>
            <a:ext cx="27318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1000" dirty="0">
                <a:solidFill>
                  <a:srgbClr val="A6A6A6"/>
                </a:solidFill>
                <a:latin typeface="微软雅黑" panose="020B0503020204020204" pitchFamily="34" charset="-122"/>
                <a:ea typeface="微软雅黑" panose="020B0503020204020204" pitchFamily="34" charset="-122"/>
              </a:rPr>
              <a:t>河钢股份有限公司</a:t>
            </a:r>
            <a:r>
              <a:rPr lang="en-US" altLang="zh-CN" sz="1000" dirty="0">
                <a:solidFill>
                  <a:srgbClr val="A6A6A6"/>
                </a:solidFill>
                <a:latin typeface="微软雅黑" panose="020B0503020204020204" pitchFamily="34" charset="-122"/>
                <a:ea typeface="微软雅黑" panose="020B0503020204020204" pitchFamily="34" charset="-122"/>
              </a:rPr>
              <a:t>/</a:t>
            </a:r>
            <a:r>
              <a:rPr lang="en-US" altLang="zh-CN" sz="1000" dirty="0" err="1">
                <a:solidFill>
                  <a:srgbClr val="A6A6A6"/>
                </a:solidFill>
                <a:latin typeface="微软雅黑" panose="020B0503020204020204" pitchFamily="34" charset="-122"/>
                <a:ea typeface="微软雅黑" panose="020B0503020204020204" pitchFamily="34" charset="-122"/>
              </a:rPr>
              <a:t>HBISCOMPANYLIMITED</a:t>
            </a:r>
            <a:endParaRPr lang="zh-CN" altLang="en-US" sz="1000" dirty="0">
              <a:solidFill>
                <a:srgbClr val="A6A6A6"/>
              </a:solidFill>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2pPr>
      <a:lvl3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3pPr>
      <a:lvl4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4pPr>
      <a:lvl5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7487AFB-FB7B-437F-A4DE-7954728287AE}"/>
              </a:ext>
            </a:extLst>
          </p:cNvPr>
          <p:cNvSpPr/>
          <p:nvPr/>
        </p:nvSpPr>
        <p:spPr>
          <a:xfrm>
            <a:off x="0" y="-33252"/>
            <a:ext cx="12192000" cy="5072063"/>
          </a:xfrm>
          <a:prstGeom prst="rect">
            <a:avLst/>
          </a:prstGeom>
          <a:solidFill>
            <a:srgbClr val="0075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矩形 4">
            <a:extLst>
              <a:ext uri="{FF2B5EF4-FFF2-40B4-BE49-F238E27FC236}">
                <a16:creationId xmlns:a16="http://schemas.microsoft.com/office/drawing/2014/main" id="{07414A8C-ACAC-4BF3-A27A-716597C01227}"/>
              </a:ext>
            </a:extLst>
          </p:cNvPr>
          <p:cNvSpPr/>
          <p:nvPr/>
        </p:nvSpPr>
        <p:spPr>
          <a:xfrm>
            <a:off x="0" y="5038045"/>
            <a:ext cx="12192000" cy="1412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a:extLst>
              <a:ext uri="{FF2B5EF4-FFF2-40B4-BE49-F238E27FC236}">
                <a16:creationId xmlns:a16="http://schemas.microsoft.com/office/drawing/2014/main" id="{0852475B-CCA8-454E-A0E3-E06F3D80EEEC}"/>
              </a:ext>
            </a:extLst>
          </p:cNvPr>
          <p:cNvSpPr/>
          <p:nvPr/>
        </p:nvSpPr>
        <p:spPr>
          <a:xfrm>
            <a:off x="0" y="5437188"/>
            <a:ext cx="12192000" cy="1458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标题 1">
            <a:extLst>
              <a:ext uri="{FF2B5EF4-FFF2-40B4-BE49-F238E27FC236}">
                <a16:creationId xmlns:a16="http://schemas.microsoft.com/office/drawing/2014/main" id="{974A7E32-15F9-4F6F-89C5-57C0E6BDD16B}"/>
              </a:ext>
            </a:extLst>
          </p:cNvPr>
          <p:cNvSpPr>
            <a:spLocks noGrp="1"/>
          </p:cNvSpPr>
          <p:nvPr>
            <p:ph type="ctrTitle"/>
          </p:nvPr>
        </p:nvSpPr>
        <p:spPr>
          <a:xfrm>
            <a:off x="334962" y="1748790"/>
            <a:ext cx="11522075" cy="1027113"/>
          </a:xfrm>
        </p:spPr>
        <p:txBody>
          <a:bodyPr>
            <a:normAutofit fontScale="90000"/>
          </a:bodyPr>
          <a:lstStyle/>
          <a:p>
            <a:pPr fontAlgn="auto">
              <a:lnSpc>
                <a:spcPct val="150000"/>
              </a:lnSpc>
              <a:spcAft>
                <a:spcPts val="0"/>
              </a:spcAft>
              <a:defRPr/>
            </a:pPr>
            <a:r>
              <a:rPr lang="zh-CN" altLang="en-US" spc="600" dirty="0">
                <a:solidFill>
                  <a:schemeClr val="bg1"/>
                </a:solidFill>
                <a:latin typeface="微软雅黑" panose="020B0503020204020204" pitchFamily="34" charset="-122"/>
                <a:ea typeface="微软雅黑" panose="020B0503020204020204" pitchFamily="34" charset="-122"/>
              </a:rPr>
              <a:t>宏观经济和行业市场简析</a:t>
            </a:r>
          </a:p>
        </p:txBody>
      </p:sp>
      <p:sp>
        <p:nvSpPr>
          <p:cNvPr id="13318" name="Text Box 6">
            <a:extLst>
              <a:ext uri="{FF2B5EF4-FFF2-40B4-BE49-F238E27FC236}">
                <a16:creationId xmlns:a16="http://schemas.microsoft.com/office/drawing/2014/main" id="{EC801413-2549-4AB9-AEF4-BDC0DD5773B9}"/>
              </a:ext>
            </a:extLst>
          </p:cNvPr>
          <p:cNvSpPr txBox="1">
            <a:spLocks noChangeArrowheads="1"/>
          </p:cNvSpPr>
          <p:nvPr/>
        </p:nvSpPr>
        <p:spPr bwMode="auto">
          <a:xfrm>
            <a:off x="4354513" y="4356100"/>
            <a:ext cx="34829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en-US">
                <a:solidFill>
                  <a:schemeClr val="bg1"/>
                </a:solidFill>
                <a:latin typeface="微软雅黑" panose="020B0503020204020204" pitchFamily="34" charset="-122"/>
                <a:ea typeface="微软雅黑" panose="020B0503020204020204" pitchFamily="34" charset="-122"/>
              </a:rPr>
              <a:t>采购总公司</a:t>
            </a:r>
            <a:endParaRPr lang="zh-CN" altLang="zh-CN">
              <a:solidFill>
                <a:schemeClr val="bg1"/>
              </a:solidFill>
              <a:latin typeface="微软雅黑" panose="020B0503020204020204" pitchFamily="34" charset="-122"/>
              <a:ea typeface="微软雅黑" panose="020B0503020204020204" pitchFamily="34" charset="-122"/>
            </a:endParaRPr>
          </a:p>
        </p:txBody>
      </p:sp>
      <p:sp>
        <p:nvSpPr>
          <p:cNvPr id="13319" name="Text Box 7">
            <a:extLst>
              <a:ext uri="{FF2B5EF4-FFF2-40B4-BE49-F238E27FC236}">
                <a16:creationId xmlns:a16="http://schemas.microsoft.com/office/drawing/2014/main" id="{ED997F08-3521-410E-9580-A68CBD83ECE0}"/>
              </a:ext>
            </a:extLst>
          </p:cNvPr>
          <p:cNvSpPr txBox="1">
            <a:spLocks noChangeArrowheads="1"/>
          </p:cNvSpPr>
          <p:nvPr/>
        </p:nvSpPr>
        <p:spPr bwMode="auto">
          <a:xfrm>
            <a:off x="4819650" y="4730750"/>
            <a:ext cx="25685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nchorCtr="1">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1200" dirty="0" smtClean="0">
                <a:solidFill>
                  <a:schemeClr val="bg1"/>
                </a:solidFill>
                <a:latin typeface="微软雅黑" panose="020B0503020204020204" pitchFamily="34" charset="-122"/>
                <a:ea typeface="微软雅黑" panose="020B0503020204020204" pitchFamily="34" charset="-122"/>
              </a:rPr>
              <a:t>2021</a:t>
            </a:r>
            <a:r>
              <a:rPr lang="zh-CN" altLang="zh-CN" sz="1200" dirty="0" smtClean="0">
                <a:solidFill>
                  <a:schemeClr val="bg1"/>
                </a:solidFill>
                <a:latin typeface="微软雅黑" panose="020B0503020204020204" pitchFamily="34" charset="-122"/>
                <a:ea typeface="微软雅黑" panose="020B0503020204020204" pitchFamily="34" charset="-122"/>
              </a:rPr>
              <a:t>年</a:t>
            </a:r>
            <a:r>
              <a:rPr lang="en-US" altLang="zh-CN" sz="1200" dirty="0" smtClean="0">
                <a:solidFill>
                  <a:schemeClr val="bg1"/>
                </a:solidFill>
                <a:latin typeface="微软雅黑" panose="020B0503020204020204" pitchFamily="34" charset="-122"/>
                <a:ea typeface="微软雅黑" panose="020B0503020204020204" pitchFamily="34" charset="-122"/>
              </a:rPr>
              <a:t>11</a:t>
            </a:r>
            <a:r>
              <a:rPr lang="zh-CN" altLang="zh-CN" sz="1200" dirty="0" smtClean="0">
                <a:solidFill>
                  <a:schemeClr val="bg1"/>
                </a:solidFill>
                <a:latin typeface="微软雅黑" panose="020B0503020204020204" pitchFamily="34" charset="-122"/>
                <a:ea typeface="微软雅黑" panose="020B0503020204020204" pitchFamily="34" charset="-122"/>
              </a:rPr>
              <a:t>月</a:t>
            </a:r>
            <a:endParaRPr lang="zh-CN" altLang="zh-CN" sz="1200" dirty="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4338032" y="5437188"/>
            <a:ext cx="3531809" cy="817562"/>
            <a:chOff x="4819650" y="5437188"/>
            <a:chExt cx="3531809" cy="817562"/>
          </a:xfrm>
        </p:grpSpPr>
        <p:pic>
          <p:nvPicPr>
            <p:cNvPr id="13320" name="图片 10">
              <a:extLst>
                <a:ext uri="{FF2B5EF4-FFF2-40B4-BE49-F238E27FC236}">
                  <a16:creationId xmlns:a16="http://schemas.microsoft.com/office/drawing/2014/main" id="{4CEAB2EC-CAED-4716-BDB4-52E97BEFA0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650" y="5437188"/>
              <a:ext cx="2570163"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p:cNvSpPr txBox="1"/>
            <p:nvPr/>
          </p:nvSpPr>
          <p:spPr>
            <a:xfrm>
              <a:off x="5691385" y="5550731"/>
              <a:ext cx="2660074" cy="630942"/>
            </a:xfrm>
            <a:prstGeom prst="rect">
              <a:avLst/>
            </a:prstGeom>
            <a:solidFill>
              <a:schemeClr val="bg1"/>
            </a:solidFill>
          </p:spPr>
          <p:txBody>
            <a:bodyPr wrap="square" rtlCol="0">
              <a:spAutoFit/>
            </a:bodyPr>
            <a:lstStyle/>
            <a:p>
              <a:r>
                <a:rPr lang="zh-CN" altLang="en-US" sz="2350" b="1" dirty="0">
                  <a:solidFill>
                    <a:schemeClr val="tx1">
                      <a:lumMod val="50000"/>
                      <a:lumOff val="50000"/>
                    </a:schemeClr>
                  </a:solidFill>
                  <a:latin typeface="微软雅黑" panose="020B0503020204020204" pitchFamily="34" charset="-122"/>
                  <a:ea typeface="微软雅黑" panose="020B0503020204020204" pitchFamily="34" charset="-122"/>
                </a:rPr>
                <a:t>河钢股份有限公司</a:t>
              </a:r>
              <a:endParaRPr lang="en-US" altLang="zh-CN" sz="235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100" b="1" dirty="0">
                  <a:solidFill>
                    <a:schemeClr val="tx1">
                      <a:lumMod val="50000"/>
                      <a:lumOff val="50000"/>
                    </a:schemeClr>
                  </a:solidFill>
                  <a:latin typeface="微软雅黑" panose="020B0503020204020204" pitchFamily="34" charset="-122"/>
                  <a:ea typeface="微软雅黑" panose="020B0503020204020204" pitchFamily="34" charset="-122"/>
                </a:rPr>
                <a:t>HBIS</a:t>
              </a:r>
              <a:r>
                <a:rPr lang="zh-CN" altLang="en-US" sz="11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b="1" dirty="0">
                  <a:solidFill>
                    <a:schemeClr val="tx1">
                      <a:lumMod val="50000"/>
                      <a:lumOff val="50000"/>
                    </a:schemeClr>
                  </a:solidFill>
                  <a:latin typeface="微软雅黑" panose="020B0503020204020204" pitchFamily="34" charset="-122"/>
                  <a:ea typeface="微软雅黑" panose="020B0503020204020204" pitchFamily="34" charset="-122"/>
                </a:rPr>
                <a:t>COMPANY</a:t>
              </a:r>
              <a:r>
                <a:rPr lang="zh-CN" altLang="en-US" sz="1100" b="1" dirty="0">
                  <a:solidFill>
                    <a:schemeClr val="tx1">
                      <a:lumMod val="50000"/>
                      <a:lumOff val="50000"/>
                    </a:schemeClr>
                  </a:solidFill>
                  <a:latin typeface="微软雅黑" panose="020B0503020204020204" pitchFamily="34" charset="-122"/>
                  <a:ea typeface="微软雅黑" panose="020B0503020204020204" pitchFamily="34" charset="-122"/>
                </a:rPr>
                <a:t>　ＬＩＭＩＴＥＤ</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687541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中央党校（国家行政学院）经济学部副主任王小广</a:t>
            </a:r>
          </a:p>
        </p:txBody>
      </p:sp>
      <p:sp>
        <p:nvSpPr>
          <p:cNvPr id="8" name="文本框 7">
            <a:extLst>
              <a:ext uri="{FF2B5EF4-FFF2-40B4-BE49-F238E27FC236}">
                <a16:creationId xmlns:a16="http://schemas.microsoft.com/office/drawing/2014/main" id="{43832810-0FEE-4BEE-96D7-F4A0A73C9D0B}"/>
              </a:ext>
            </a:extLst>
          </p:cNvPr>
          <p:cNvSpPr txBox="1"/>
          <p:nvPr/>
        </p:nvSpPr>
        <p:spPr>
          <a:xfrm>
            <a:off x="590551" y="779923"/>
            <a:ext cx="11010900" cy="5927264"/>
          </a:xfrm>
          <a:prstGeom prst="rect">
            <a:avLst/>
          </a:prstGeom>
          <a:noFill/>
        </p:spPr>
        <p:txBody>
          <a:bodyPr wrap="square">
            <a:spAutoFit/>
          </a:bodyPr>
          <a:lstStyle/>
          <a:p>
            <a:pPr algn="just">
              <a:lnSpc>
                <a:spcPts val="3500"/>
              </a:lnSpc>
            </a:pPr>
            <a:r>
              <a:rPr lang="zh-CN" altLang="en-US" b="1" dirty="0">
                <a:solidFill>
                  <a:srgbClr val="000000"/>
                </a:solidFill>
                <a:latin typeface="微软雅黑" panose="020B0503020204020204" pitchFamily="34" charset="-122"/>
                <a:ea typeface="微软雅黑" panose="020B0503020204020204" pitchFamily="34" charset="-122"/>
              </a:rPr>
              <a:t>一、当前我国宏观经济形势的一些</a:t>
            </a:r>
            <a:r>
              <a:rPr lang="zh-CN" altLang="en-US" b="1" dirty="0" smtClean="0">
                <a:solidFill>
                  <a:srgbClr val="000000"/>
                </a:solidFill>
                <a:latin typeface="微软雅黑" panose="020B0503020204020204" pitchFamily="34" charset="-122"/>
                <a:ea typeface="微软雅黑" panose="020B0503020204020204" pitchFamily="34" charset="-122"/>
              </a:rPr>
              <a:t>特点</a:t>
            </a:r>
            <a:endParaRPr lang="en-US" altLang="zh-CN" b="1" dirty="0" smtClean="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smtClean="0">
                <a:solidFill>
                  <a:srgbClr val="000000"/>
                </a:solidFill>
                <a:latin typeface="微软雅黑" panose="020B0503020204020204" pitchFamily="34" charset="-122"/>
                <a:ea typeface="微软雅黑" panose="020B0503020204020204" pitchFamily="34" charset="-122"/>
              </a:rPr>
              <a:t>全年</a:t>
            </a:r>
            <a:r>
              <a:rPr lang="zh-CN" altLang="en-US" dirty="0">
                <a:solidFill>
                  <a:srgbClr val="000000"/>
                </a:solidFill>
                <a:latin typeface="微软雅黑" panose="020B0503020204020204" pitchFamily="34" charset="-122"/>
                <a:ea typeface="微软雅黑" panose="020B0503020204020204" pitchFamily="34" charset="-122"/>
              </a:rPr>
              <a:t>经济增长前高后</a:t>
            </a:r>
            <a:r>
              <a:rPr lang="zh-CN" altLang="en-US" dirty="0" smtClean="0">
                <a:solidFill>
                  <a:srgbClr val="000000"/>
                </a:solidFill>
                <a:latin typeface="微软雅黑" panose="020B0503020204020204" pitchFamily="34" charset="-122"/>
                <a:ea typeface="微软雅黑" panose="020B0503020204020204" pitchFamily="34" charset="-122"/>
              </a:rPr>
              <a:t>低。一季度</a:t>
            </a:r>
            <a:r>
              <a:rPr lang="en-US" altLang="zh-CN" dirty="0">
                <a:solidFill>
                  <a:srgbClr val="000000"/>
                </a:solidFill>
                <a:latin typeface="微软雅黑" panose="020B0503020204020204" pitchFamily="34" charset="-122"/>
                <a:ea typeface="微软雅黑" panose="020B0503020204020204" pitchFamily="34" charset="-122"/>
              </a:rPr>
              <a:t>GDP</a:t>
            </a:r>
            <a:r>
              <a:rPr lang="zh-CN" altLang="en-US" dirty="0">
                <a:solidFill>
                  <a:srgbClr val="000000"/>
                </a:solidFill>
                <a:latin typeface="微软雅黑" panose="020B0503020204020204" pitchFamily="34" charset="-122"/>
                <a:ea typeface="微软雅黑" panose="020B0503020204020204" pitchFamily="34" charset="-122"/>
              </a:rPr>
              <a:t>增速较高为</a:t>
            </a:r>
            <a:r>
              <a:rPr lang="en-US" altLang="zh-CN" dirty="0">
                <a:solidFill>
                  <a:srgbClr val="000000"/>
                </a:solidFill>
                <a:latin typeface="微软雅黑" panose="020B0503020204020204" pitchFamily="34" charset="-122"/>
                <a:ea typeface="微软雅黑" panose="020B0503020204020204" pitchFamily="34" charset="-122"/>
              </a:rPr>
              <a:t>19.3%</a:t>
            </a:r>
            <a:r>
              <a:rPr lang="zh-CN" altLang="en-US" dirty="0">
                <a:solidFill>
                  <a:srgbClr val="000000"/>
                </a:solidFill>
                <a:latin typeface="微软雅黑" panose="020B0503020204020204" pitchFamily="34" charset="-122"/>
                <a:ea typeface="微软雅黑" panose="020B0503020204020204" pitchFamily="34" charset="-122"/>
              </a:rPr>
              <a:t>，主要由去年异常数据引起的；二季度是</a:t>
            </a:r>
            <a:r>
              <a:rPr lang="en-US" altLang="zh-CN" dirty="0">
                <a:solidFill>
                  <a:srgbClr val="000000"/>
                </a:solidFill>
                <a:latin typeface="微软雅黑" panose="020B0503020204020204" pitchFamily="34" charset="-122"/>
                <a:ea typeface="微软雅黑" panose="020B0503020204020204" pitchFamily="34" charset="-122"/>
              </a:rPr>
              <a:t>7.9%</a:t>
            </a:r>
            <a:r>
              <a:rPr lang="zh-CN" altLang="en-US" dirty="0">
                <a:solidFill>
                  <a:srgbClr val="000000"/>
                </a:solidFill>
                <a:latin typeface="微软雅黑" panose="020B0503020204020204" pitchFamily="34" charset="-122"/>
                <a:ea typeface="微软雅黑" panose="020B0503020204020204" pitchFamily="34" charset="-122"/>
              </a:rPr>
              <a:t>，处在缓慢</a:t>
            </a:r>
            <a:r>
              <a:rPr lang="zh-CN" altLang="en-US" dirty="0" smtClean="0">
                <a:solidFill>
                  <a:srgbClr val="000000"/>
                </a:solidFill>
                <a:latin typeface="微软雅黑" panose="020B0503020204020204" pitchFamily="34" charset="-122"/>
                <a:ea typeface="微软雅黑" panose="020B0503020204020204" pitchFamily="34" charset="-122"/>
              </a:rPr>
              <a:t>恢复的</a:t>
            </a:r>
            <a:r>
              <a:rPr lang="zh-CN" altLang="en-US" dirty="0">
                <a:solidFill>
                  <a:srgbClr val="000000"/>
                </a:solidFill>
                <a:latin typeface="微软雅黑" panose="020B0503020204020204" pitchFamily="34" charset="-122"/>
                <a:ea typeface="微软雅黑" panose="020B0503020204020204" pitchFamily="34" charset="-122"/>
              </a:rPr>
              <a:t>阶段；三季度比</a:t>
            </a:r>
            <a:r>
              <a:rPr lang="zh-CN" altLang="en-US" dirty="0" smtClean="0">
                <a:solidFill>
                  <a:srgbClr val="000000"/>
                </a:solidFill>
                <a:latin typeface="微软雅黑" panose="020B0503020204020204" pitchFamily="34" charset="-122"/>
                <a:ea typeface="微软雅黑" panose="020B0503020204020204" pitchFamily="34" charset="-122"/>
              </a:rPr>
              <a:t>较低只有</a:t>
            </a:r>
            <a:r>
              <a:rPr lang="en-US" altLang="zh-CN" dirty="0">
                <a:solidFill>
                  <a:srgbClr val="000000"/>
                </a:solidFill>
                <a:latin typeface="微软雅黑" panose="020B0503020204020204" pitchFamily="34" charset="-122"/>
                <a:ea typeface="微软雅黑" panose="020B0503020204020204" pitchFamily="34" charset="-122"/>
              </a:rPr>
              <a:t>4.9%</a:t>
            </a:r>
            <a:r>
              <a:rPr lang="zh-CN" altLang="en-US" dirty="0" smtClean="0">
                <a:solidFill>
                  <a:srgbClr val="000000"/>
                </a:solidFill>
                <a:latin typeface="微软雅黑" panose="020B0503020204020204" pitchFamily="34" charset="-122"/>
                <a:ea typeface="微软雅黑" panose="020B0503020204020204" pitchFamily="34" charset="-122"/>
              </a:rPr>
              <a:t>。前三季度</a:t>
            </a:r>
            <a:r>
              <a:rPr lang="en-US" altLang="zh-CN" dirty="0" smtClean="0">
                <a:solidFill>
                  <a:srgbClr val="000000"/>
                </a:solidFill>
                <a:latin typeface="微软雅黑" panose="020B0503020204020204" pitchFamily="34" charset="-122"/>
                <a:ea typeface="微软雅黑" panose="020B0503020204020204" pitchFamily="34" charset="-122"/>
              </a:rPr>
              <a:t>GDP</a:t>
            </a:r>
            <a:r>
              <a:rPr lang="zh-CN" altLang="en-US" dirty="0" smtClean="0">
                <a:solidFill>
                  <a:srgbClr val="000000"/>
                </a:solidFill>
                <a:latin typeface="微软雅黑" panose="020B0503020204020204" pitchFamily="34" charset="-122"/>
                <a:ea typeface="微软雅黑" panose="020B0503020204020204" pitchFamily="34" charset="-122"/>
              </a:rPr>
              <a:t>两</a:t>
            </a:r>
            <a:r>
              <a:rPr lang="zh-CN" altLang="en-US" dirty="0">
                <a:solidFill>
                  <a:srgbClr val="000000"/>
                </a:solidFill>
                <a:latin typeface="微软雅黑" panose="020B0503020204020204" pitchFamily="34" charset="-122"/>
                <a:ea typeface="微软雅黑" panose="020B0503020204020204" pitchFamily="34" charset="-122"/>
              </a:rPr>
              <a:t>年平均增速为</a:t>
            </a:r>
            <a:r>
              <a:rPr lang="en-US" altLang="zh-CN" dirty="0">
                <a:solidFill>
                  <a:srgbClr val="000000"/>
                </a:solidFill>
                <a:latin typeface="微软雅黑" panose="020B0503020204020204" pitchFamily="34" charset="-122"/>
                <a:ea typeface="微软雅黑" panose="020B0503020204020204" pitchFamily="34" charset="-122"/>
              </a:rPr>
              <a:t>5.5</a:t>
            </a:r>
            <a:r>
              <a:rPr lang="en-US" altLang="zh-CN" dirty="0" smtClean="0">
                <a:solidFill>
                  <a:srgbClr val="000000"/>
                </a:solidFill>
                <a:latin typeface="微软雅黑" panose="020B0503020204020204" pitchFamily="34" charset="-122"/>
                <a:ea typeface="微软雅黑" panose="020B0503020204020204" pitchFamily="34" charset="-122"/>
              </a:rPr>
              <a:t>%</a:t>
            </a:r>
            <a:r>
              <a:rPr lang="zh-CN" altLang="en-US" dirty="0" smtClean="0">
                <a:solidFill>
                  <a:srgbClr val="000000"/>
                </a:solidFill>
                <a:latin typeface="微软雅黑" panose="020B0503020204020204" pitchFamily="34" charset="-122"/>
                <a:ea typeface="微软雅黑" panose="020B0503020204020204" pitchFamily="34" charset="-122"/>
              </a:rPr>
              <a:t>。</a:t>
            </a:r>
            <a:endParaRPr lang="en-US" altLang="zh-CN" dirty="0" smtClean="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smtClean="0">
                <a:solidFill>
                  <a:srgbClr val="000000"/>
                </a:solidFill>
                <a:latin typeface="微软雅黑" panose="020B0503020204020204" pitchFamily="34" charset="-122"/>
                <a:ea typeface="微软雅黑" panose="020B0503020204020204" pitchFamily="34" charset="-122"/>
              </a:rPr>
              <a:t>未完</a:t>
            </a:r>
            <a:r>
              <a:rPr lang="zh-CN" altLang="en-US" dirty="0">
                <a:solidFill>
                  <a:srgbClr val="000000"/>
                </a:solidFill>
                <a:latin typeface="微软雅黑" panose="020B0503020204020204" pitchFamily="34" charset="-122"/>
                <a:ea typeface="微软雅黑" panose="020B0503020204020204" pitchFamily="34" charset="-122"/>
              </a:rPr>
              <a:t>全恢复，经济增长恢复存在明显的不平衡</a:t>
            </a:r>
            <a:r>
              <a:rPr lang="zh-CN" altLang="en-US" dirty="0" smtClean="0">
                <a:solidFill>
                  <a:srgbClr val="000000"/>
                </a:solidFill>
                <a:latin typeface="微软雅黑" panose="020B0503020204020204" pitchFamily="34" charset="-122"/>
                <a:ea typeface="微软雅黑" panose="020B0503020204020204" pitchFamily="34" charset="-122"/>
              </a:rPr>
              <a:t>性。不平衡主要是投资和消费的不平衡，从</a:t>
            </a:r>
            <a:r>
              <a:rPr lang="zh-CN" altLang="en-US" dirty="0">
                <a:solidFill>
                  <a:srgbClr val="000000"/>
                </a:solidFill>
                <a:latin typeface="微软雅黑" panose="020B0503020204020204" pitchFamily="34" charset="-122"/>
                <a:ea typeface="微软雅黑" panose="020B0503020204020204" pitchFamily="34" charset="-122"/>
              </a:rPr>
              <a:t>研究经济周期的经验来看，中国</a:t>
            </a:r>
            <a:r>
              <a:rPr lang="zh-CN" altLang="en-US" dirty="0" smtClean="0">
                <a:solidFill>
                  <a:srgbClr val="000000"/>
                </a:solidFill>
                <a:latin typeface="微软雅黑" panose="020B0503020204020204" pitchFamily="34" charset="-122"/>
                <a:ea typeface="微软雅黑" panose="020B0503020204020204" pitchFamily="34" charset="-122"/>
              </a:rPr>
              <a:t>经济已经</a:t>
            </a:r>
            <a:r>
              <a:rPr lang="zh-CN" altLang="en-US" dirty="0">
                <a:solidFill>
                  <a:srgbClr val="000000"/>
                </a:solidFill>
                <a:latin typeface="微软雅黑" panose="020B0503020204020204" pitchFamily="34" charset="-122"/>
                <a:ea typeface="微软雅黑" panose="020B0503020204020204" pitchFamily="34" charset="-122"/>
              </a:rPr>
              <a:t>走出了一轮短期上升周期，其中的标志就是工业，</a:t>
            </a:r>
            <a:r>
              <a:rPr lang="en-US" altLang="zh-CN" dirty="0">
                <a:solidFill>
                  <a:srgbClr val="000000"/>
                </a:solidFill>
                <a:latin typeface="微软雅黑" panose="020B0503020204020204" pitchFamily="34" charset="-122"/>
                <a:ea typeface="微软雅黑" panose="020B0503020204020204" pitchFamily="34" charset="-122"/>
              </a:rPr>
              <a:t>9</a:t>
            </a:r>
            <a:r>
              <a:rPr lang="zh-CN" altLang="en-US" dirty="0">
                <a:solidFill>
                  <a:srgbClr val="000000"/>
                </a:solidFill>
                <a:latin typeface="微软雅黑" panose="020B0503020204020204" pitchFamily="34" charset="-122"/>
                <a:ea typeface="微软雅黑" panose="020B0503020204020204" pitchFamily="34" charset="-122"/>
              </a:rPr>
              <a:t>月份工业的增长速度达到</a:t>
            </a:r>
            <a:r>
              <a:rPr lang="en-US" altLang="zh-CN" dirty="0">
                <a:solidFill>
                  <a:srgbClr val="000000"/>
                </a:solidFill>
                <a:latin typeface="微软雅黑" panose="020B0503020204020204" pitchFamily="34" charset="-122"/>
                <a:ea typeface="微软雅黑" panose="020B0503020204020204" pitchFamily="34" charset="-122"/>
              </a:rPr>
              <a:t>6.9%</a:t>
            </a:r>
            <a:r>
              <a:rPr lang="zh-CN" altLang="en-US" dirty="0">
                <a:solidFill>
                  <a:srgbClr val="000000"/>
                </a:solidFill>
                <a:latin typeface="微软雅黑" panose="020B0503020204020204" pitchFamily="34" charset="-122"/>
                <a:ea typeface="微软雅黑" panose="020B0503020204020204" pitchFamily="34" charset="-122"/>
              </a:rPr>
              <a:t>，已经恢复到</a:t>
            </a:r>
            <a:r>
              <a:rPr lang="zh-CN" altLang="en-US" dirty="0" smtClean="0">
                <a:solidFill>
                  <a:srgbClr val="000000"/>
                </a:solidFill>
                <a:latin typeface="微软雅黑" panose="020B0503020204020204" pitchFamily="34" charset="-122"/>
                <a:ea typeface="微软雅黑" panose="020B0503020204020204" pitchFamily="34" charset="-122"/>
              </a:rPr>
              <a:t>正常状态，而消费恢复比较</a:t>
            </a:r>
            <a:r>
              <a:rPr lang="zh-CN" altLang="en-US" dirty="0">
                <a:solidFill>
                  <a:srgbClr val="000000"/>
                </a:solidFill>
                <a:latin typeface="微软雅黑" panose="020B0503020204020204" pitchFamily="34" charset="-122"/>
                <a:ea typeface="微软雅黑" panose="020B0503020204020204" pitchFamily="34" charset="-122"/>
              </a:rPr>
              <a:t>慢，</a:t>
            </a:r>
            <a:r>
              <a:rPr lang="en-US" altLang="zh-CN" dirty="0" smtClean="0">
                <a:solidFill>
                  <a:srgbClr val="000000"/>
                </a:solidFill>
                <a:latin typeface="微软雅黑" panose="020B0503020204020204" pitchFamily="34" charset="-122"/>
                <a:ea typeface="微软雅黑" panose="020B0503020204020204" pitchFamily="34" charset="-122"/>
              </a:rPr>
              <a:t>1-9</a:t>
            </a:r>
            <a:r>
              <a:rPr lang="zh-CN" altLang="en-US" dirty="0">
                <a:solidFill>
                  <a:srgbClr val="000000"/>
                </a:solidFill>
                <a:latin typeface="微软雅黑" panose="020B0503020204020204" pitchFamily="34" charset="-122"/>
                <a:ea typeface="微软雅黑" panose="020B0503020204020204" pitchFamily="34" charset="-122"/>
              </a:rPr>
              <a:t>月份，两年的平均消费增长只有</a:t>
            </a:r>
            <a:r>
              <a:rPr lang="en-US" altLang="zh-CN" dirty="0">
                <a:solidFill>
                  <a:srgbClr val="000000"/>
                </a:solidFill>
                <a:latin typeface="微软雅黑" panose="020B0503020204020204" pitchFamily="34" charset="-122"/>
                <a:ea typeface="微软雅黑" panose="020B0503020204020204" pitchFamily="34" charset="-122"/>
              </a:rPr>
              <a:t>3.8%</a:t>
            </a:r>
            <a:r>
              <a:rPr lang="zh-CN" altLang="en-US" dirty="0" smtClean="0">
                <a:solidFill>
                  <a:srgbClr val="000000"/>
                </a:solidFill>
                <a:latin typeface="微软雅黑" panose="020B0503020204020204" pitchFamily="34" charset="-122"/>
                <a:ea typeface="微软雅黑" panose="020B0503020204020204" pitchFamily="34" charset="-122"/>
              </a:rPr>
              <a:t>。</a:t>
            </a:r>
            <a:endParaRPr lang="en-US" altLang="zh-CN" dirty="0" smtClean="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smtClean="0">
                <a:solidFill>
                  <a:srgbClr val="000000"/>
                </a:solidFill>
                <a:latin typeface="微软雅黑" panose="020B0503020204020204" pitchFamily="34" charset="-122"/>
                <a:ea typeface="微软雅黑" panose="020B0503020204020204" pitchFamily="34" charset="-122"/>
              </a:rPr>
              <a:t>就业</a:t>
            </a:r>
            <a:r>
              <a:rPr lang="zh-CN" altLang="en-US" dirty="0">
                <a:solidFill>
                  <a:srgbClr val="000000"/>
                </a:solidFill>
                <a:latin typeface="微软雅黑" panose="020B0503020204020204" pitchFamily="34" charset="-122"/>
                <a:ea typeface="微软雅黑" panose="020B0503020204020204" pitchFamily="34" charset="-122"/>
              </a:rPr>
              <a:t>形势好于预期</a:t>
            </a:r>
            <a:r>
              <a:rPr lang="zh-CN" altLang="en-US" dirty="0" smtClean="0">
                <a:solidFill>
                  <a:srgbClr val="000000"/>
                </a:solidFill>
                <a:latin typeface="微软雅黑" panose="020B0503020204020204" pitchFamily="34" charset="-122"/>
                <a:ea typeface="微软雅黑" panose="020B0503020204020204" pitchFamily="34" charset="-122"/>
              </a:rPr>
              <a:t>。</a:t>
            </a:r>
            <a:r>
              <a:rPr lang="en-US" altLang="zh-CN" dirty="0" smtClean="0">
                <a:solidFill>
                  <a:srgbClr val="000000"/>
                </a:solidFill>
                <a:latin typeface="微软雅黑" panose="020B0503020204020204" pitchFamily="34" charset="-122"/>
                <a:ea typeface="微软雅黑" panose="020B0503020204020204" pitchFamily="34" charset="-122"/>
              </a:rPr>
              <a:t>1-9</a:t>
            </a:r>
            <a:r>
              <a:rPr lang="zh-CN" altLang="en-US" dirty="0">
                <a:solidFill>
                  <a:srgbClr val="000000"/>
                </a:solidFill>
                <a:latin typeface="微软雅黑" panose="020B0503020204020204" pitchFamily="34" charset="-122"/>
                <a:ea typeface="微软雅黑" panose="020B0503020204020204" pitchFamily="34" charset="-122"/>
              </a:rPr>
              <a:t>月份失业率平均是</a:t>
            </a:r>
            <a:r>
              <a:rPr lang="en-US" altLang="zh-CN" dirty="0">
                <a:solidFill>
                  <a:srgbClr val="000000"/>
                </a:solidFill>
                <a:latin typeface="微软雅黑" panose="020B0503020204020204" pitchFamily="34" charset="-122"/>
                <a:ea typeface="微软雅黑" panose="020B0503020204020204" pitchFamily="34" charset="-122"/>
              </a:rPr>
              <a:t>5.2%</a:t>
            </a:r>
            <a:r>
              <a:rPr lang="zh-CN" altLang="en-US" dirty="0">
                <a:solidFill>
                  <a:srgbClr val="000000"/>
                </a:solidFill>
                <a:latin typeface="微软雅黑" panose="020B0503020204020204" pitchFamily="34" charset="-122"/>
                <a:ea typeface="微软雅黑" panose="020B0503020204020204" pitchFamily="34" charset="-122"/>
              </a:rPr>
              <a:t>，低于年初预期的</a:t>
            </a:r>
            <a:r>
              <a:rPr lang="en-US" altLang="zh-CN" dirty="0">
                <a:solidFill>
                  <a:srgbClr val="000000"/>
                </a:solidFill>
                <a:latin typeface="微软雅黑" panose="020B0503020204020204" pitchFamily="34" charset="-122"/>
                <a:ea typeface="微软雅黑" panose="020B0503020204020204" pitchFamily="34" charset="-122"/>
              </a:rPr>
              <a:t>5.5%</a:t>
            </a:r>
            <a:r>
              <a:rPr lang="zh-CN" altLang="en-US" dirty="0">
                <a:solidFill>
                  <a:srgbClr val="000000"/>
                </a:solidFill>
                <a:latin typeface="微软雅黑" panose="020B0503020204020204" pitchFamily="34" charset="-122"/>
                <a:ea typeface="微软雅黑" panose="020B0503020204020204" pitchFamily="34" charset="-122"/>
              </a:rPr>
              <a:t>的</a:t>
            </a:r>
            <a:r>
              <a:rPr lang="zh-CN" altLang="en-US" dirty="0" smtClean="0">
                <a:solidFill>
                  <a:srgbClr val="000000"/>
                </a:solidFill>
                <a:latin typeface="微软雅黑" panose="020B0503020204020204" pitchFamily="34" charset="-122"/>
                <a:ea typeface="微软雅黑" panose="020B0503020204020204" pitchFamily="34" charset="-122"/>
              </a:rPr>
              <a:t>目标。</a:t>
            </a:r>
            <a:r>
              <a:rPr lang="zh-CN" altLang="en-US" dirty="0">
                <a:solidFill>
                  <a:srgbClr val="000000"/>
                </a:solidFill>
                <a:latin typeface="微软雅黑" panose="020B0503020204020204" pitchFamily="34" charset="-122"/>
                <a:ea typeface="微软雅黑" panose="020B0503020204020204" pitchFamily="34" charset="-122"/>
              </a:rPr>
              <a:t>前九个月城镇新增就业人数是</a:t>
            </a:r>
            <a:r>
              <a:rPr lang="en-US" altLang="zh-CN" dirty="0">
                <a:solidFill>
                  <a:srgbClr val="000000"/>
                </a:solidFill>
                <a:latin typeface="微软雅黑" panose="020B0503020204020204" pitchFamily="34" charset="-122"/>
                <a:ea typeface="微软雅黑" panose="020B0503020204020204" pitchFamily="34" charset="-122"/>
              </a:rPr>
              <a:t>1048</a:t>
            </a:r>
            <a:r>
              <a:rPr lang="zh-CN" altLang="en-US" dirty="0">
                <a:solidFill>
                  <a:srgbClr val="000000"/>
                </a:solidFill>
                <a:latin typeface="微软雅黑" panose="020B0503020204020204" pitchFamily="34" charset="-122"/>
                <a:ea typeface="微软雅黑" panose="020B0503020204020204" pitchFamily="34" charset="-122"/>
              </a:rPr>
              <a:t>万人</a:t>
            </a:r>
            <a:r>
              <a:rPr lang="zh-CN" altLang="en-US" dirty="0" smtClean="0">
                <a:solidFill>
                  <a:srgbClr val="000000"/>
                </a:solidFill>
                <a:latin typeface="微软雅黑" panose="020B0503020204020204" pitchFamily="34" charset="-122"/>
                <a:ea typeface="微软雅黑" panose="020B0503020204020204" pitchFamily="34" charset="-122"/>
              </a:rPr>
              <a:t>， 全年目标</a:t>
            </a:r>
            <a:r>
              <a:rPr lang="zh-CN" altLang="en-US" dirty="0">
                <a:solidFill>
                  <a:srgbClr val="000000"/>
                </a:solidFill>
                <a:latin typeface="微软雅黑" panose="020B0503020204020204" pitchFamily="34" charset="-122"/>
                <a:ea typeface="微软雅黑" panose="020B0503020204020204" pitchFamily="34" charset="-122"/>
              </a:rPr>
              <a:t>是</a:t>
            </a:r>
            <a:r>
              <a:rPr lang="en-US" altLang="zh-CN" dirty="0">
                <a:solidFill>
                  <a:srgbClr val="000000"/>
                </a:solidFill>
                <a:latin typeface="微软雅黑" panose="020B0503020204020204" pitchFamily="34" charset="-122"/>
                <a:ea typeface="微软雅黑" panose="020B0503020204020204" pitchFamily="34" charset="-122"/>
              </a:rPr>
              <a:t>1100</a:t>
            </a:r>
            <a:r>
              <a:rPr lang="zh-CN" altLang="en-US" dirty="0">
                <a:solidFill>
                  <a:srgbClr val="000000"/>
                </a:solidFill>
                <a:latin typeface="微软雅黑" panose="020B0503020204020204" pitchFamily="34" charset="-122"/>
                <a:ea typeface="微软雅黑" panose="020B0503020204020204" pitchFamily="34" charset="-122"/>
              </a:rPr>
              <a:t>万，现在已经完成了</a:t>
            </a:r>
            <a:r>
              <a:rPr lang="en-US" altLang="zh-CN" dirty="0">
                <a:solidFill>
                  <a:srgbClr val="000000"/>
                </a:solidFill>
                <a:latin typeface="微软雅黑" panose="020B0503020204020204" pitchFamily="34" charset="-122"/>
                <a:ea typeface="微软雅黑" panose="020B0503020204020204" pitchFamily="34" charset="-122"/>
              </a:rPr>
              <a:t>95</a:t>
            </a:r>
            <a:r>
              <a:rPr lang="en-US" altLang="zh-CN" dirty="0" smtClean="0">
                <a:solidFill>
                  <a:srgbClr val="000000"/>
                </a:solidFill>
                <a:latin typeface="微软雅黑" panose="020B0503020204020204" pitchFamily="34" charset="-122"/>
                <a:ea typeface="微软雅黑" panose="020B0503020204020204" pitchFamily="34" charset="-122"/>
              </a:rPr>
              <a:t>%</a:t>
            </a:r>
            <a:r>
              <a:rPr lang="zh-CN" altLang="en-US" dirty="0" smtClean="0">
                <a:solidFill>
                  <a:srgbClr val="000000"/>
                </a:solidFill>
                <a:latin typeface="微软雅黑" panose="020B0503020204020204" pitchFamily="34" charset="-122"/>
                <a:ea typeface="微软雅黑" panose="020B0503020204020204" pitchFamily="34" charset="-122"/>
              </a:rPr>
              <a:t>。</a:t>
            </a:r>
            <a:endParaRPr lang="en-US" altLang="zh-CN" dirty="0" smtClean="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a:solidFill>
                  <a:srgbClr val="000000"/>
                </a:solidFill>
                <a:latin typeface="微软雅黑" panose="020B0503020204020204" pitchFamily="34" charset="-122"/>
                <a:ea typeface="微软雅黑" panose="020B0503020204020204" pitchFamily="34" charset="-122"/>
              </a:rPr>
              <a:t>工业企业效益总体改善，但行业</a:t>
            </a:r>
            <a:r>
              <a:rPr lang="zh-CN" altLang="en-US" dirty="0" smtClean="0">
                <a:solidFill>
                  <a:srgbClr val="000000"/>
                </a:solidFill>
                <a:latin typeface="微软雅黑" panose="020B0503020204020204" pitchFamily="34" charset="-122"/>
                <a:ea typeface="微软雅黑" panose="020B0503020204020204" pitchFamily="34" charset="-122"/>
              </a:rPr>
              <a:t>间分化</a:t>
            </a:r>
            <a:r>
              <a:rPr lang="zh-CN" altLang="en-US" dirty="0">
                <a:solidFill>
                  <a:srgbClr val="000000"/>
                </a:solidFill>
                <a:latin typeface="微软雅黑" panose="020B0503020204020204" pitchFamily="34" charset="-122"/>
                <a:ea typeface="微软雅黑" panose="020B0503020204020204" pitchFamily="34" charset="-122"/>
              </a:rPr>
              <a:t>严重，中小企业困难加大</a:t>
            </a:r>
            <a:r>
              <a:rPr lang="zh-CN" altLang="en-US" dirty="0" smtClean="0">
                <a:solidFill>
                  <a:srgbClr val="000000"/>
                </a:solidFill>
                <a:latin typeface="微软雅黑" panose="020B0503020204020204" pitchFamily="34" charset="-122"/>
                <a:ea typeface="微软雅黑" panose="020B0503020204020204" pitchFamily="34" charset="-122"/>
              </a:rPr>
              <a:t>。</a:t>
            </a:r>
            <a:r>
              <a:rPr lang="en-US" altLang="zh-CN" dirty="0" smtClean="0">
                <a:solidFill>
                  <a:srgbClr val="000000"/>
                </a:solidFill>
                <a:latin typeface="微软雅黑" panose="020B0503020204020204" pitchFamily="34" charset="-122"/>
                <a:ea typeface="微软雅黑" panose="020B0503020204020204" pitchFamily="34" charset="-122"/>
              </a:rPr>
              <a:t>1-8</a:t>
            </a:r>
            <a:r>
              <a:rPr lang="zh-CN" altLang="en-US" dirty="0">
                <a:solidFill>
                  <a:srgbClr val="000000"/>
                </a:solidFill>
                <a:latin typeface="微软雅黑" panose="020B0503020204020204" pitchFamily="34" charset="-122"/>
                <a:ea typeface="微软雅黑" panose="020B0503020204020204" pitchFamily="34" charset="-122"/>
              </a:rPr>
              <a:t>月份规模以上工业企业利润增长</a:t>
            </a:r>
            <a:r>
              <a:rPr lang="en-US" altLang="zh-CN" dirty="0">
                <a:solidFill>
                  <a:srgbClr val="000000"/>
                </a:solidFill>
                <a:latin typeface="微软雅黑" panose="020B0503020204020204" pitchFamily="34" charset="-122"/>
                <a:ea typeface="微软雅黑" panose="020B0503020204020204" pitchFamily="34" charset="-122"/>
              </a:rPr>
              <a:t>49.5%</a:t>
            </a:r>
            <a:r>
              <a:rPr lang="zh-CN" altLang="en-US" dirty="0">
                <a:solidFill>
                  <a:srgbClr val="000000"/>
                </a:solidFill>
                <a:latin typeface="微软雅黑" panose="020B0503020204020204" pitchFamily="34" charset="-122"/>
                <a:ea typeface="微软雅黑" panose="020B0503020204020204" pitchFamily="34" charset="-122"/>
              </a:rPr>
              <a:t>，两年平均增长</a:t>
            </a:r>
            <a:r>
              <a:rPr lang="en-US" altLang="zh-CN" dirty="0">
                <a:solidFill>
                  <a:srgbClr val="000000"/>
                </a:solidFill>
                <a:latin typeface="微软雅黑" panose="020B0503020204020204" pitchFamily="34" charset="-122"/>
                <a:ea typeface="微软雅黑" panose="020B0503020204020204" pitchFamily="34" charset="-122"/>
              </a:rPr>
              <a:t>19.5</a:t>
            </a:r>
            <a:r>
              <a:rPr lang="en-US" altLang="zh-CN" dirty="0" smtClean="0">
                <a:solidFill>
                  <a:srgbClr val="000000"/>
                </a:solidFill>
                <a:latin typeface="微软雅黑" panose="020B0503020204020204" pitchFamily="34" charset="-122"/>
                <a:ea typeface="微软雅黑" panose="020B0503020204020204" pitchFamily="34" charset="-122"/>
              </a:rPr>
              <a:t>%</a:t>
            </a:r>
            <a:r>
              <a:rPr lang="zh-CN" altLang="en-US" dirty="0" smtClean="0">
                <a:solidFill>
                  <a:srgbClr val="000000"/>
                </a:solidFill>
                <a:latin typeface="微软雅黑" panose="020B0503020204020204" pitchFamily="34" charset="-122"/>
                <a:ea typeface="微软雅黑" panose="020B0503020204020204" pitchFamily="34" charset="-122"/>
              </a:rPr>
              <a:t>接近</a:t>
            </a:r>
            <a:r>
              <a:rPr lang="en-US" altLang="zh-CN" dirty="0">
                <a:solidFill>
                  <a:srgbClr val="000000"/>
                </a:solidFill>
                <a:latin typeface="微软雅黑" panose="020B0503020204020204" pitchFamily="34" charset="-122"/>
                <a:ea typeface="微软雅黑" panose="020B0503020204020204" pitchFamily="34" charset="-122"/>
              </a:rPr>
              <a:t>20%</a:t>
            </a:r>
            <a:r>
              <a:rPr lang="zh-CN" altLang="en-US" dirty="0">
                <a:solidFill>
                  <a:srgbClr val="000000"/>
                </a:solidFill>
                <a:latin typeface="微软雅黑" panose="020B0503020204020204" pitchFamily="34" charset="-122"/>
                <a:ea typeface="微软雅黑" panose="020B0503020204020204" pitchFamily="34" charset="-122"/>
              </a:rPr>
              <a:t>；规模以上工业企业的营收利润率达到</a:t>
            </a:r>
            <a:r>
              <a:rPr lang="en-US" altLang="zh-CN" dirty="0">
                <a:solidFill>
                  <a:srgbClr val="000000"/>
                </a:solidFill>
                <a:latin typeface="微软雅黑" panose="020B0503020204020204" pitchFamily="34" charset="-122"/>
                <a:ea typeface="微软雅黑" panose="020B0503020204020204" pitchFamily="34" charset="-122"/>
              </a:rPr>
              <a:t>7.01%</a:t>
            </a:r>
            <a:r>
              <a:rPr lang="zh-CN" altLang="en-US" dirty="0">
                <a:solidFill>
                  <a:srgbClr val="000000"/>
                </a:solidFill>
                <a:latin typeface="微软雅黑" panose="020B0503020204020204" pitchFamily="34" charset="-122"/>
                <a:ea typeface="微软雅黑" panose="020B0503020204020204" pitchFamily="34" charset="-122"/>
              </a:rPr>
              <a:t>，比去年同期提高了</a:t>
            </a:r>
            <a:r>
              <a:rPr lang="en-US" altLang="zh-CN" dirty="0">
                <a:solidFill>
                  <a:srgbClr val="000000"/>
                </a:solidFill>
                <a:latin typeface="微软雅黑" panose="020B0503020204020204" pitchFamily="34" charset="-122"/>
                <a:ea typeface="微软雅黑" panose="020B0503020204020204" pitchFamily="34" charset="-122"/>
              </a:rPr>
              <a:t>0.2</a:t>
            </a:r>
            <a:r>
              <a:rPr lang="zh-CN" altLang="en-US" dirty="0">
                <a:solidFill>
                  <a:srgbClr val="000000"/>
                </a:solidFill>
                <a:latin typeface="微软雅黑" panose="020B0503020204020204" pitchFamily="34" charset="-122"/>
                <a:ea typeface="微软雅黑" panose="020B0503020204020204" pitchFamily="34" charset="-122"/>
              </a:rPr>
              <a:t>个百分点</a:t>
            </a:r>
            <a:r>
              <a:rPr lang="zh-CN" altLang="en-US" dirty="0" smtClean="0">
                <a:solidFill>
                  <a:srgbClr val="000000"/>
                </a:solidFill>
                <a:latin typeface="微软雅黑" panose="020B0503020204020204" pitchFamily="34" charset="-122"/>
                <a:ea typeface="微软雅黑" panose="020B0503020204020204" pitchFamily="34" charset="-122"/>
              </a:rPr>
              <a:t>。</a:t>
            </a:r>
            <a:endParaRPr lang="zh-CN" altLang="en-US" dirty="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endParaRPr lang="zh-CN" altLang="en-US" dirty="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59979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687541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中央党校（国家行政学院）经济学部副主任王小广</a:t>
            </a:r>
          </a:p>
        </p:txBody>
      </p:sp>
      <p:sp>
        <p:nvSpPr>
          <p:cNvPr id="8" name="文本框 7">
            <a:extLst>
              <a:ext uri="{FF2B5EF4-FFF2-40B4-BE49-F238E27FC236}">
                <a16:creationId xmlns:a16="http://schemas.microsoft.com/office/drawing/2014/main" id="{43832810-0FEE-4BEE-96D7-F4A0A73C9D0B}"/>
              </a:ext>
            </a:extLst>
          </p:cNvPr>
          <p:cNvSpPr txBox="1"/>
          <p:nvPr/>
        </p:nvSpPr>
        <p:spPr>
          <a:xfrm>
            <a:off x="590551" y="779923"/>
            <a:ext cx="11010900" cy="3683060"/>
          </a:xfrm>
          <a:prstGeom prst="rect">
            <a:avLst/>
          </a:prstGeom>
          <a:noFill/>
        </p:spPr>
        <p:txBody>
          <a:bodyPr wrap="square">
            <a:spAutoFit/>
          </a:bodyPr>
          <a:lstStyle/>
          <a:p>
            <a:pPr marL="342900" indent="-342900" algn="just">
              <a:lnSpc>
                <a:spcPts val="3500"/>
              </a:lnSpc>
              <a:buFont typeface="+mj-lt"/>
              <a:buAutoNum type="arabicPeriod" startAt="5"/>
            </a:pPr>
            <a:r>
              <a:rPr lang="zh-CN" altLang="en-US" dirty="0" smtClean="0">
                <a:solidFill>
                  <a:srgbClr val="000000"/>
                </a:solidFill>
                <a:latin typeface="微软雅黑" panose="020B0503020204020204" pitchFamily="34" charset="-122"/>
                <a:ea typeface="微软雅黑" panose="020B0503020204020204" pitchFamily="34" charset="-122"/>
              </a:rPr>
              <a:t>第五</a:t>
            </a:r>
            <a:r>
              <a:rPr lang="zh-CN" altLang="en-US" dirty="0">
                <a:solidFill>
                  <a:srgbClr val="000000"/>
                </a:solidFill>
                <a:latin typeface="微软雅黑" panose="020B0503020204020204" pitchFamily="34" charset="-122"/>
                <a:ea typeface="微软雅黑" panose="020B0503020204020204" pitchFamily="34" charset="-122"/>
              </a:rPr>
              <a:t>个特点是物价总体稳定，但结构性的价格矛盾突出。前三季度</a:t>
            </a:r>
            <a:r>
              <a:rPr lang="en-US" altLang="zh-CN" dirty="0">
                <a:solidFill>
                  <a:srgbClr val="000000"/>
                </a:solidFill>
                <a:latin typeface="微软雅黑" panose="020B0503020204020204" pitchFamily="34" charset="-122"/>
                <a:ea typeface="微软雅黑" panose="020B0503020204020204" pitchFamily="34" charset="-122"/>
              </a:rPr>
              <a:t>CPI</a:t>
            </a:r>
            <a:r>
              <a:rPr lang="zh-CN" altLang="en-US" dirty="0">
                <a:solidFill>
                  <a:srgbClr val="000000"/>
                </a:solidFill>
                <a:latin typeface="微软雅黑" panose="020B0503020204020204" pitchFamily="34" charset="-122"/>
                <a:ea typeface="微软雅黑" panose="020B0503020204020204" pitchFamily="34" charset="-122"/>
              </a:rPr>
              <a:t>总体上涨</a:t>
            </a:r>
            <a:r>
              <a:rPr lang="en-US" altLang="zh-CN" dirty="0">
                <a:solidFill>
                  <a:srgbClr val="000000"/>
                </a:solidFill>
                <a:latin typeface="微软雅黑" panose="020B0503020204020204" pitchFamily="34" charset="-122"/>
                <a:ea typeface="微软雅黑" panose="020B0503020204020204" pitchFamily="34" charset="-122"/>
              </a:rPr>
              <a:t>0.6%</a:t>
            </a:r>
            <a:r>
              <a:rPr lang="zh-CN" altLang="en-US" dirty="0">
                <a:solidFill>
                  <a:srgbClr val="000000"/>
                </a:solidFill>
                <a:latin typeface="微软雅黑" panose="020B0503020204020204" pitchFamily="34" charset="-122"/>
                <a:ea typeface="微软雅黑" panose="020B0503020204020204" pitchFamily="34" charset="-122"/>
              </a:rPr>
              <a:t>，</a:t>
            </a:r>
            <a:r>
              <a:rPr lang="zh-CN" altLang="en-US" dirty="0" smtClean="0">
                <a:solidFill>
                  <a:srgbClr val="000000"/>
                </a:solidFill>
                <a:latin typeface="微软雅黑" panose="020B0503020204020204" pitchFamily="34" charset="-122"/>
                <a:ea typeface="微软雅黑" panose="020B0503020204020204" pitchFamily="34" charset="-122"/>
              </a:rPr>
              <a:t>低于预期</a:t>
            </a:r>
            <a:r>
              <a:rPr lang="zh-CN" altLang="en-US" dirty="0">
                <a:solidFill>
                  <a:srgbClr val="000000"/>
                </a:solidFill>
                <a:latin typeface="微软雅黑" panose="020B0503020204020204" pitchFamily="34" charset="-122"/>
                <a:ea typeface="微软雅黑" panose="020B0503020204020204" pitchFamily="34" charset="-122"/>
              </a:rPr>
              <a:t>的</a:t>
            </a:r>
            <a:r>
              <a:rPr lang="en-US" altLang="zh-CN" dirty="0" smtClean="0">
                <a:solidFill>
                  <a:srgbClr val="000000"/>
                </a:solidFill>
                <a:latin typeface="微软雅黑" panose="020B0503020204020204" pitchFamily="34" charset="-122"/>
                <a:ea typeface="微软雅黑" panose="020B0503020204020204" pitchFamily="34" charset="-122"/>
              </a:rPr>
              <a:t>1%-2%</a:t>
            </a:r>
            <a:r>
              <a:rPr lang="zh-CN" altLang="en-US" dirty="0" smtClean="0">
                <a:solidFill>
                  <a:srgbClr val="000000"/>
                </a:solidFill>
                <a:latin typeface="微软雅黑" panose="020B0503020204020204" pitchFamily="34" charset="-122"/>
                <a:ea typeface="微软雅黑" panose="020B0503020204020204" pitchFamily="34" charset="-122"/>
              </a:rPr>
              <a:t>。</a:t>
            </a:r>
            <a:r>
              <a:rPr lang="en-US" altLang="zh-CN" dirty="0">
                <a:solidFill>
                  <a:srgbClr val="000000"/>
                </a:solidFill>
                <a:latin typeface="微软雅黑" panose="020B0503020204020204" pitchFamily="34" charset="-122"/>
                <a:ea typeface="微软雅黑" panose="020B0503020204020204" pitchFamily="34" charset="-122"/>
              </a:rPr>
              <a:t>PPI</a:t>
            </a:r>
            <a:r>
              <a:rPr lang="zh-CN" altLang="en-US" dirty="0">
                <a:solidFill>
                  <a:srgbClr val="000000"/>
                </a:solidFill>
                <a:latin typeface="微软雅黑" panose="020B0503020204020204" pitchFamily="34" charset="-122"/>
                <a:ea typeface="微软雅黑" panose="020B0503020204020204" pitchFamily="34" charset="-122"/>
              </a:rPr>
              <a:t>相反</a:t>
            </a:r>
            <a:r>
              <a:rPr lang="zh-CN" altLang="en-US" dirty="0" smtClean="0">
                <a:solidFill>
                  <a:srgbClr val="000000"/>
                </a:solidFill>
                <a:latin typeface="微软雅黑" panose="020B0503020204020204" pitchFamily="34" charset="-122"/>
                <a:ea typeface="微软雅黑" panose="020B0503020204020204" pitchFamily="34" charset="-122"/>
              </a:rPr>
              <a:t>，</a:t>
            </a:r>
            <a:r>
              <a:rPr lang="en-US" altLang="zh-CN" dirty="0" smtClean="0">
                <a:solidFill>
                  <a:srgbClr val="000000"/>
                </a:solidFill>
                <a:latin typeface="微软雅黑" panose="020B0503020204020204" pitchFamily="34" charset="-122"/>
                <a:ea typeface="微软雅黑" panose="020B0503020204020204" pitchFamily="34" charset="-122"/>
              </a:rPr>
              <a:t>1-9</a:t>
            </a:r>
            <a:r>
              <a:rPr lang="zh-CN" altLang="en-US" dirty="0">
                <a:solidFill>
                  <a:srgbClr val="000000"/>
                </a:solidFill>
                <a:latin typeface="微软雅黑" panose="020B0503020204020204" pitchFamily="34" charset="-122"/>
                <a:ea typeface="微软雅黑" panose="020B0503020204020204" pitchFamily="34" charset="-122"/>
              </a:rPr>
              <a:t>月份</a:t>
            </a:r>
            <a:r>
              <a:rPr lang="en-US" altLang="zh-CN" dirty="0">
                <a:solidFill>
                  <a:srgbClr val="000000"/>
                </a:solidFill>
                <a:latin typeface="微软雅黑" panose="020B0503020204020204" pitchFamily="34" charset="-122"/>
                <a:ea typeface="微软雅黑" panose="020B0503020204020204" pitchFamily="34" charset="-122"/>
              </a:rPr>
              <a:t>PPI</a:t>
            </a:r>
            <a:r>
              <a:rPr lang="zh-CN" altLang="en-US" dirty="0" smtClean="0">
                <a:solidFill>
                  <a:srgbClr val="000000"/>
                </a:solidFill>
                <a:latin typeface="微软雅黑" panose="020B0503020204020204" pitchFamily="34" charset="-122"/>
                <a:ea typeface="微软雅黑" panose="020B0503020204020204" pitchFamily="34" charset="-122"/>
              </a:rPr>
              <a:t>增长</a:t>
            </a:r>
            <a:r>
              <a:rPr lang="en-US" altLang="zh-CN" dirty="0" smtClean="0">
                <a:solidFill>
                  <a:srgbClr val="000000"/>
                </a:solidFill>
                <a:latin typeface="微软雅黑" panose="020B0503020204020204" pitchFamily="34" charset="-122"/>
                <a:ea typeface="微软雅黑" panose="020B0503020204020204" pitchFamily="34" charset="-122"/>
              </a:rPr>
              <a:t>6.7</a:t>
            </a:r>
            <a:r>
              <a:rPr lang="en-US" altLang="zh-CN" dirty="0">
                <a:solidFill>
                  <a:srgbClr val="000000"/>
                </a:solidFill>
                <a:latin typeface="微软雅黑" panose="020B0503020204020204" pitchFamily="34" charset="-122"/>
                <a:ea typeface="微软雅黑" panose="020B0503020204020204" pitchFamily="34" charset="-122"/>
              </a:rPr>
              <a:t>%</a:t>
            </a:r>
            <a:r>
              <a:rPr lang="zh-CN" altLang="en-US" dirty="0">
                <a:solidFill>
                  <a:srgbClr val="000000"/>
                </a:solidFill>
                <a:latin typeface="微软雅黑" panose="020B0503020204020204" pitchFamily="34" charset="-122"/>
                <a:ea typeface="微软雅黑" panose="020B0503020204020204" pitchFamily="34" charset="-122"/>
              </a:rPr>
              <a:t>，涨幅比上一年扩大</a:t>
            </a:r>
            <a:r>
              <a:rPr lang="en-US" altLang="zh-CN" dirty="0" smtClean="0">
                <a:solidFill>
                  <a:srgbClr val="000000"/>
                </a:solidFill>
                <a:latin typeface="微软雅黑" panose="020B0503020204020204" pitchFamily="34" charset="-122"/>
                <a:ea typeface="微软雅黑" panose="020B0503020204020204" pitchFamily="34" charset="-122"/>
              </a:rPr>
              <a:t>1.6</a:t>
            </a:r>
            <a:r>
              <a:rPr lang="zh-CN" altLang="en-US" dirty="0" smtClean="0">
                <a:solidFill>
                  <a:srgbClr val="000000"/>
                </a:solidFill>
                <a:latin typeface="微软雅黑" panose="020B0503020204020204" pitchFamily="34" charset="-122"/>
                <a:ea typeface="微软雅黑" panose="020B0503020204020204" pitchFamily="34" charset="-122"/>
              </a:rPr>
              <a:t>个百分点，</a:t>
            </a:r>
            <a:r>
              <a:rPr lang="zh-CN" altLang="en-US" dirty="0">
                <a:solidFill>
                  <a:srgbClr val="000000"/>
                </a:solidFill>
                <a:latin typeface="微软雅黑" panose="020B0503020204020204" pitchFamily="34" charset="-122"/>
                <a:ea typeface="微软雅黑" panose="020B0503020204020204" pitchFamily="34" charset="-122"/>
              </a:rPr>
              <a:t>连续</a:t>
            </a:r>
            <a:r>
              <a:rPr lang="en-US" altLang="zh-CN" dirty="0">
                <a:solidFill>
                  <a:srgbClr val="000000"/>
                </a:solidFill>
                <a:latin typeface="微软雅黑" panose="020B0503020204020204" pitchFamily="34" charset="-122"/>
                <a:ea typeface="微软雅黑" panose="020B0503020204020204" pitchFamily="34" charset="-122"/>
              </a:rPr>
              <a:t>5</a:t>
            </a:r>
            <a:r>
              <a:rPr lang="zh-CN" altLang="en-US" dirty="0">
                <a:solidFill>
                  <a:srgbClr val="000000"/>
                </a:solidFill>
                <a:latin typeface="微软雅黑" panose="020B0503020204020204" pitchFamily="34" charset="-122"/>
                <a:ea typeface="微软雅黑" panose="020B0503020204020204" pitchFamily="34" charset="-122"/>
              </a:rPr>
              <a:t>个月增长都在</a:t>
            </a:r>
            <a:r>
              <a:rPr lang="en-US" altLang="zh-CN" dirty="0">
                <a:solidFill>
                  <a:srgbClr val="000000"/>
                </a:solidFill>
                <a:latin typeface="微软雅黑" panose="020B0503020204020204" pitchFamily="34" charset="-122"/>
                <a:ea typeface="微软雅黑" panose="020B0503020204020204" pitchFamily="34" charset="-122"/>
              </a:rPr>
              <a:t>9%</a:t>
            </a:r>
            <a:r>
              <a:rPr lang="zh-CN" altLang="en-US" dirty="0">
                <a:solidFill>
                  <a:srgbClr val="000000"/>
                </a:solidFill>
                <a:latin typeface="微软雅黑" panose="020B0503020204020204" pitchFamily="34" charset="-122"/>
                <a:ea typeface="微软雅黑" panose="020B0503020204020204" pitchFamily="34" charset="-122"/>
              </a:rPr>
              <a:t>以上，其中</a:t>
            </a:r>
            <a:r>
              <a:rPr lang="en-US" altLang="zh-CN" dirty="0">
                <a:solidFill>
                  <a:srgbClr val="000000"/>
                </a:solidFill>
                <a:latin typeface="微软雅黑" panose="020B0503020204020204" pitchFamily="34" charset="-122"/>
                <a:ea typeface="微软雅黑" panose="020B0503020204020204" pitchFamily="34" charset="-122"/>
              </a:rPr>
              <a:t>9</a:t>
            </a:r>
            <a:r>
              <a:rPr lang="zh-CN" altLang="en-US" dirty="0">
                <a:solidFill>
                  <a:srgbClr val="000000"/>
                </a:solidFill>
                <a:latin typeface="微软雅黑" panose="020B0503020204020204" pitchFamily="34" charset="-122"/>
                <a:ea typeface="微软雅黑" panose="020B0503020204020204" pitchFamily="34" charset="-122"/>
              </a:rPr>
              <a:t>月份创下</a:t>
            </a:r>
            <a:r>
              <a:rPr lang="en-US" altLang="zh-CN" dirty="0">
                <a:solidFill>
                  <a:srgbClr val="000000"/>
                </a:solidFill>
                <a:latin typeface="微软雅黑" panose="020B0503020204020204" pitchFamily="34" charset="-122"/>
                <a:ea typeface="微软雅黑" panose="020B0503020204020204" pitchFamily="34" charset="-122"/>
              </a:rPr>
              <a:t>2016</a:t>
            </a:r>
            <a:r>
              <a:rPr lang="zh-CN" altLang="en-US" dirty="0">
                <a:solidFill>
                  <a:srgbClr val="000000"/>
                </a:solidFill>
                <a:latin typeface="微软雅黑" panose="020B0503020204020204" pitchFamily="34" charset="-122"/>
                <a:ea typeface="微软雅黑" panose="020B0503020204020204" pitchFamily="34" charset="-122"/>
              </a:rPr>
              <a:t>年以来的新高</a:t>
            </a:r>
            <a:r>
              <a:rPr lang="zh-CN" altLang="en-US" dirty="0" smtClean="0">
                <a:solidFill>
                  <a:srgbClr val="000000"/>
                </a:solidFill>
                <a:latin typeface="微软雅黑" panose="020B0503020204020204" pitchFamily="34" charset="-122"/>
                <a:ea typeface="微软雅黑" panose="020B0503020204020204" pitchFamily="34" charset="-122"/>
              </a:rPr>
              <a:t>。</a:t>
            </a:r>
            <a:r>
              <a:rPr lang="en-US" altLang="zh-CN" dirty="0" smtClean="0">
                <a:solidFill>
                  <a:srgbClr val="000000"/>
                </a:solidFill>
                <a:latin typeface="微软雅黑" panose="020B0503020204020204" pitchFamily="34" charset="-122"/>
                <a:ea typeface="微软雅黑" panose="020B0503020204020204" pitchFamily="34" charset="-122"/>
              </a:rPr>
              <a:t>CPI</a:t>
            </a:r>
            <a:r>
              <a:rPr lang="zh-CN" altLang="en-US" dirty="0">
                <a:solidFill>
                  <a:srgbClr val="000000"/>
                </a:solidFill>
                <a:latin typeface="微软雅黑" panose="020B0503020204020204" pitchFamily="34" charset="-122"/>
                <a:ea typeface="微软雅黑" panose="020B0503020204020204" pitchFamily="34" charset="-122"/>
              </a:rPr>
              <a:t>和</a:t>
            </a:r>
            <a:r>
              <a:rPr lang="en-US" altLang="zh-CN" dirty="0">
                <a:solidFill>
                  <a:srgbClr val="000000"/>
                </a:solidFill>
                <a:latin typeface="微软雅黑" panose="020B0503020204020204" pitchFamily="34" charset="-122"/>
                <a:ea typeface="微软雅黑" panose="020B0503020204020204" pitchFamily="34" charset="-122"/>
              </a:rPr>
              <a:t>PPI</a:t>
            </a:r>
            <a:r>
              <a:rPr lang="zh-CN" altLang="en-US" dirty="0">
                <a:solidFill>
                  <a:srgbClr val="000000"/>
                </a:solidFill>
                <a:latin typeface="微软雅黑" panose="020B0503020204020204" pitchFamily="34" charset="-122"/>
                <a:ea typeface="微软雅黑" panose="020B0503020204020204" pitchFamily="34" charset="-122"/>
              </a:rPr>
              <a:t>形成</a:t>
            </a:r>
            <a:r>
              <a:rPr lang="zh-CN" altLang="en-US" dirty="0" smtClean="0">
                <a:solidFill>
                  <a:srgbClr val="000000"/>
                </a:solidFill>
                <a:latin typeface="微软雅黑" panose="020B0503020204020204" pitchFamily="34" charset="-122"/>
                <a:ea typeface="微软雅黑" panose="020B0503020204020204" pitchFamily="34" charset="-122"/>
              </a:rPr>
              <a:t>了巨大的剪刀差。</a:t>
            </a:r>
            <a:endParaRPr lang="en-US" altLang="zh-CN" dirty="0" smtClean="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startAt="5"/>
            </a:pPr>
            <a:r>
              <a:rPr lang="zh-CN" altLang="en-US" dirty="0" smtClean="0">
                <a:solidFill>
                  <a:srgbClr val="000000"/>
                </a:solidFill>
                <a:latin typeface="微软雅黑" panose="020B0503020204020204" pitchFamily="34" charset="-122"/>
                <a:ea typeface="微软雅黑" panose="020B0503020204020204" pitchFamily="34" charset="-122"/>
              </a:rPr>
              <a:t>房价</a:t>
            </a:r>
            <a:r>
              <a:rPr lang="zh-CN" altLang="en-US" dirty="0">
                <a:solidFill>
                  <a:srgbClr val="000000"/>
                </a:solidFill>
                <a:latin typeface="微软雅黑" panose="020B0503020204020204" pitchFamily="34" charset="-122"/>
                <a:ea typeface="微软雅黑" panose="020B0503020204020204" pitchFamily="34" charset="-122"/>
              </a:rPr>
              <a:t>上涨首次被政策</a:t>
            </a:r>
            <a:r>
              <a:rPr lang="zh-CN" altLang="en-US" dirty="0" smtClean="0">
                <a:solidFill>
                  <a:srgbClr val="000000"/>
                </a:solidFill>
                <a:latin typeface="微软雅黑" panose="020B0503020204020204" pitchFamily="34" charset="-122"/>
                <a:ea typeface="微软雅黑" panose="020B0503020204020204" pitchFamily="34" charset="-122"/>
              </a:rPr>
              <a:t>遏制。在中央做</a:t>
            </a:r>
            <a:r>
              <a:rPr lang="zh-CN" altLang="en-US" dirty="0">
                <a:solidFill>
                  <a:srgbClr val="000000"/>
                </a:solidFill>
                <a:latin typeface="微软雅黑" panose="020B0503020204020204" pitchFamily="34" charset="-122"/>
                <a:ea typeface="微软雅黑" panose="020B0503020204020204" pitchFamily="34" charset="-122"/>
              </a:rPr>
              <a:t>了</a:t>
            </a:r>
            <a:r>
              <a:rPr lang="zh-CN" altLang="en-US" dirty="0" smtClean="0">
                <a:solidFill>
                  <a:srgbClr val="000000"/>
                </a:solidFill>
                <a:latin typeface="微软雅黑" panose="020B0503020204020204" pitchFamily="34" charset="-122"/>
                <a:ea typeface="微软雅黑" panose="020B0503020204020204" pitchFamily="34" charset="-122"/>
              </a:rPr>
              <a:t>许多微调的情况下，今年房价萌</a:t>
            </a:r>
            <a:r>
              <a:rPr lang="zh-CN" altLang="en-US" dirty="0">
                <a:solidFill>
                  <a:srgbClr val="000000"/>
                </a:solidFill>
                <a:latin typeface="微软雅黑" panose="020B0503020204020204" pitchFamily="34" charset="-122"/>
                <a:ea typeface="微软雅黑" panose="020B0503020204020204" pitchFamily="34" charset="-122"/>
              </a:rPr>
              <a:t>而难发</a:t>
            </a:r>
            <a:r>
              <a:rPr lang="zh-CN" altLang="en-US" dirty="0" smtClean="0">
                <a:solidFill>
                  <a:srgbClr val="000000"/>
                </a:solidFill>
                <a:latin typeface="微软雅黑" panose="020B0503020204020204" pitchFamily="34" charset="-122"/>
                <a:ea typeface="微软雅黑" panose="020B0503020204020204" pitchFamily="34" charset="-122"/>
              </a:rPr>
              <a:t>。</a:t>
            </a:r>
            <a:r>
              <a:rPr lang="en-US" altLang="zh-CN" dirty="0" smtClean="0">
                <a:solidFill>
                  <a:srgbClr val="000000"/>
                </a:solidFill>
                <a:latin typeface="微软雅黑" panose="020B0503020204020204" pitchFamily="34" charset="-122"/>
                <a:ea typeface="微软雅黑" panose="020B0503020204020204" pitchFamily="34" charset="-122"/>
              </a:rPr>
              <a:t>9</a:t>
            </a:r>
            <a:r>
              <a:rPr lang="zh-CN" altLang="en-US" dirty="0">
                <a:solidFill>
                  <a:srgbClr val="000000"/>
                </a:solidFill>
                <a:latin typeface="微软雅黑" panose="020B0503020204020204" pitchFamily="34" charset="-122"/>
                <a:ea typeface="微软雅黑" panose="020B0503020204020204" pitchFamily="34" charset="-122"/>
              </a:rPr>
              <a:t>月份房地产投资出现了多年来少见的</a:t>
            </a:r>
            <a:r>
              <a:rPr lang="zh-CN" altLang="en-US" dirty="0" smtClean="0">
                <a:solidFill>
                  <a:srgbClr val="000000"/>
                </a:solidFill>
                <a:latin typeface="微软雅黑" panose="020B0503020204020204" pitchFamily="34" charset="-122"/>
                <a:ea typeface="微软雅黑" panose="020B0503020204020204" pitchFamily="34" charset="-122"/>
              </a:rPr>
              <a:t>负增长。房地产</a:t>
            </a:r>
            <a:r>
              <a:rPr lang="zh-CN" altLang="en-US" dirty="0">
                <a:solidFill>
                  <a:srgbClr val="000000"/>
                </a:solidFill>
                <a:latin typeface="微软雅黑" panose="020B0503020204020204" pitchFamily="34" charset="-122"/>
                <a:ea typeface="微软雅黑" panose="020B0503020204020204" pitchFamily="34" charset="-122"/>
              </a:rPr>
              <a:t>包括恒大事件尽管它暴露了很多风险，但房地产不经过这样一个过程，就很难对经济有一个长远的利好。</a:t>
            </a:r>
          </a:p>
          <a:p>
            <a:pPr marL="342900" indent="-342900" algn="just">
              <a:lnSpc>
                <a:spcPts val="3500"/>
              </a:lnSpc>
              <a:buFont typeface="+mj-lt"/>
              <a:buAutoNum type="arabicPeriod" startAt="5"/>
            </a:pPr>
            <a:r>
              <a:rPr lang="zh-CN" altLang="en-US" dirty="0" smtClean="0">
                <a:solidFill>
                  <a:srgbClr val="000000"/>
                </a:solidFill>
                <a:latin typeface="微软雅黑" panose="020B0503020204020204" pitchFamily="34" charset="-122"/>
                <a:ea typeface="微软雅黑" panose="020B0503020204020204" pitchFamily="34" charset="-122"/>
              </a:rPr>
              <a:t>出口</a:t>
            </a:r>
            <a:r>
              <a:rPr lang="zh-CN" altLang="en-US" dirty="0">
                <a:solidFill>
                  <a:srgbClr val="000000"/>
                </a:solidFill>
                <a:latin typeface="微软雅黑" panose="020B0503020204020204" pitchFamily="34" charset="-122"/>
                <a:ea typeface="微软雅黑" panose="020B0503020204020204" pitchFamily="34" charset="-122"/>
              </a:rPr>
              <a:t>形势继续好于预期</a:t>
            </a:r>
            <a:r>
              <a:rPr lang="zh-CN" altLang="en-US" dirty="0" smtClean="0">
                <a:solidFill>
                  <a:srgbClr val="000000"/>
                </a:solidFill>
                <a:latin typeface="微软雅黑" panose="020B0503020204020204" pitchFamily="34" charset="-122"/>
                <a:ea typeface="微软雅黑" panose="020B0503020204020204" pitchFamily="34" charset="-122"/>
              </a:rPr>
              <a:t>。上半年</a:t>
            </a:r>
            <a:r>
              <a:rPr lang="zh-CN" altLang="en-US" dirty="0">
                <a:solidFill>
                  <a:srgbClr val="000000"/>
                </a:solidFill>
                <a:latin typeface="微软雅黑" panose="020B0503020204020204" pitchFamily="34" charset="-122"/>
                <a:ea typeface="微软雅黑" panose="020B0503020204020204" pitchFamily="34" charset="-122"/>
              </a:rPr>
              <a:t>出口主要受疫情影响，因为我们疫情控制的好，有绝对优势</a:t>
            </a:r>
            <a:r>
              <a:rPr lang="zh-CN" altLang="en-US" dirty="0" smtClean="0">
                <a:solidFill>
                  <a:srgbClr val="000000"/>
                </a:solidFill>
                <a:latin typeface="微软雅黑" panose="020B0503020204020204" pitchFamily="34" charset="-122"/>
                <a:ea typeface="微软雅黑" panose="020B0503020204020204" pitchFamily="34" charset="-122"/>
              </a:rPr>
              <a:t>。下半年</a:t>
            </a:r>
            <a:r>
              <a:rPr lang="zh-CN" altLang="en-US" dirty="0">
                <a:solidFill>
                  <a:srgbClr val="000000"/>
                </a:solidFill>
                <a:latin typeface="微软雅黑" panose="020B0503020204020204" pitchFamily="34" charset="-122"/>
                <a:ea typeface="微软雅黑" panose="020B0503020204020204" pitchFamily="34" charset="-122"/>
              </a:rPr>
              <a:t>出口依然还比较</a:t>
            </a:r>
            <a:r>
              <a:rPr lang="zh-CN" altLang="en-US" dirty="0" smtClean="0">
                <a:solidFill>
                  <a:srgbClr val="000000"/>
                </a:solidFill>
                <a:latin typeface="微软雅黑" panose="020B0503020204020204" pitchFamily="34" charset="-122"/>
                <a:ea typeface="微软雅黑" panose="020B0503020204020204" pitchFamily="34" charset="-122"/>
              </a:rPr>
              <a:t>好是因为</a:t>
            </a:r>
            <a:r>
              <a:rPr lang="zh-CN" altLang="en-US" dirty="0">
                <a:solidFill>
                  <a:srgbClr val="000000"/>
                </a:solidFill>
                <a:latin typeface="微软雅黑" panose="020B0503020204020204" pitchFamily="34" charset="-122"/>
                <a:ea typeface="微软雅黑" panose="020B0503020204020204" pitchFamily="34" charset="-122"/>
              </a:rPr>
              <a:t>全球恢复了，下半年恢复情况好于上半年，所以跟国际需求回升有一定的关系</a:t>
            </a:r>
            <a:r>
              <a:rPr lang="zh-CN" altLang="en-US" dirty="0" smtClean="0">
                <a:solidFill>
                  <a:srgbClr val="000000"/>
                </a:solidFill>
                <a:latin typeface="微软雅黑" panose="020B0503020204020204" pitchFamily="34" charset="-122"/>
                <a:ea typeface="微软雅黑" panose="020B0503020204020204" pitchFamily="34" charset="-122"/>
              </a:rPr>
              <a:t>。</a:t>
            </a:r>
            <a:endParaRPr lang="zh-CN" altLang="en-US" dirty="0">
              <a:solidFill>
                <a:srgbClr val="0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50002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687541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中央党校（国家行政学院）经济学部副主任王小广</a:t>
            </a:r>
          </a:p>
        </p:txBody>
      </p:sp>
      <p:sp>
        <p:nvSpPr>
          <p:cNvPr id="8" name="文本框 7">
            <a:extLst>
              <a:ext uri="{FF2B5EF4-FFF2-40B4-BE49-F238E27FC236}">
                <a16:creationId xmlns:a16="http://schemas.microsoft.com/office/drawing/2014/main" id="{43832810-0FEE-4BEE-96D7-F4A0A73C9D0B}"/>
              </a:ext>
            </a:extLst>
          </p:cNvPr>
          <p:cNvSpPr txBox="1"/>
          <p:nvPr/>
        </p:nvSpPr>
        <p:spPr>
          <a:xfrm>
            <a:off x="590551" y="779923"/>
            <a:ext cx="11010900" cy="5478423"/>
          </a:xfrm>
          <a:prstGeom prst="rect">
            <a:avLst/>
          </a:prstGeom>
          <a:noFill/>
        </p:spPr>
        <p:txBody>
          <a:bodyPr wrap="square">
            <a:spAutoFit/>
          </a:bodyPr>
          <a:lstStyle/>
          <a:p>
            <a:pPr algn="just">
              <a:lnSpc>
                <a:spcPts val="3500"/>
              </a:lnSpc>
            </a:pPr>
            <a:r>
              <a:rPr lang="zh-CN" altLang="en-US" b="1" dirty="0" smtClean="0">
                <a:solidFill>
                  <a:srgbClr val="000000"/>
                </a:solidFill>
                <a:latin typeface="微软雅黑" panose="020B0503020204020204" pitchFamily="34" charset="-122"/>
                <a:ea typeface="微软雅黑" panose="020B0503020204020204" pitchFamily="34" charset="-122"/>
              </a:rPr>
              <a:t>二、宏观经济</a:t>
            </a:r>
            <a:r>
              <a:rPr lang="zh-CN" altLang="en-US" b="1" dirty="0">
                <a:solidFill>
                  <a:srgbClr val="000000"/>
                </a:solidFill>
                <a:latin typeface="微软雅黑" panose="020B0503020204020204" pitchFamily="34" charset="-122"/>
                <a:ea typeface="微软雅黑" panose="020B0503020204020204" pitchFamily="34" charset="-122"/>
              </a:rPr>
              <a:t>短期问题</a:t>
            </a:r>
          </a:p>
          <a:p>
            <a:pPr marL="342900" indent="-342900" algn="just">
              <a:lnSpc>
                <a:spcPts val="3500"/>
              </a:lnSpc>
              <a:buFont typeface="+mj-lt"/>
              <a:buAutoNum type="arabicPeriod"/>
            </a:pPr>
            <a:r>
              <a:rPr lang="zh-CN" altLang="en-US" dirty="0" smtClean="0">
                <a:solidFill>
                  <a:srgbClr val="000000"/>
                </a:solidFill>
                <a:latin typeface="微软雅黑" panose="020B0503020204020204" pitchFamily="34" charset="-122"/>
                <a:ea typeface="微软雅黑" panose="020B0503020204020204" pitchFamily="34" charset="-122"/>
              </a:rPr>
              <a:t>消费</a:t>
            </a:r>
            <a:r>
              <a:rPr lang="zh-CN" altLang="en-US" dirty="0">
                <a:solidFill>
                  <a:srgbClr val="000000"/>
                </a:solidFill>
                <a:latin typeface="微软雅黑" panose="020B0503020204020204" pitchFamily="34" charset="-122"/>
                <a:ea typeface="微软雅黑" panose="020B0503020204020204" pitchFamily="34" charset="-122"/>
              </a:rPr>
              <a:t>相对不足，现在的消费两年平均增长只有</a:t>
            </a:r>
            <a:r>
              <a:rPr lang="en-US" altLang="zh-CN" dirty="0">
                <a:solidFill>
                  <a:srgbClr val="000000"/>
                </a:solidFill>
                <a:latin typeface="微软雅黑" panose="020B0503020204020204" pitchFamily="34" charset="-122"/>
                <a:ea typeface="微软雅黑" panose="020B0503020204020204" pitchFamily="34" charset="-122"/>
              </a:rPr>
              <a:t>3.8%</a:t>
            </a:r>
            <a:r>
              <a:rPr lang="zh-CN" altLang="en-US" dirty="0" smtClean="0">
                <a:solidFill>
                  <a:srgbClr val="000000"/>
                </a:solidFill>
                <a:latin typeface="微软雅黑" panose="020B0503020204020204" pitchFamily="34" charset="-122"/>
                <a:ea typeface="微软雅黑" panose="020B0503020204020204" pitchFamily="34" charset="-122"/>
              </a:rPr>
              <a:t>，在</a:t>
            </a:r>
            <a:r>
              <a:rPr lang="zh-CN" altLang="en-US" dirty="0">
                <a:solidFill>
                  <a:srgbClr val="000000"/>
                </a:solidFill>
                <a:latin typeface="微软雅黑" panose="020B0503020204020204" pitchFamily="34" charset="-122"/>
                <a:ea typeface="微软雅黑" panose="020B0503020204020204" pitchFamily="34" charset="-122"/>
              </a:rPr>
              <a:t>新冠肺炎发生之前，消费一般都在</a:t>
            </a:r>
            <a:r>
              <a:rPr lang="en-US" altLang="zh-CN" dirty="0">
                <a:solidFill>
                  <a:srgbClr val="000000"/>
                </a:solidFill>
                <a:latin typeface="微软雅黑" panose="020B0503020204020204" pitchFamily="34" charset="-122"/>
                <a:ea typeface="微软雅黑" panose="020B0503020204020204" pitchFamily="34" charset="-122"/>
              </a:rPr>
              <a:t>8%</a:t>
            </a:r>
            <a:r>
              <a:rPr lang="zh-CN" altLang="en-US" dirty="0">
                <a:solidFill>
                  <a:srgbClr val="000000"/>
                </a:solidFill>
                <a:latin typeface="微软雅黑" panose="020B0503020204020204" pitchFamily="34" charset="-122"/>
                <a:ea typeface="微软雅黑" panose="020B0503020204020204" pitchFamily="34" charset="-122"/>
              </a:rPr>
              <a:t>以上。从增长率来看，消费恢复尚不到</a:t>
            </a:r>
            <a:r>
              <a:rPr lang="zh-CN" altLang="en-US" dirty="0" smtClean="0">
                <a:solidFill>
                  <a:srgbClr val="000000"/>
                </a:solidFill>
                <a:latin typeface="微软雅黑" panose="020B0503020204020204" pitchFamily="34" charset="-122"/>
                <a:ea typeface="微软雅黑" panose="020B0503020204020204" pitchFamily="34" charset="-122"/>
              </a:rPr>
              <a:t>一半，所以</a:t>
            </a:r>
            <a:r>
              <a:rPr lang="zh-CN" altLang="en-US" dirty="0">
                <a:solidFill>
                  <a:srgbClr val="000000"/>
                </a:solidFill>
                <a:latin typeface="微软雅黑" panose="020B0503020204020204" pitchFamily="34" charset="-122"/>
                <a:ea typeface="微软雅黑" panose="020B0503020204020204" pitchFamily="34" charset="-122"/>
              </a:rPr>
              <a:t>经济增长的回升缺乏需求端的支撑。</a:t>
            </a:r>
            <a:r>
              <a:rPr lang="zh-CN" altLang="en-US" dirty="0" smtClean="0">
                <a:solidFill>
                  <a:srgbClr val="000000"/>
                </a:solidFill>
                <a:latin typeface="微软雅黑" panose="020B0503020204020204" pitchFamily="34" charset="-122"/>
                <a:ea typeface="微软雅黑" panose="020B0503020204020204" pitchFamily="34" charset="-122"/>
              </a:rPr>
              <a:t>同时他可能不</a:t>
            </a:r>
            <a:r>
              <a:rPr lang="zh-CN" altLang="en-US" dirty="0">
                <a:solidFill>
                  <a:srgbClr val="000000"/>
                </a:solidFill>
                <a:latin typeface="微软雅黑" panose="020B0503020204020204" pitchFamily="34" charset="-122"/>
                <a:ea typeface="微软雅黑" panose="020B0503020204020204" pitchFamily="34" charset="-122"/>
              </a:rPr>
              <a:t>光是一个短期问题</a:t>
            </a:r>
            <a:r>
              <a:rPr lang="zh-CN" altLang="en-US" dirty="0" smtClean="0">
                <a:solidFill>
                  <a:srgbClr val="000000"/>
                </a:solidFill>
                <a:latin typeface="微软雅黑" panose="020B0503020204020204" pitchFamily="34" charset="-122"/>
                <a:ea typeface="微软雅黑" panose="020B0503020204020204" pitchFamily="34" charset="-122"/>
              </a:rPr>
              <a:t>，消费不足可能</a:t>
            </a:r>
            <a:r>
              <a:rPr lang="zh-CN" altLang="en-US" dirty="0">
                <a:solidFill>
                  <a:srgbClr val="000000"/>
                </a:solidFill>
                <a:latin typeface="微软雅黑" panose="020B0503020204020204" pitchFamily="34" charset="-122"/>
                <a:ea typeface="微软雅黑" panose="020B0503020204020204" pitchFamily="34" charset="-122"/>
              </a:rPr>
              <a:t>是消费倾向下降，或者是收入差距的</a:t>
            </a:r>
            <a:r>
              <a:rPr lang="zh-CN" altLang="en-US" dirty="0" smtClean="0">
                <a:solidFill>
                  <a:srgbClr val="000000"/>
                </a:solidFill>
                <a:latin typeface="微软雅黑" panose="020B0503020204020204" pitchFamily="34" charset="-122"/>
                <a:ea typeface="微软雅黑" panose="020B0503020204020204" pitchFamily="34" charset="-122"/>
              </a:rPr>
              <a:t>问题，贫富</a:t>
            </a:r>
            <a:r>
              <a:rPr lang="zh-CN" altLang="en-US" dirty="0">
                <a:solidFill>
                  <a:srgbClr val="000000"/>
                </a:solidFill>
                <a:latin typeface="微软雅黑" panose="020B0503020204020204" pitchFamily="34" charset="-122"/>
                <a:ea typeface="微软雅黑" panose="020B0503020204020204" pitchFamily="34" charset="-122"/>
              </a:rPr>
              <a:t>差距影响到消费释放。</a:t>
            </a:r>
          </a:p>
          <a:p>
            <a:pPr marL="342900" indent="-342900" algn="just">
              <a:lnSpc>
                <a:spcPts val="3500"/>
              </a:lnSpc>
              <a:buFont typeface="+mj-lt"/>
              <a:buAutoNum type="arabicPeriod"/>
            </a:pPr>
            <a:r>
              <a:rPr lang="en-US" altLang="zh-CN" dirty="0" smtClean="0">
                <a:solidFill>
                  <a:srgbClr val="000000"/>
                </a:solidFill>
                <a:latin typeface="微软雅黑" panose="020B0503020204020204" pitchFamily="34" charset="-122"/>
                <a:ea typeface="微软雅黑" panose="020B0503020204020204" pitchFamily="34" charset="-122"/>
              </a:rPr>
              <a:t>PPI</a:t>
            </a:r>
            <a:r>
              <a:rPr lang="zh-CN" altLang="en-US" dirty="0">
                <a:solidFill>
                  <a:srgbClr val="000000"/>
                </a:solidFill>
                <a:latin typeface="微软雅黑" panose="020B0503020204020204" pitchFamily="34" charset="-122"/>
                <a:ea typeface="微软雅黑" panose="020B0503020204020204" pitchFamily="34" charset="-122"/>
              </a:rPr>
              <a:t>的过快增长以及带来的问题</a:t>
            </a:r>
            <a:r>
              <a:rPr lang="zh-CN" altLang="en-US" dirty="0" smtClean="0">
                <a:solidFill>
                  <a:srgbClr val="000000"/>
                </a:solidFill>
                <a:latin typeface="微软雅黑" panose="020B0503020204020204" pitchFamily="34" charset="-122"/>
                <a:ea typeface="微软雅黑" panose="020B0503020204020204" pitchFamily="34" charset="-122"/>
              </a:rPr>
              <a:t>。</a:t>
            </a:r>
            <a:r>
              <a:rPr lang="en-US" altLang="zh-CN" dirty="0" smtClean="0">
                <a:solidFill>
                  <a:srgbClr val="000000"/>
                </a:solidFill>
                <a:latin typeface="微软雅黑" panose="020B0503020204020204" pitchFamily="34" charset="-122"/>
                <a:ea typeface="微软雅黑" panose="020B0503020204020204" pitchFamily="34" charset="-122"/>
              </a:rPr>
              <a:t>PPI</a:t>
            </a:r>
            <a:r>
              <a:rPr lang="zh-CN" altLang="en-US" dirty="0" smtClean="0">
                <a:solidFill>
                  <a:srgbClr val="000000"/>
                </a:solidFill>
                <a:latin typeface="微软雅黑" panose="020B0503020204020204" pitchFamily="34" charset="-122"/>
                <a:ea typeface="微软雅黑" panose="020B0503020204020204" pitchFamily="34" charset="-122"/>
              </a:rPr>
              <a:t>大起大落说明市场</a:t>
            </a:r>
            <a:r>
              <a:rPr lang="zh-CN" altLang="en-US" dirty="0">
                <a:solidFill>
                  <a:srgbClr val="000000"/>
                </a:solidFill>
                <a:latin typeface="微软雅黑" panose="020B0503020204020204" pitchFamily="34" charset="-122"/>
                <a:ea typeface="微软雅黑" panose="020B0503020204020204" pitchFamily="34" charset="-122"/>
              </a:rPr>
              <a:t>机制在生产资料价格</a:t>
            </a:r>
            <a:r>
              <a:rPr lang="zh-CN" altLang="en-US" dirty="0" smtClean="0">
                <a:solidFill>
                  <a:srgbClr val="000000"/>
                </a:solidFill>
                <a:latin typeface="微软雅黑" panose="020B0503020204020204" pitchFamily="34" charset="-122"/>
                <a:ea typeface="微软雅黑" panose="020B0503020204020204" pitchFamily="34" charset="-122"/>
              </a:rPr>
              <a:t>领域存在</a:t>
            </a:r>
            <a:r>
              <a:rPr lang="zh-CN" altLang="en-US" dirty="0">
                <a:solidFill>
                  <a:srgbClr val="000000"/>
                </a:solidFill>
                <a:latin typeface="微软雅黑" panose="020B0503020204020204" pitchFamily="34" charset="-122"/>
                <a:ea typeface="微软雅黑" panose="020B0503020204020204" pitchFamily="34" charset="-122"/>
              </a:rPr>
              <a:t>一些严重的缺陷</a:t>
            </a:r>
            <a:r>
              <a:rPr lang="zh-CN" altLang="en-US" dirty="0" smtClean="0">
                <a:solidFill>
                  <a:srgbClr val="000000"/>
                </a:solidFill>
                <a:latin typeface="微软雅黑" panose="020B0503020204020204" pitchFamily="34" charset="-122"/>
                <a:ea typeface="微软雅黑" panose="020B0503020204020204" pitchFamily="34" charset="-122"/>
              </a:rPr>
              <a:t>。</a:t>
            </a:r>
            <a:r>
              <a:rPr lang="en-US" altLang="zh-CN" dirty="0" smtClean="0">
                <a:solidFill>
                  <a:srgbClr val="000000"/>
                </a:solidFill>
                <a:latin typeface="微软雅黑" panose="020B0503020204020204" pitchFamily="34" charset="-122"/>
                <a:ea typeface="微软雅黑" panose="020B0503020204020204" pitchFamily="34" charset="-122"/>
              </a:rPr>
              <a:t>PPI</a:t>
            </a:r>
            <a:r>
              <a:rPr lang="zh-CN" altLang="en-US" dirty="0">
                <a:solidFill>
                  <a:srgbClr val="000000"/>
                </a:solidFill>
                <a:latin typeface="微软雅黑" panose="020B0503020204020204" pitchFamily="34" charset="-122"/>
                <a:ea typeface="微软雅黑" panose="020B0503020204020204" pitchFamily="34" charset="-122"/>
              </a:rPr>
              <a:t>的过快增长</a:t>
            </a:r>
            <a:r>
              <a:rPr lang="zh-CN" altLang="en-US" dirty="0" smtClean="0">
                <a:solidFill>
                  <a:srgbClr val="000000"/>
                </a:solidFill>
                <a:latin typeface="微软雅黑" panose="020B0503020204020204" pitchFamily="34" charset="-122"/>
                <a:ea typeface="微软雅黑" panose="020B0503020204020204" pitchFamily="34" charset="-122"/>
              </a:rPr>
              <a:t>，冲击</a:t>
            </a:r>
            <a:r>
              <a:rPr lang="zh-CN" altLang="en-US" dirty="0">
                <a:solidFill>
                  <a:srgbClr val="000000"/>
                </a:solidFill>
                <a:latin typeface="微软雅黑" panose="020B0503020204020204" pitchFamily="34" charset="-122"/>
                <a:ea typeface="微软雅黑" panose="020B0503020204020204" pitchFamily="34" charset="-122"/>
              </a:rPr>
              <a:t>的</a:t>
            </a:r>
            <a:r>
              <a:rPr lang="zh-CN" altLang="en-US" dirty="0" smtClean="0">
                <a:solidFill>
                  <a:srgbClr val="000000"/>
                </a:solidFill>
                <a:latin typeface="微软雅黑" panose="020B0503020204020204" pitchFamily="34" charset="-122"/>
                <a:ea typeface="微软雅黑" panose="020B0503020204020204" pitchFamily="34" charset="-122"/>
              </a:rPr>
              <a:t>主要</a:t>
            </a:r>
            <a:r>
              <a:rPr lang="zh-CN" altLang="en-US" dirty="0">
                <a:solidFill>
                  <a:srgbClr val="000000"/>
                </a:solidFill>
                <a:latin typeface="微软雅黑" panose="020B0503020204020204" pitchFamily="34" charset="-122"/>
                <a:ea typeface="微软雅黑" panose="020B0503020204020204" pitchFamily="34" charset="-122"/>
              </a:rPr>
              <a:t>是终端，也就是消费端，中小企业大部分都是在消费端，而且是充分</a:t>
            </a:r>
            <a:r>
              <a:rPr lang="zh-CN" altLang="en-US" dirty="0" smtClean="0">
                <a:solidFill>
                  <a:srgbClr val="000000"/>
                </a:solidFill>
                <a:latin typeface="微软雅黑" panose="020B0503020204020204" pitchFamily="34" charset="-122"/>
                <a:ea typeface="微软雅黑" panose="020B0503020204020204" pitchFamily="34" charset="-122"/>
              </a:rPr>
              <a:t>竞争市场，</a:t>
            </a:r>
            <a:r>
              <a:rPr lang="en-US" altLang="zh-CN" dirty="0">
                <a:solidFill>
                  <a:srgbClr val="000000"/>
                </a:solidFill>
                <a:latin typeface="微软雅黑" panose="020B0503020204020204" pitchFamily="34" charset="-122"/>
                <a:ea typeface="微软雅黑" panose="020B0503020204020204" pitchFamily="34" charset="-122"/>
              </a:rPr>
              <a:t>PPI</a:t>
            </a:r>
            <a:r>
              <a:rPr lang="zh-CN" altLang="en-US" dirty="0">
                <a:solidFill>
                  <a:srgbClr val="000000"/>
                </a:solidFill>
                <a:latin typeface="微软雅黑" panose="020B0503020204020204" pitchFamily="34" charset="-122"/>
                <a:ea typeface="微软雅黑" panose="020B0503020204020204" pitchFamily="34" charset="-122"/>
              </a:rPr>
              <a:t>现在创纪录得达到</a:t>
            </a:r>
            <a:r>
              <a:rPr lang="en-US" altLang="zh-CN" dirty="0">
                <a:solidFill>
                  <a:srgbClr val="000000"/>
                </a:solidFill>
                <a:latin typeface="微软雅黑" panose="020B0503020204020204" pitchFamily="34" charset="-122"/>
                <a:ea typeface="微软雅黑" panose="020B0503020204020204" pitchFamily="34" charset="-122"/>
              </a:rPr>
              <a:t>10.7%</a:t>
            </a:r>
            <a:r>
              <a:rPr lang="zh-CN" altLang="en-US" dirty="0">
                <a:solidFill>
                  <a:srgbClr val="000000"/>
                </a:solidFill>
                <a:latin typeface="微软雅黑" panose="020B0503020204020204" pitchFamily="34" charset="-122"/>
                <a:ea typeface="微软雅黑" panose="020B0503020204020204" pitchFamily="34" charset="-122"/>
              </a:rPr>
              <a:t>，</a:t>
            </a:r>
            <a:r>
              <a:rPr lang="zh-CN" altLang="en-US" dirty="0" smtClean="0">
                <a:solidFill>
                  <a:srgbClr val="000000"/>
                </a:solidFill>
                <a:latin typeface="微软雅黑" panose="020B0503020204020204" pitchFamily="34" charset="-122"/>
                <a:ea typeface="微软雅黑" panose="020B0503020204020204" pitchFamily="34" charset="-122"/>
              </a:rPr>
              <a:t>这种</a:t>
            </a:r>
            <a:r>
              <a:rPr lang="zh-CN" altLang="en-US" dirty="0">
                <a:solidFill>
                  <a:srgbClr val="000000"/>
                </a:solidFill>
                <a:latin typeface="微软雅黑" panose="020B0503020204020204" pitchFamily="34" charset="-122"/>
                <a:ea typeface="微软雅黑" panose="020B0503020204020204" pitchFamily="34" charset="-122"/>
              </a:rPr>
              <a:t>情况下</a:t>
            </a:r>
            <a:r>
              <a:rPr lang="zh-CN" altLang="en-US" dirty="0" smtClean="0">
                <a:solidFill>
                  <a:srgbClr val="000000"/>
                </a:solidFill>
                <a:latin typeface="微软雅黑" panose="020B0503020204020204" pitchFamily="34" charset="-122"/>
                <a:ea typeface="微软雅黑" panose="020B0503020204020204" pitchFamily="34" charset="-122"/>
              </a:rPr>
              <a:t>，中小企业受到</a:t>
            </a:r>
            <a:r>
              <a:rPr lang="zh-CN" altLang="en-US" dirty="0">
                <a:solidFill>
                  <a:srgbClr val="000000"/>
                </a:solidFill>
                <a:latin typeface="微软雅黑" panose="020B0503020204020204" pitchFamily="34" charset="-122"/>
                <a:ea typeface="微软雅黑" panose="020B0503020204020204" pitchFamily="34" charset="-122"/>
              </a:rPr>
              <a:t>的影响是前所未有的</a:t>
            </a:r>
            <a:r>
              <a:rPr lang="zh-CN" altLang="en-US" dirty="0" smtClean="0">
                <a:solidFill>
                  <a:srgbClr val="000000"/>
                </a:solidFill>
                <a:latin typeface="微软雅黑" panose="020B0503020204020204" pitchFamily="34" charset="-122"/>
                <a:ea typeface="微软雅黑" panose="020B0503020204020204" pitchFamily="34" charset="-122"/>
              </a:rPr>
              <a:t>。</a:t>
            </a:r>
            <a:endParaRPr lang="en-US" altLang="zh-CN" dirty="0" smtClean="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smtClean="0">
                <a:solidFill>
                  <a:srgbClr val="000000"/>
                </a:solidFill>
                <a:latin typeface="微软雅黑" panose="020B0503020204020204" pitchFamily="34" charset="-122"/>
                <a:ea typeface="微软雅黑" panose="020B0503020204020204" pitchFamily="34" charset="-122"/>
              </a:rPr>
              <a:t>平台</a:t>
            </a:r>
            <a:r>
              <a:rPr lang="zh-CN" altLang="en-US" dirty="0">
                <a:solidFill>
                  <a:srgbClr val="000000"/>
                </a:solidFill>
                <a:latin typeface="微软雅黑" panose="020B0503020204020204" pitchFamily="34" charset="-122"/>
                <a:ea typeface="微软雅黑" panose="020B0503020204020204" pitchFamily="34" charset="-122"/>
              </a:rPr>
              <a:t>经济以及金融风险的问题。今年的金融风险问题主要集中在房地产相关领域，</a:t>
            </a:r>
            <a:r>
              <a:rPr lang="zh-CN" altLang="en-US" dirty="0" smtClean="0">
                <a:solidFill>
                  <a:srgbClr val="000000"/>
                </a:solidFill>
                <a:latin typeface="微软雅黑" panose="020B0503020204020204" pitchFamily="34" charset="-122"/>
                <a:ea typeface="微软雅黑" panose="020B0503020204020204" pitchFamily="34" charset="-122"/>
              </a:rPr>
              <a:t>但明年</a:t>
            </a:r>
            <a:r>
              <a:rPr lang="zh-CN" altLang="en-US" dirty="0">
                <a:solidFill>
                  <a:srgbClr val="000000"/>
                </a:solidFill>
                <a:latin typeface="微软雅黑" panose="020B0503020204020204" pitchFamily="34" charset="-122"/>
                <a:ea typeface="微软雅黑" panose="020B0503020204020204" pitchFamily="34" charset="-122"/>
              </a:rPr>
              <a:t>更多的金融风险</a:t>
            </a:r>
            <a:r>
              <a:rPr lang="zh-CN" altLang="en-US" dirty="0" smtClean="0">
                <a:solidFill>
                  <a:srgbClr val="000000"/>
                </a:solidFill>
                <a:latin typeface="微软雅黑" panose="020B0503020204020204" pitchFamily="34" charset="-122"/>
                <a:ea typeface="微软雅黑" panose="020B0503020204020204" pitchFamily="34" charset="-122"/>
              </a:rPr>
              <a:t>会更加显现</a:t>
            </a:r>
            <a:r>
              <a:rPr lang="zh-CN" altLang="en-US" dirty="0">
                <a:solidFill>
                  <a:srgbClr val="000000"/>
                </a:solidFill>
                <a:latin typeface="微软雅黑" panose="020B0503020204020204" pitchFamily="34" charset="-122"/>
                <a:ea typeface="微软雅黑" panose="020B0503020204020204" pitchFamily="34" charset="-122"/>
              </a:rPr>
              <a:t>出来</a:t>
            </a:r>
            <a:r>
              <a:rPr lang="zh-CN" altLang="en-US" dirty="0" smtClean="0">
                <a:solidFill>
                  <a:srgbClr val="000000"/>
                </a:solidFill>
                <a:latin typeface="微软雅黑" panose="020B0503020204020204" pitchFamily="34" charset="-122"/>
                <a:ea typeface="微软雅黑" panose="020B0503020204020204" pitchFamily="34" charset="-122"/>
              </a:rPr>
              <a:t>。一些行业将在</a:t>
            </a:r>
            <a:r>
              <a:rPr lang="zh-CN" altLang="en-US" dirty="0">
                <a:solidFill>
                  <a:srgbClr val="000000"/>
                </a:solidFill>
                <a:latin typeface="微软雅黑" panose="020B0503020204020204" pitchFamily="34" charset="-122"/>
                <a:ea typeface="微软雅黑" panose="020B0503020204020204" pitchFamily="34" charset="-122"/>
              </a:rPr>
              <a:t>明年、后年或者更长的</a:t>
            </a:r>
            <a:r>
              <a:rPr lang="zh-CN" altLang="en-US" dirty="0" smtClean="0">
                <a:solidFill>
                  <a:srgbClr val="000000"/>
                </a:solidFill>
                <a:latin typeface="微软雅黑" panose="020B0503020204020204" pitchFamily="34" charset="-122"/>
                <a:ea typeface="微软雅黑" panose="020B0503020204020204" pitchFamily="34" charset="-122"/>
              </a:rPr>
              <a:t>时间显现</a:t>
            </a:r>
            <a:r>
              <a:rPr lang="zh-CN" altLang="en-US" dirty="0">
                <a:solidFill>
                  <a:srgbClr val="000000"/>
                </a:solidFill>
                <a:latin typeface="微软雅黑" panose="020B0503020204020204" pitchFamily="34" charset="-122"/>
                <a:ea typeface="微软雅黑" panose="020B0503020204020204" pitchFamily="34" charset="-122"/>
              </a:rPr>
              <a:t>出经营风险。</a:t>
            </a:r>
          </a:p>
          <a:p>
            <a:pPr marL="342900" indent="-342900" algn="just">
              <a:lnSpc>
                <a:spcPts val="3500"/>
              </a:lnSpc>
              <a:buFont typeface="+mj-lt"/>
              <a:buAutoNum type="arabicPeriod"/>
            </a:pPr>
            <a:r>
              <a:rPr lang="zh-CN" altLang="en-US" dirty="0" smtClean="0">
                <a:solidFill>
                  <a:srgbClr val="000000"/>
                </a:solidFill>
                <a:latin typeface="微软雅黑" panose="020B0503020204020204" pitchFamily="34" charset="-122"/>
                <a:ea typeface="微软雅黑" panose="020B0503020204020204" pitchFamily="34" charset="-122"/>
              </a:rPr>
              <a:t>企业</a:t>
            </a:r>
            <a:r>
              <a:rPr lang="zh-CN" altLang="en-US" dirty="0">
                <a:solidFill>
                  <a:srgbClr val="000000"/>
                </a:solidFill>
                <a:latin typeface="微软雅黑" panose="020B0503020204020204" pitchFamily="34" charset="-122"/>
                <a:ea typeface="微软雅黑" panose="020B0503020204020204" pitchFamily="34" charset="-122"/>
              </a:rPr>
              <a:t>效益严重分化问题</a:t>
            </a:r>
            <a:r>
              <a:rPr lang="zh-CN" altLang="en-US" dirty="0" smtClean="0">
                <a:solidFill>
                  <a:srgbClr val="000000"/>
                </a:solidFill>
                <a:latin typeface="微软雅黑" panose="020B0503020204020204" pitchFamily="34" charset="-122"/>
                <a:ea typeface="微软雅黑" panose="020B0503020204020204" pitchFamily="34" charset="-122"/>
              </a:rPr>
              <a:t>。</a:t>
            </a:r>
            <a:r>
              <a:rPr lang="en-US" altLang="zh-CN" dirty="0" smtClean="0">
                <a:solidFill>
                  <a:srgbClr val="000000"/>
                </a:solidFill>
                <a:latin typeface="微软雅黑" panose="020B0503020204020204" pitchFamily="34" charset="-122"/>
                <a:ea typeface="微软雅黑" panose="020B0503020204020204" pitchFamily="34" charset="-122"/>
              </a:rPr>
              <a:t>2020</a:t>
            </a:r>
            <a:r>
              <a:rPr lang="zh-CN" altLang="en-US" dirty="0">
                <a:solidFill>
                  <a:srgbClr val="000000"/>
                </a:solidFill>
                <a:latin typeface="微软雅黑" panose="020B0503020204020204" pitchFamily="34" charset="-122"/>
                <a:ea typeface="微软雅黑" panose="020B0503020204020204" pitchFamily="34" charset="-122"/>
              </a:rPr>
              <a:t>年</a:t>
            </a:r>
            <a:r>
              <a:rPr lang="en-US" altLang="zh-CN" dirty="0">
                <a:solidFill>
                  <a:srgbClr val="000000"/>
                </a:solidFill>
                <a:latin typeface="微软雅黑" panose="020B0503020204020204" pitchFamily="34" charset="-122"/>
                <a:ea typeface="微软雅黑" panose="020B0503020204020204" pitchFamily="34" charset="-122"/>
              </a:rPr>
              <a:t>31</a:t>
            </a:r>
            <a:r>
              <a:rPr lang="zh-CN" altLang="en-US" dirty="0">
                <a:solidFill>
                  <a:srgbClr val="000000"/>
                </a:solidFill>
                <a:latin typeface="微软雅黑" panose="020B0503020204020204" pitchFamily="34" charset="-122"/>
                <a:ea typeface="微软雅黑" panose="020B0503020204020204" pitchFamily="34" charset="-122"/>
              </a:rPr>
              <a:t>个制造业中，报酬递减的行业有</a:t>
            </a:r>
            <a:r>
              <a:rPr lang="en-US" altLang="zh-CN" dirty="0">
                <a:solidFill>
                  <a:srgbClr val="000000"/>
                </a:solidFill>
                <a:latin typeface="微软雅黑" panose="020B0503020204020204" pitchFamily="34" charset="-122"/>
                <a:ea typeface="微软雅黑" panose="020B0503020204020204" pitchFamily="34" charset="-122"/>
              </a:rPr>
              <a:t>13</a:t>
            </a:r>
            <a:r>
              <a:rPr lang="zh-CN" altLang="en-US" dirty="0">
                <a:solidFill>
                  <a:srgbClr val="000000"/>
                </a:solidFill>
                <a:latin typeface="微软雅黑" panose="020B0503020204020204" pitchFamily="34" charset="-122"/>
                <a:ea typeface="微软雅黑" panose="020B0503020204020204" pitchFamily="34" charset="-122"/>
              </a:rPr>
              <a:t>个；但是在</a:t>
            </a:r>
            <a:r>
              <a:rPr lang="en-US" altLang="zh-CN" dirty="0">
                <a:solidFill>
                  <a:srgbClr val="000000"/>
                </a:solidFill>
                <a:latin typeface="微软雅黑" panose="020B0503020204020204" pitchFamily="34" charset="-122"/>
                <a:ea typeface="微软雅黑" panose="020B0503020204020204" pitchFamily="34" charset="-122"/>
              </a:rPr>
              <a:t>2021</a:t>
            </a:r>
            <a:r>
              <a:rPr lang="zh-CN" altLang="en-US" dirty="0">
                <a:solidFill>
                  <a:srgbClr val="000000"/>
                </a:solidFill>
                <a:latin typeface="微软雅黑" panose="020B0503020204020204" pitchFamily="34" charset="-122"/>
                <a:ea typeface="微软雅黑" panose="020B0503020204020204" pitchFamily="34" charset="-122"/>
              </a:rPr>
              <a:t>年的前</a:t>
            </a:r>
            <a:r>
              <a:rPr lang="en-US" altLang="zh-CN" dirty="0">
                <a:solidFill>
                  <a:srgbClr val="000000"/>
                </a:solidFill>
                <a:latin typeface="微软雅黑" panose="020B0503020204020204" pitchFamily="34" charset="-122"/>
                <a:ea typeface="微软雅黑" panose="020B0503020204020204" pitchFamily="34" charset="-122"/>
              </a:rPr>
              <a:t>7</a:t>
            </a:r>
            <a:r>
              <a:rPr lang="zh-CN" altLang="en-US" dirty="0">
                <a:solidFill>
                  <a:srgbClr val="000000"/>
                </a:solidFill>
                <a:latin typeface="微软雅黑" panose="020B0503020204020204" pitchFamily="34" charset="-122"/>
                <a:ea typeface="微软雅黑" panose="020B0503020204020204" pitchFamily="34" charset="-122"/>
              </a:rPr>
              <a:t>个月，报酬递减就增加到了</a:t>
            </a:r>
            <a:r>
              <a:rPr lang="en-US" altLang="zh-CN" dirty="0">
                <a:solidFill>
                  <a:srgbClr val="000000"/>
                </a:solidFill>
                <a:latin typeface="微软雅黑" panose="020B0503020204020204" pitchFamily="34" charset="-122"/>
                <a:ea typeface="微软雅黑" panose="020B0503020204020204" pitchFamily="34" charset="-122"/>
              </a:rPr>
              <a:t>18</a:t>
            </a:r>
            <a:r>
              <a:rPr lang="zh-CN" altLang="en-US" dirty="0">
                <a:solidFill>
                  <a:srgbClr val="000000"/>
                </a:solidFill>
                <a:latin typeface="微软雅黑" panose="020B0503020204020204" pitchFamily="34" charset="-122"/>
                <a:ea typeface="微软雅黑" panose="020B0503020204020204" pitchFamily="34" charset="-122"/>
              </a:rPr>
              <a:t>个，也就是说整体的效益向好，但是报酬递减的行业反而在</a:t>
            </a:r>
            <a:r>
              <a:rPr lang="zh-CN" altLang="en-US" dirty="0" smtClean="0">
                <a:solidFill>
                  <a:srgbClr val="000000"/>
                </a:solidFill>
                <a:latin typeface="微软雅黑" panose="020B0503020204020204" pitchFamily="34" charset="-122"/>
                <a:ea typeface="微软雅黑" panose="020B0503020204020204" pitchFamily="34" charset="-122"/>
              </a:rPr>
              <a:t>增多，工业企业效益处在</a:t>
            </a:r>
            <a:r>
              <a:rPr lang="zh-CN" altLang="en-US" dirty="0">
                <a:solidFill>
                  <a:srgbClr val="000000"/>
                </a:solidFill>
                <a:latin typeface="微软雅黑" panose="020B0503020204020204" pitchFamily="34" charset="-122"/>
                <a:ea typeface="微软雅黑" panose="020B0503020204020204" pitchFamily="34" charset="-122"/>
              </a:rPr>
              <a:t>一个严重的分化</a:t>
            </a:r>
            <a:r>
              <a:rPr lang="zh-CN" altLang="en-US" dirty="0" smtClean="0">
                <a:solidFill>
                  <a:srgbClr val="000000"/>
                </a:solidFill>
                <a:latin typeface="微软雅黑" panose="020B0503020204020204" pitchFamily="34" charset="-122"/>
                <a:ea typeface="微软雅黑" panose="020B0503020204020204" pitchFamily="34" charset="-122"/>
              </a:rPr>
              <a:t>阶段。</a:t>
            </a:r>
            <a:endParaRPr lang="zh-CN" altLang="en-US" dirty="0">
              <a:solidFill>
                <a:srgbClr val="0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96175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687541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中央党校（国家行政学院）经济学部副主任王小广</a:t>
            </a:r>
          </a:p>
        </p:txBody>
      </p:sp>
      <p:sp>
        <p:nvSpPr>
          <p:cNvPr id="8" name="文本框 7">
            <a:extLst>
              <a:ext uri="{FF2B5EF4-FFF2-40B4-BE49-F238E27FC236}">
                <a16:creationId xmlns:a16="http://schemas.microsoft.com/office/drawing/2014/main" id="{43832810-0FEE-4BEE-96D7-F4A0A73C9D0B}"/>
              </a:ext>
            </a:extLst>
          </p:cNvPr>
          <p:cNvSpPr txBox="1"/>
          <p:nvPr/>
        </p:nvSpPr>
        <p:spPr>
          <a:xfrm>
            <a:off x="590551" y="779923"/>
            <a:ext cx="11010900" cy="4580741"/>
          </a:xfrm>
          <a:prstGeom prst="rect">
            <a:avLst/>
          </a:prstGeom>
          <a:noFill/>
        </p:spPr>
        <p:txBody>
          <a:bodyPr wrap="square">
            <a:spAutoFit/>
          </a:bodyPr>
          <a:lstStyle/>
          <a:p>
            <a:pPr algn="just">
              <a:lnSpc>
                <a:spcPts val="3500"/>
              </a:lnSpc>
            </a:pPr>
            <a:r>
              <a:rPr lang="zh-CN" altLang="en-US" b="1" dirty="0" smtClean="0">
                <a:solidFill>
                  <a:srgbClr val="000000"/>
                </a:solidFill>
                <a:latin typeface="微软雅黑" panose="020B0503020204020204" pitchFamily="34" charset="-122"/>
                <a:ea typeface="微软雅黑" panose="020B0503020204020204" pitchFamily="34" charset="-122"/>
              </a:rPr>
              <a:t>三、</a:t>
            </a:r>
            <a:r>
              <a:rPr lang="en-US" altLang="zh-CN" b="1" dirty="0" smtClean="0">
                <a:solidFill>
                  <a:srgbClr val="000000"/>
                </a:solidFill>
                <a:latin typeface="微软雅黑" panose="020B0503020204020204" pitchFamily="34" charset="-122"/>
                <a:ea typeface="微软雅黑" panose="020B0503020204020204" pitchFamily="34" charset="-122"/>
              </a:rPr>
              <a:t>2022</a:t>
            </a:r>
            <a:r>
              <a:rPr lang="zh-CN" altLang="en-US" b="1" dirty="0" smtClean="0">
                <a:solidFill>
                  <a:srgbClr val="000000"/>
                </a:solidFill>
                <a:latin typeface="微软雅黑" panose="020B0503020204020204" pitchFamily="34" charset="-122"/>
                <a:ea typeface="微软雅黑" panose="020B0503020204020204" pitchFamily="34" charset="-122"/>
              </a:rPr>
              <a:t>年经济预测</a:t>
            </a:r>
            <a:endParaRPr lang="en-US" altLang="zh-CN" dirty="0" smtClean="0">
              <a:solidFill>
                <a:srgbClr val="000000"/>
              </a:solidFill>
              <a:latin typeface="微软雅黑" panose="020B0503020204020204" pitchFamily="34" charset="-122"/>
              <a:ea typeface="微软雅黑" panose="020B0503020204020204" pitchFamily="34" charset="-122"/>
            </a:endParaRPr>
          </a:p>
          <a:p>
            <a:pPr marL="324000" algn="just">
              <a:lnSpc>
                <a:spcPts val="3500"/>
              </a:lnSpc>
            </a:pPr>
            <a:r>
              <a:rPr lang="zh-CN" altLang="en-US" dirty="0">
                <a:solidFill>
                  <a:srgbClr val="000000"/>
                </a:solidFill>
                <a:latin typeface="微软雅黑" panose="020B0503020204020204" pitchFamily="34" charset="-122"/>
                <a:ea typeface="微软雅黑" panose="020B0503020204020204" pitchFamily="34" charset="-122"/>
              </a:rPr>
              <a:t>今年中国经济两年复合</a:t>
            </a:r>
            <a:r>
              <a:rPr lang="zh-CN" altLang="en-US" dirty="0" smtClean="0">
                <a:solidFill>
                  <a:srgbClr val="000000"/>
                </a:solidFill>
                <a:latin typeface="微软雅黑" panose="020B0503020204020204" pitchFamily="34" charset="-122"/>
                <a:ea typeface="微软雅黑" panose="020B0503020204020204" pitchFamily="34" charset="-122"/>
              </a:rPr>
              <a:t>增长率预计在</a:t>
            </a:r>
            <a:r>
              <a:rPr lang="en-US" altLang="zh-CN" dirty="0" smtClean="0">
                <a:solidFill>
                  <a:srgbClr val="000000"/>
                </a:solidFill>
                <a:latin typeface="微软雅黑" panose="020B0503020204020204" pitchFamily="34" charset="-122"/>
                <a:ea typeface="微软雅黑" panose="020B0503020204020204" pitchFamily="34" charset="-122"/>
              </a:rPr>
              <a:t>5.2</a:t>
            </a:r>
            <a:r>
              <a:rPr lang="en-US" altLang="zh-CN" dirty="0">
                <a:solidFill>
                  <a:srgbClr val="000000"/>
                </a:solidFill>
                <a:latin typeface="微软雅黑" panose="020B0503020204020204" pitchFamily="34" charset="-122"/>
                <a:ea typeface="微软雅黑" panose="020B0503020204020204" pitchFamily="34" charset="-122"/>
              </a:rPr>
              <a:t>%</a:t>
            </a:r>
            <a:r>
              <a:rPr lang="zh-CN" altLang="en-US" dirty="0">
                <a:solidFill>
                  <a:srgbClr val="000000"/>
                </a:solidFill>
                <a:latin typeface="微软雅黑" panose="020B0503020204020204" pitchFamily="34" charset="-122"/>
                <a:ea typeface="微软雅黑" panose="020B0503020204020204" pitchFamily="34" charset="-122"/>
              </a:rPr>
              <a:t>左右</a:t>
            </a:r>
            <a:r>
              <a:rPr lang="zh-CN" altLang="en-US" dirty="0" smtClean="0">
                <a:solidFill>
                  <a:srgbClr val="000000"/>
                </a:solidFill>
                <a:latin typeface="微软雅黑" panose="020B0503020204020204" pitchFamily="34" charset="-122"/>
                <a:ea typeface="微软雅黑" panose="020B0503020204020204" pitchFamily="34" charset="-122"/>
              </a:rPr>
              <a:t>，</a:t>
            </a:r>
            <a:r>
              <a:rPr lang="en-US" altLang="zh-CN" dirty="0" smtClean="0">
                <a:solidFill>
                  <a:srgbClr val="000000"/>
                </a:solidFill>
                <a:latin typeface="微软雅黑" panose="020B0503020204020204" pitchFamily="34" charset="-122"/>
                <a:ea typeface="微软雅黑" panose="020B0503020204020204" pitchFamily="34" charset="-122"/>
              </a:rPr>
              <a:t>2022</a:t>
            </a:r>
            <a:r>
              <a:rPr lang="zh-CN" altLang="en-US" dirty="0">
                <a:solidFill>
                  <a:srgbClr val="000000"/>
                </a:solidFill>
                <a:latin typeface="微软雅黑" panose="020B0503020204020204" pitchFamily="34" charset="-122"/>
                <a:ea typeface="微软雅黑" panose="020B0503020204020204" pitchFamily="34" charset="-122"/>
              </a:rPr>
              <a:t>年经济增长速度大概在</a:t>
            </a:r>
            <a:r>
              <a:rPr lang="en-US" altLang="zh-CN" dirty="0">
                <a:solidFill>
                  <a:srgbClr val="000000"/>
                </a:solidFill>
                <a:latin typeface="微软雅黑" panose="020B0503020204020204" pitchFamily="34" charset="-122"/>
                <a:ea typeface="微软雅黑" panose="020B0503020204020204" pitchFamily="34" charset="-122"/>
              </a:rPr>
              <a:t>5%</a:t>
            </a:r>
            <a:r>
              <a:rPr lang="zh-CN" altLang="en-US" dirty="0">
                <a:solidFill>
                  <a:srgbClr val="000000"/>
                </a:solidFill>
                <a:latin typeface="微软雅黑" panose="020B0503020204020204" pitchFamily="34" charset="-122"/>
                <a:ea typeface="微软雅黑" panose="020B0503020204020204" pitchFamily="34" charset="-122"/>
              </a:rPr>
              <a:t>左右。</a:t>
            </a:r>
            <a:endParaRPr lang="en-US" altLang="zh-CN" dirty="0">
              <a:solidFill>
                <a:srgbClr val="000000"/>
              </a:solidFill>
              <a:latin typeface="微软雅黑" panose="020B0503020204020204" pitchFamily="34" charset="-122"/>
              <a:ea typeface="微软雅黑" panose="020B0503020204020204" pitchFamily="34" charset="-122"/>
            </a:endParaRPr>
          </a:p>
          <a:p>
            <a:pPr algn="just">
              <a:lnSpc>
                <a:spcPts val="3500"/>
              </a:lnSpc>
            </a:pPr>
            <a:r>
              <a:rPr lang="zh-CN" altLang="en-US" b="1" dirty="0" smtClean="0">
                <a:solidFill>
                  <a:srgbClr val="000000"/>
                </a:solidFill>
                <a:latin typeface="微软雅黑" panose="020B0503020204020204" pitchFamily="34" charset="-122"/>
                <a:ea typeface="微软雅黑" panose="020B0503020204020204" pitchFamily="34" charset="-122"/>
              </a:rPr>
              <a:t>四、</a:t>
            </a:r>
            <a:r>
              <a:rPr lang="zh-CN" altLang="en-US" b="1" dirty="0">
                <a:solidFill>
                  <a:srgbClr val="000000"/>
                </a:solidFill>
                <a:latin typeface="微软雅黑" panose="020B0503020204020204" pitchFamily="34" charset="-122"/>
                <a:ea typeface="微软雅黑" panose="020B0503020204020204" pitchFamily="34" charset="-122"/>
              </a:rPr>
              <a:t>对</a:t>
            </a:r>
            <a:r>
              <a:rPr lang="en-US" altLang="zh-CN" b="1" dirty="0">
                <a:solidFill>
                  <a:srgbClr val="000000"/>
                </a:solidFill>
                <a:latin typeface="微软雅黑" panose="020B0503020204020204" pitchFamily="34" charset="-122"/>
                <a:ea typeface="微软雅黑" panose="020B0503020204020204" pitchFamily="34" charset="-122"/>
              </a:rPr>
              <a:t>”</a:t>
            </a:r>
            <a:r>
              <a:rPr lang="zh-CN" altLang="en-US" b="1" dirty="0">
                <a:solidFill>
                  <a:srgbClr val="000000"/>
                </a:solidFill>
                <a:latin typeface="微软雅黑" panose="020B0503020204020204" pitchFamily="34" charset="-122"/>
                <a:ea typeface="微软雅黑" panose="020B0503020204020204" pitchFamily="34" charset="-122"/>
              </a:rPr>
              <a:t>十四五</a:t>
            </a:r>
            <a:r>
              <a:rPr lang="en-US" altLang="zh-CN" b="1" dirty="0">
                <a:solidFill>
                  <a:srgbClr val="000000"/>
                </a:solidFill>
                <a:latin typeface="微软雅黑" panose="020B0503020204020204" pitchFamily="34" charset="-122"/>
                <a:ea typeface="微软雅黑" panose="020B0503020204020204" pitchFamily="34" charset="-122"/>
              </a:rPr>
              <a:t>”</a:t>
            </a:r>
            <a:r>
              <a:rPr lang="zh-CN" altLang="en-US" b="1" dirty="0">
                <a:solidFill>
                  <a:srgbClr val="000000"/>
                </a:solidFill>
                <a:latin typeface="微软雅黑" panose="020B0503020204020204" pitchFamily="34" charset="-122"/>
                <a:ea typeface="微软雅黑" panose="020B0503020204020204" pitchFamily="34" charset="-122"/>
              </a:rPr>
              <a:t>的研判</a:t>
            </a:r>
          </a:p>
          <a:p>
            <a:pPr marL="324000" algn="just">
              <a:lnSpc>
                <a:spcPts val="3500"/>
              </a:lnSpc>
            </a:pPr>
            <a:r>
              <a:rPr lang="zh-CN" altLang="en-US" dirty="0">
                <a:solidFill>
                  <a:srgbClr val="000000"/>
                </a:solidFill>
                <a:latin typeface="微软雅黑" panose="020B0503020204020204" pitchFamily="34" charset="-122"/>
                <a:ea typeface="微软雅黑" panose="020B0503020204020204" pitchFamily="34" charset="-122"/>
              </a:rPr>
              <a:t>未来</a:t>
            </a:r>
            <a:r>
              <a:rPr lang="zh-CN" altLang="en-US" dirty="0" smtClean="0">
                <a:solidFill>
                  <a:srgbClr val="000000"/>
                </a:solidFill>
                <a:latin typeface="微软雅黑" panose="020B0503020204020204" pitchFamily="34" charset="-122"/>
                <a:ea typeface="微软雅黑" panose="020B0503020204020204" pitchFamily="34" charset="-122"/>
              </a:rPr>
              <a:t>四年是</a:t>
            </a:r>
            <a:r>
              <a:rPr lang="zh-CN" altLang="en-US" dirty="0">
                <a:solidFill>
                  <a:srgbClr val="000000"/>
                </a:solidFill>
                <a:latin typeface="微软雅黑" panose="020B0503020204020204" pitchFamily="34" charset="-122"/>
                <a:ea typeface="微软雅黑" panose="020B0503020204020204" pitchFamily="34" charset="-122"/>
              </a:rPr>
              <a:t>战略转换期、攻坚期，命运攸关期，相当于红军长征时候的四渡赤水，也是高风险区，内外矛盾交织，预计未来四年比较难熬。甚至是建国以来，或者是改革开放以来最难熬的时期。</a:t>
            </a:r>
          </a:p>
          <a:p>
            <a:pPr marL="324000" algn="just">
              <a:lnSpc>
                <a:spcPts val="3500"/>
              </a:lnSpc>
            </a:pPr>
            <a:r>
              <a:rPr lang="zh-CN" altLang="en-US" dirty="0" smtClean="0">
                <a:solidFill>
                  <a:srgbClr val="000000"/>
                </a:solidFill>
                <a:latin typeface="微软雅黑" panose="020B0503020204020204" pitchFamily="34" charset="-122"/>
                <a:ea typeface="微软雅黑" panose="020B0503020204020204" pitchFamily="34" charset="-122"/>
              </a:rPr>
              <a:t>第一</a:t>
            </a:r>
            <a:r>
              <a:rPr lang="zh-CN" altLang="en-US" dirty="0">
                <a:solidFill>
                  <a:srgbClr val="000000"/>
                </a:solidFill>
                <a:latin typeface="微软雅黑" panose="020B0503020204020204" pitchFamily="34" charset="-122"/>
                <a:ea typeface="微软雅黑" panose="020B0503020204020204" pitchFamily="34" charset="-122"/>
              </a:rPr>
              <a:t>个焦虑是核心技术受制于人</a:t>
            </a:r>
            <a:r>
              <a:rPr lang="zh-CN" altLang="en-US" dirty="0" smtClean="0">
                <a:solidFill>
                  <a:srgbClr val="000000"/>
                </a:solidFill>
                <a:latin typeface="微软雅黑" panose="020B0503020204020204" pitchFamily="34" charset="-122"/>
                <a:ea typeface="微软雅黑" panose="020B0503020204020204" pitchFamily="34" charset="-122"/>
              </a:rPr>
              <a:t>；</a:t>
            </a:r>
            <a:endParaRPr lang="en-US" altLang="zh-CN" dirty="0" smtClean="0">
              <a:solidFill>
                <a:srgbClr val="000000"/>
              </a:solidFill>
              <a:latin typeface="微软雅黑" panose="020B0503020204020204" pitchFamily="34" charset="-122"/>
              <a:ea typeface="微软雅黑" panose="020B0503020204020204" pitchFamily="34" charset="-122"/>
            </a:endParaRPr>
          </a:p>
          <a:p>
            <a:pPr marL="324000" algn="just">
              <a:lnSpc>
                <a:spcPts val="3500"/>
              </a:lnSpc>
            </a:pPr>
            <a:r>
              <a:rPr lang="zh-CN" altLang="en-US" dirty="0" smtClean="0">
                <a:solidFill>
                  <a:srgbClr val="000000"/>
                </a:solidFill>
                <a:latin typeface="微软雅黑" panose="020B0503020204020204" pitchFamily="34" charset="-122"/>
                <a:ea typeface="微软雅黑" panose="020B0503020204020204" pitchFamily="34" charset="-122"/>
              </a:rPr>
              <a:t>第二</a:t>
            </a:r>
            <a:r>
              <a:rPr lang="zh-CN" altLang="en-US" dirty="0">
                <a:solidFill>
                  <a:srgbClr val="000000"/>
                </a:solidFill>
                <a:latin typeface="微软雅黑" panose="020B0503020204020204" pitchFamily="34" charset="-122"/>
                <a:ea typeface="微软雅黑" panose="020B0503020204020204" pitchFamily="34" charset="-122"/>
              </a:rPr>
              <a:t>个焦虑是地方政府的投资焦虑</a:t>
            </a:r>
            <a:r>
              <a:rPr lang="zh-CN" altLang="en-US" dirty="0" smtClean="0">
                <a:solidFill>
                  <a:srgbClr val="000000"/>
                </a:solidFill>
                <a:latin typeface="微软雅黑" panose="020B0503020204020204" pitchFamily="34" charset="-122"/>
                <a:ea typeface="微软雅黑" panose="020B0503020204020204" pitchFamily="34" charset="-122"/>
              </a:rPr>
              <a:t>；</a:t>
            </a:r>
            <a:endParaRPr lang="en-US" altLang="zh-CN" dirty="0" smtClean="0">
              <a:solidFill>
                <a:srgbClr val="000000"/>
              </a:solidFill>
              <a:latin typeface="微软雅黑" panose="020B0503020204020204" pitchFamily="34" charset="-122"/>
              <a:ea typeface="微软雅黑" panose="020B0503020204020204" pitchFamily="34" charset="-122"/>
            </a:endParaRPr>
          </a:p>
          <a:p>
            <a:pPr marL="324000" algn="just">
              <a:lnSpc>
                <a:spcPts val="3500"/>
              </a:lnSpc>
            </a:pPr>
            <a:r>
              <a:rPr lang="zh-CN" altLang="en-US" dirty="0" smtClean="0">
                <a:solidFill>
                  <a:srgbClr val="000000"/>
                </a:solidFill>
                <a:latin typeface="微软雅黑" panose="020B0503020204020204" pitchFamily="34" charset="-122"/>
                <a:ea typeface="微软雅黑" panose="020B0503020204020204" pitchFamily="34" charset="-122"/>
              </a:rPr>
              <a:t>第三</a:t>
            </a:r>
            <a:r>
              <a:rPr lang="zh-CN" altLang="en-US" dirty="0">
                <a:solidFill>
                  <a:srgbClr val="000000"/>
                </a:solidFill>
                <a:latin typeface="微软雅黑" panose="020B0503020204020204" pitchFamily="34" charset="-122"/>
                <a:ea typeface="微软雅黑" panose="020B0503020204020204" pitchFamily="34" charset="-122"/>
              </a:rPr>
              <a:t>个焦虑是房地产调整的焦虑</a:t>
            </a:r>
            <a:r>
              <a:rPr lang="zh-CN" altLang="en-US" dirty="0" smtClean="0">
                <a:solidFill>
                  <a:srgbClr val="000000"/>
                </a:solidFill>
                <a:latin typeface="微软雅黑" panose="020B0503020204020204" pitchFamily="34" charset="-122"/>
                <a:ea typeface="微软雅黑" panose="020B0503020204020204" pitchFamily="34" charset="-122"/>
              </a:rPr>
              <a:t>；</a:t>
            </a:r>
            <a:endParaRPr lang="en-US" altLang="zh-CN" dirty="0" smtClean="0">
              <a:solidFill>
                <a:srgbClr val="000000"/>
              </a:solidFill>
              <a:latin typeface="微软雅黑" panose="020B0503020204020204" pitchFamily="34" charset="-122"/>
              <a:ea typeface="微软雅黑" panose="020B0503020204020204" pitchFamily="34" charset="-122"/>
            </a:endParaRPr>
          </a:p>
          <a:p>
            <a:pPr marL="324000" algn="just">
              <a:lnSpc>
                <a:spcPts val="3500"/>
              </a:lnSpc>
            </a:pPr>
            <a:r>
              <a:rPr lang="zh-CN" altLang="en-US" dirty="0" smtClean="0">
                <a:solidFill>
                  <a:srgbClr val="000000"/>
                </a:solidFill>
                <a:latin typeface="微软雅黑" panose="020B0503020204020204" pitchFamily="34" charset="-122"/>
                <a:ea typeface="微软雅黑" panose="020B0503020204020204" pitchFamily="34" charset="-122"/>
              </a:rPr>
              <a:t>第四</a:t>
            </a:r>
            <a:r>
              <a:rPr lang="zh-CN" altLang="en-US" dirty="0">
                <a:solidFill>
                  <a:srgbClr val="000000"/>
                </a:solidFill>
                <a:latin typeface="微软雅黑" panose="020B0503020204020204" pitchFamily="34" charset="-122"/>
                <a:ea typeface="微软雅黑" panose="020B0503020204020204" pitchFamily="34" charset="-122"/>
              </a:rPr>
              <a:t>个焦虑是人口增长拐点和老龄化的焦虑</a:t>
            </a:r>
            <a:r>
              <a:rPr lang="zh-CN" altLang="en-US" dirty="0" smtClean="0">
                <a:solidFill>
                  <a:srgbClr val="000000"/>
                </a:solidFill>
                <a:latin typeface="微软雅黑" panose="020B0503020204020204" pitchFamily="34" charset="-122"/>
                <a:ea typeface="微软雅黑" panose="020B0503020204020204" pitchFamily="34" charset="-122"/>
              </a:rPr>
              <a:t>；</a:t>
            </a:r>
            <a:endParaRPr lang="en-US" altLang="zh-CN" dirty="0" smtClean="0">
              <a:solidFill>
                <a:srgbClr val="000000"/>
              </a:solidFill>
              <a:latin typeface="微软雅黑" panose="020B0503020204020204" pitchFamily="34" charset="-122"/>
              <a:ea typeface="微软雅黑" panose="020B0503020204020204" pitchFamily="34" charset="-122"/>
            </a:endParaRPr>
          </a:p>
          <a:p>
            <a:pPr marL="324000" algn="just">
              <a:lnSpc>
                <a:spcPts val="3500"/>
              </a:lnSpc>
            </a:pPr>
            <a:r>
              <a:rPr lang="zh-CN" altLang="en-US" dirty="0" smtClean="0">
                <a:solidFill>
                  <a:srgbClr val="000000"/>
                </a:solidFill>
                <a:latin typeface="微软雅黑" panose="020B0503020204020204" pitchFamily="34" charset="-122"/>
                <a:ea typeface="微软雅黑" panose="020B0503020204020204" pitchFamily="34" charset="-122"/>
              </a:rPr>
              <a:t>第五</a:t>
            </a:r>
            <a:r>
              <a:rPr lang="zh-CN" altLang="en-US" dirty="0">
                <a:solidFill>
                  <a:srgbClr val="000000"/>
                </a:solidFill>
                <a:latin typeface="微软雅黑" panose="020B0503020204020204" pitchFamily="34" charset="-122"/>
                <a:ea typeface="微软雅黑" panose="020B0503020204020204" pitchFamily="34" charset="-122"/>
              </a:rPr>
              <a:t>个焦虑是中美关系的焦虑</a:t>
            </a:r>
            <a:r>
              <a:rPr lang="zh-CN" altLang="en-US" dirty="0" smtClean="0">
                <a:solidFill>
                  <a:srgbClr val="000000"/>
                </a:solidFill>
                <a:latin typeface="微软雅黑" panose="020B0503020204020204" pitchFamily="34" charset="-122"/>
                <a:ea typeface="微软雅黑" panose="020B0503020204020204" pitchFamily="34" charset="-122"/>
              </a:rPr>
              <a:t>。</a:t>
            </a:r>
            <a:endParaRPr lang="en-US" altLang="zh-CN" dirty="0">
              <a:solidFill>
                <a:srgbClr val="0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55878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687541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中央党校（国家行政学院）经济学部副主任王小广</a:t>
            </a:r>
          </a:p>
        </p:txBody>
      </p:sp>
      <p:sp>
        <p:nvSpPr>
          <p:cNvPr id="8" name="文本框 7">
            <a:extLst>
              <a:ext uri="{FF2B5EF4-FFF2-40B4-BE49-F238E27FC236}">
                <a16:creationId xmlns:a16="http://schemas.microsoft.com/office/drawing/2014/main" id="{43832810-0FEE-4BEE-96D7-F4A0A73C9D0B}"/>
              </a:ext>
            </a:extLst>
          </p:cNvPr>
          <p:cNvSpPr txBox="1"/>
          <p:nvPr/>
        </p:nvSpPr>
        <p:spPr>
          <a:xfrm>
            <a:off x="587375" y="779923"/>
            <a:ext cx="11017250" cy="4131900"/>
          </a:xfrm>
          <a:prstGeom prst="rect">
            <a:avLst/>
          </a:prstGeom>
          <a:noFill/>
        </p:spPr>
        <p:txBody>
          <a:bodyPr wrap="square">
            <a:spAutoFit/>
          </a:bodyPr>
          <a:lstStyle/>
          <a:p>
            <a:pPr algn="just">
              <a:lnSpc>
                <a:spcPts val="3500"/>
              </a:lnSpc>
            </a:pPr>
            <a:r>
              <a:rPr lang="zh-CN" altLang="en-US" b="1" dirty="0">
                <a:solidFill>
                  <a:srgbClr val="000000"/>
                </a:solidFill>
                <a:latin typeface="微软雅黑" panose="020B0503020204020204" pitchFamily="34" charset="-122"/>
                <a:ea typeface="微软雅黑" panose="020B0503020204020204" pitchFamily="34" charset="-122"/>
              </a:rPr>
              <a:t>五、对未来更长时间的研</a:t>
            </a:r>
            <a:r>
              <a:rPr lang="zh-CN" altLang="en-US" b="1" dirty="0" smtClean="0">
                <a:solidFill>
                  <a:srgbClr val="000000"/>
                </a:solidFill>
                <a:latin typeface="微软雅黑" panose="020B0503020204020204" pitchFamily="34" charset="-122"/>
                <a:ea typeface="微软雅黑" panose="020B0503020204020204" pitchFamily="34" charset="-122"/>
              </a:rPr>
              <a:t>判</a:t>
            </a:r>
            <a:endParaRPr lang="en-US" altLang="zh-CN" b="1" dirty="0" smtClean="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smtClean="0">
                <a:latin typeface="微软雅黑" panose="020B0503020204020204" pitchFamily="34" charset="-122"/>
                <a:ea typeface="微软雅黑" panose="020B0503020204020204" pitchFamily="34" charset="-122"/>
              </a:rPr>
              <a:t>“十五五”将</a:t>
            </a:r>
            <a:r>
              <a:rPr lang="zh-CN" altLang="en-US" dirty="0">
                <a:latin typeface="微软雅黑" panose="020B0503020204020204" pitchFamily="34" charset="-122"/>
                <a:ea typeface="微软雅黑" panose="020B0503020204020204" pitchFamily="34" charset="-122"/>
              </a:rPr>
              <a:t>会出现重大转机，这个重大转机将会有三个重要标志：一是报酬边际递减会被有效遏制，一半以上的制造业将会出现报酬递增，经济增长质量和效益将会全面提升；二是进入较稳定的中速增长周期，在不需要政策刺激的情况下，能够实现</a:t>
            </a:r>
            <a:r>
              <a:rPr lang="en-US" altLang="zh-CN" dirty="0">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以上的</a:t>
            </a:r>
            <a:r>
              <a:rPr lang="zh-CN" altLang="en-US" dirty="0" smtClean="0">
                <a:latin typeface="微软雅黑" panose="020B0503020204020204" pitchFamily="34" charset="-122"/>
                <a:ea typeface="微软雅黑" panose="020B0503020204020204" pitchFamily="34" charset="-122"/>
              </a:rPr>
              <a:t>增长；三</a:t>
            </a:r>
            <a:r>
              <a:rPr lang="zh-CN" altLang="en-US" dirty="0">
                <a:latin typeface="微软雅黑" panose="020B0503020204020204" pitchFamily="34" charset="-122"/>
                <a:ea typeface="微软雅黑" panose="020B0503020204020204" pitchFamily="34" charset="-122"/>
              </a:rPr>
              <a:t>是消费主导经济，投资对经济增长的贡献显著下降，“十五五”以后，我们将是一个消费强劲有力的社会。</a:t>
            </a:r>
            <a:endParaRPr lang="en-US" altLang="zh-CN" dirty="0">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en-US" altLang="zh-CN" dirty="0">
                <a:latin typeface="微软雅黑" panose="020B0503020204020204" pitchFamily="34" charset="-122"/>
                <a:ea typeface="微软雅黑" panose="020B0503020204020204" pitchFamily="34" charset="-122"/>
              </a:rPr>
              <a:t>2030</a:t>
            </a:r>
            <a:r>
              <a:rPr lang="zh-CN" altLang="en-US" dirty="0">
                <a:latin typeface="微软雅黑" panose="020B0503020204020204" pitchFamily="34" charset="-122"/>
                <a:ea typeface="微软雅黑" panose="020B0503020204020204" pitchFamily="34" charset="-122"/>
              </a:rPr>
              <a:t>年以后，我国经济将进入高质量繁荣中周期，并且带动全球进入高质量的繁荣中周期。</a:t>
            </a:r>
            <a:endParaRPr lang="en-US" altLang="zh-CN" dirty="0">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a:latin typeface="微软雅黑" panose="020B0503020204020204" pitchFamily="34" charset="-122"/>
                <a:ea typeface="微软雅黑" panose="020B0503020204020204" pitchFamily="34" charset="-122"/>
              </a:rPr>
              <a:t>中国</a:t>
            </a:r>
            <a:r>
              <a:rPr lang="en-US" altLang="zh-CN" dirty="0">
                <a:latin typeface="微软雅黑" panose="020B0503020204020204" pitchFamily="34" charset="-122"/>
                <a:ea typeface="微软雅黑" panose="020B0503020204020204" pitchFamily="34" charset="-122"/>
              </a:rPr>
              <a:t>GDP</a:t>
            </a:r>
            <a:r>
              <a:rPr lang="zh-CN" altLang="en-US" dirty="0">
                <a:latin typeface="微软雅黑" panose="020B0503020204020204" pitchFamily="34" charset="-122"/>
                <a:ea typeface="微软雅黑" panose="020B0503020204020204" pitchFamily="34" charset="-122"/>
              </a:rPr>
              <a:t>在</a:t>
            </a:r>
            <a:r>
              <a:rPr lang="en-US" altLang="zh-CN" dirty="0">
                <a:latin typeface="微软雅黑" panose="020B0503020204020204" pitchFamily="34" charset="-122"/>
                <a:ea typeface="微软雅黑" panose="020B0503020204020204" pitchFamily="34" charset="-122"/>
              </a:rPr>
              <a:t>2030</a:t>
            </a:r>
            <a:r>
              <a:rPr lang="zh-CN" altLang="en-US" dirty="0">
                <a:latin typeface="微软雅黑" panose="020B0503020204020204" pitchFamily="34" charset="-122"/>
                <a:ea typeface="微软雅黑" panose="020B0503020204020204" pitchFamily="34" charset="-122"/>
              </a:rPr>
              <a:t>年前后超越美国</a:t>
            </a:r>
            <a:r>
              <a:rPr lang="zh-CN" altLang="en-US" dirty="0" smtClean="0">
                <a:latin typeface="微软雅黑" panose="020B0503020204020204" pitchFamily="34" charset="-122"/>
                <a:ea typeface="微软雅黑" panose="020B0503020204020204" pitchFamily="34" charset="-122"/>
              </a:rPr>
              <a:t>，消费</a:t>
            </a:r>
            <a:r>
              <a:rPr lang="zh-CN" altLang="en-US" dirty="0">
                <a:latin typeface="微软雅黑" panose="020B0503020204020204" pitchFamily="34" charset="-122"/>
                <a:ea typeface="微软雅黑" panose="020B0503020204020204" pitchFamily="34" charset="-122"/>
              </a:rPr>
              <a:t>在</a:t>
            </a:r>
            <a:r>
              <a:rPr lang="en-US" altLang="zh-CN" dirty="0">
                <a:latin typeface="微软雅黑" panose="020B0503020204020204" pitchFamily="34" charset="-122"/>
                <a:ea typeface="微软雅黑" panose="020B0503020204020204" pitchFamily="34" charset="-122"/>
              </a:rPr>
              <a:t>2030</a:t>
            </a:r>
            <a:r>
              <a:rPr lang="zh-CN" altLang="en-US" dirty="0">
                <a:latin typeface="微软雅黑" panose="020B0503020204020204" pitchFamily="34" charset="-122"/>
                <a:ea typeface="微软雅黑" panose="020B0503020204020204" pitchFamily="34" charset="-122"/>
              </a:rPr>
              <a:t>年到</a:t>
            </a:r>
            <a:r>
              <a:rPr lang="en-US" altLang="zh-CN" dirty="0">
                <a:latin typeface="微软雅黑" panose="020B0503020204020204" pitchFamily="34" charset="-122"/>
                <a:ea typeface="微软雅黑" panose="020B0503020204020204" pitchFamily="34" charset="-122"/>
              </a:rPr>
              <a:t>2050</a:t>
            </a:r>
            <a:r>
              <a:rPr lang="zh-CN" altLang="en-US" dirty="0">
                <a:latin typeface="微软雅黑" panose="020B0503020204020204" pitchFamily="34" charset="-122"/>
                <a:ea typeface="微软雅黑" panose="020B0503020204020204" pitchFamily="34" charset="-122"/>
              </a:rPr>
              <a:t>年超越美国。</a:t>
            </a:r>
            <a:endParaRPr lang="en-US" altLang="zh-CN" dirty="0">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en-US" altLang="zh-CN" dirty="0">
                <a:latin typeface="微软雅黑" panose="020B0503020204020204" pitchFamily="34" charset="-122"/>
                <a:ea typeface="微软雅黑" panose="020B0503020204020204" pitchFamily="34" charset="-122"/>
              </a:rPr>
              <a:t>2035</a:t>
            </a:r>
            <a:r>
              <a:rPr lang="zh-CN" altLang="en-US" dirty="0">
                <a:latin typeface="微软雅黑" panose="020B0503020204020204" pitchFamily="34" charset="-122"/>
                <a:ea typeface="微软雅黑" panose="020B0503020204020204" pitchFamily="34" charset="-122"/>
              </a:rPr>
              <a:t>年</a:t>
            </a:r>
            <a:r>
              <a:rPr lang="zh-CN" altLang="en-US" dirty="0" smtClean="0">
                <a:latin typeface="微软雅黑" panose="020B0503020204020204" pitchFamily="34" charset="-122"/>
                <a:ea typeface="微软雅黑" panose="020B0503020204020204" pitchFamily="34" charset="-122"/>
              </a:rPr>
              <a:t>前后我国</a:t>
            </a:r>
            <a:r>
              <a:rPr lang="zh-CN" altLang="en-US" dirty="0">
                <a:latin typeface="微软雅黑" panose="020B0503020204020204" pitchFamily="34" charset="-122"/>
                <a:ea typeface="微软雅黑" panose="020B0503020204020204" pitchFamily="34" charset="-122"/>
              </a:rPr>
              <a:t>有望同时实现科技强国、制造强国、消费强国，这个时候中国才真正跳出了中等收入陷阱。</a:t>
            </a:r>
            <a:endParaRPr lang="en-US" altLang="zh-CN"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36230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5841413"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中国煤炭经济研究会书记兼副理事长梁敦仕</a:t>
            </a:r>
          </a:p>
        </p:txBody>
      </p:sp>
      <p:sp>
        <p:nvSpPr>
          <p:cNvPr id="8" name="文本框 7">
            <a:extLst>
              <a:ext uri="{FF2B5EF4-FFF2-40B4-BE49-F238E27FC236}">
                <a16:creationId xmlns:a16="http://schemas.microsoft.com/office/drawing/2014/main" id="{43832810-0FEE-4BEE-96D7-F4A0A73C9D0B}"/>
              </a:ext>
            </a:extLst>
          </p:cNvPr>
          <p:cNvSpPr txBox="1"/>
          <p:nvPr/>
        </p:nvSpPr>
        <p:spPr>
          <a:xfrm>
            <a:off x="587375" y="765175"/>
            <a:ext cx="11017250" cy="3683060"/>
          </a:xfrm>
          <a:prstGeom prst="rect">
            <a:avLst/>
          </a:prstGeom>
          <a:noFill/>
        </p:spPr>
        <p:txBody>
          <a:bodyPr wrap="square">
            <a:spAutoFit/>
          </a:bodyPr>
          <a:lstStyle/>
          <a:p>
            <a:pPr algn="just">
              <a:lnSpc>
                <a:spcPts val="3500"/>
              </a:lnSpc>
            </a:pPr>
            <a:r>
              <a:rPr lang="zh-CN" altLang="en-US" b="1" dirty="0">
                <a:solidFill>
                  <a:srgbClr val="000000"/>
                </a:solidFill>
                <a:latin typeface="微软雅黑" panose="020B0503020204020204" pitchFamily="34" charset="-122"/>
                <a:ea typeface="微软雅黑" panose="020B0503020204020204" pitchFamily="34" charset="-122"/>
              </a:rPr>
              <a:t>一、当前市场的基本情况</a:t>
            </a:r>
            <a:endParaRPr lang="en-US" altLang="zh-CN" b="1" dirty="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a:solidFill>
                  <a:srgbClr val="000000"/>
                </a:solidFill>
                <a:latin typeface="微软雅黑" panose="020B0503020204020204" pitchFamily="34" charset="-122"/>
                <a:ea typeface="微软雅黑" panose="020B0503020204020204" pitchFamily="34" charset="-122"/>
              </a:rPr>
              <a:t>生产方面，国内煤炭生产保持稳定增长。前三季度，全国规模以上企业累计原煤产量</a:t>
            </a:r>
            <a:r>
              <a:rPr lang="en-US" altLang="zh-CN" dirty="0">
                <a:solidFill>
                  <a:srgbClr val="000000"/>
                </a:solidFill>
                <a:latin typeface="微软雅黑" panose="020B0503020204020204" pitchFamily="34" charset="-122"/>
                <a:ea typeface="微软雅黑" panose="020B0503020204020204" pitchFamily="34" charset="-122"/>
              </a:rPr>
              <a:t>29.3</a:t>
            </a:r>
            <a:r>
              <a:rPr lang="zh-CN" altLang="en-US" dirty="0">
                <a:solidFill>
                  <a:srgbClr val="000000"/>
                </a:solidFill>
                <a:latin typeface="微软雅黑" panose="020B0503020204020204" pitchFamily="34" charset="-122"/>
                <a:ea typeface="微软雅黑" panose="020B0503020204020204" pitchFamily="34" charset="-122"/>
              </a:rPr>
              <a:t>亿吨，同比增加约</a:t>
            </a:r>
            <a:r>
              <a:rPr lang="en-US" altLang="zh-CN" dirty="0">
                <a:solidFill>
                  <a:srgbClr val="000000"/>
                </a:solidFill>
                <a:latin typeface="微软雅黑" panose="020B0503020204020204" pitchFamily="34" charset="-122"/>
                <a:ea typeface="微软雅黑" panose="020B0503020204020204" pitchFamily="34" charset="-122"/>
              </a:rPr>
              <a:t>1.05</a:t>
            </a:r>
            <a:r>
              <a:rPr lang="zh-CN" altLang="en-US" dirty="0">
                <a:solidFill>
                  <a:srgbClr val="000000"/>
                </a:solidFill>
                <a:latin typeface="微软雅黑" panose="020B0503020204020204" pitchFamily="34" charset="-122"/>
                <a:ea typeface="微软雅黑" panose="020B0503020204020204" pitchFamily="34" charset="-122"/>
              </a:rPr>
              <a:t>亿吨，增长</a:t>
            </a:r>
            <a:r>
              <a:rPr lang="en-US" altLang="zh-CN" dirty="0">
                <a:solidFill>
                  <a:srgbClr val="000000"/>
                </a:solidFill>
                <a:latin typeface="微软雅黑" panose="020B0503020204020204" pitchFamily="34" charset="-122"/>
                <a:ea typeface="微软雅黑" panose="020B0503020204020204" pitchFamily="34" charset="-122"/>
              </a:rPr>
              <a:t>3.7%</a:t>
            </a:r>
            <a:r>
              <a:rPr lang="zh-CN" altLang="en-US" dirty="0">
                <a:solidFill>
                  <a:srgbClr val="000000"/>
                </a:solidFill>
                <a:latin typeface="微软雅黑" panose="020B0503020204020204" pitchFamily="34" charset="-122"/>
                <a:ea typeface="微软雅黑" panose="020B0503020204020204" pitchFamily="34" charset="-122"/>
              </a:rPr>
              <a:t>。</a:t>
            </a:r>
            <a:endParaRPr lang="en-US" altLang="zh-CN" dirty="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a:solidFill>
                  <a:srgbClr val="000000"/>
                </a:solidFill>
                <a:latin typeface="微软雅黑" panose="020B0503020204020204" pitchFamily="34" charset="-122"/>
                <a:ea typeface="微软雅黑" panose="020B0503020204020204" pitchFamily="34" charset="-122"/>
              </a:rPr>
              <a:t>进口方面，国内煤炭进口前少后多，整体小幅回落。前三季度，全国累计进口煤炭</a:t>
            </a:r>
            <a:r>
              <a:rPr lang="en-US" altLang="zh-CN" dirty="0">
                <a:solidFill>
                  <a:srgbClr val="000000"/>
                </a:solidFill>
                <a:latin typeface="微软雅黑" panose="020B0503020204020204" pitchFamily="34" charset="-122"/>
                <a:ea typeface="微软雅黑" panose="020B0503020204020204" pitchFamily="34" charset="-122"/>
              </a:rPr>
              <a:t>2.3</a:t>
            </a:r>
            <a:r>
              <a:rPr lang="zh-CN" altLang="en-US" dirty="0">
                <a:solidFill>
                  <a:srgbClr val="000000"/>
                </a:solidFill>
                <a:latin typeface="微软雅黑" panose="020B0503020204020204" pitchFamily="34" charset="-122"/>
                <a:ea typeface="微软雅黑" panose="020B0503020204020204" pitchFamily="34" charset="-122"/>
              </a:rPr>
              <a:t>亿吨，同比减少</a:t>
            </a:r>
            <a:r>
              <a:rPr lang="en-US" altLang="zh-CN" dirty="0">
                <a:solidFill>
                  <a:srgbClr val="000000"/>
                </a:solidFill>
                <a:latin typeface="微软雅黑" panose="020B0503020204020204" pitchFamily="34" charset="-122"/>
                <a:ea typeface="微软雅黑" panose="020B0503020204020204" pitchFamily="34" charset="-122"/>
              </a:rPr>
              <a:t>903</a:t>
            </a:r>
            <a:r>
              <a:rPr lang="zh-CN" altLang="en-US" dirty="0">
                <a:solidFill>
                  <a:srgbClr val="000000"/>
                </a:solidFill>
                <a:latin typeface="微软雅黑" panose="020B0503020204020204" pitchFamily="34" charset="-122"/>
                <a:ea typeface="微软雅黑" panose="020B0503020204020204" pitchFamily="34" charset="-122"/>
              </a:rPr>
              <a:t>万吨，下降</a:t>
            </a:r>
            <a:r>
              <a:rPr lang="en-US" altLang="zh-CN" dirty="0">
                <a:solidFill>
                  <a:srgbClr val="000000"/>
                </a:solidFill>
                <a:latin typeface="微软雅黑" panose="020B0503020204020204" pitchFamily="34" charset="-122"/>
                <a:ea typeface="微软雅黑" panose="020B0503020204020204" pitchFamily="34" charset="-122"/>
              </a:rPr>
              <a:t>3.6%</a:t>
            </a:r>
            <a:r>
              <a:rPr lang="zh-CN" altLang="en-US" dirty="0">
                <a:solidFill>
                  <a:srgbClr val="000000"/>
                </a:solidFill>
                <a:latin typeface="微软雅黑" panose="020B0503020204020204" pitchFamily="34" charset="-122"/>
                <a:ea typeface="微软雅黑" panose="020B0503020204020204" pitchFamily="34" charset="-122"/>
              </a:rPr>
              <a:t>，降幅比上半年收窄</a:t>
            </a:r>
            <a:r>
              <a:rPr lang="en-US" altLang="zh-CN" dirty="0">
                <a:solidFill>
                  <a:srgbClr val="000000"/>
                </a:solidFill>
                <a:latin typeface="微软雅黑" panose="020B0503020204020204" pitchFamily="34" charset="-122"/>
                <a:ea typeface="微软雅黑" panose="020B0503020204020204" pitchFamily="34" charset="-122"/>
              </a:rPr>
              <a:t>16.1</a:t>
            </a:r>
            <a:r>
              <a:rPr lang="zh-CN" altLang="en-US" dirty="0">
                <a:solidFill>
                  <a:srgbClr val="000000"/>
                </a:solidFill>
                <a:latin typeface="微软雅黑" panose="020B0503020204020204" pitchFamily="34" charset="-122"/>
                <a:ea typeface="微软雅黑" panose="020B0503020204020204" pitchFamily="34" charset="-122"/>
              </a:rPr>
              <a:t>个百分点。其中，</a:t>
            </a:r>
            <a:r>
              <a:rPr lang="en-US" altLang="zh-CN" dirty="0">
                <a:solidFill>
                  <a:srgbClr val="000000"/>
                </a:solidFill>
                <a:latin typeface="微软雅黑" panose="020B0503020204020204" pitchFamily="34" charset="-122"/>
                <a:ea typeface="微软雅黑" panose="020B0503020204020204" pitchFamily="34" charset="-122"/>
              </a:rPr>
              <a:t>9</a:t>
            </a:r>
            <a:r>
              <a:rPr lang="zh-CN" altLang="en-US" dirty="0">
                <a:solidFill>
                  <a:srgbClr val="000000"/>
                </a:solidFill>
                <a:latin typeface="微软雅黑" panose="020B0503020204020204" pitchFamily="34" charset="-122"/>
                <a:ea typeface="微软雅黑" panose="020B0503020204020204" pitchFamily="34" charset="-122"/>
              </a:rPr>
              <a:t>月份进口</a:t>
            </a:r>
            <a:r>
              <a:rPr lang="en-US" altLang="zh-CN" dirty="0">
                <a:solidFill>
                  <a:srgbClr val="000000"/>
                </a:solidFill>
                <a:latin typeface="微软雅黑" panose="020B0503020204020204" pitchFamily="34" charset="-122"/>
                <a:ea typeface="微软雅黑" panose="020B0503020204020204" pitchFamily="34" charset="-122"/>
              </a:rPr>
              <a:t>3288.3</a:t>
            </a:r>
            <a:r>
              <a:rPr lang="zh-CN" altLang="en-US" dirty="0">
                <a:solidFill>
                  <a:srgbClr val="000000"/>
                </a:solidFill>
                <a:latin typeface="微软雅黑" panose="020B0503020204020204" pitchFamily="34" charset="-122"/>
                <a:ea typeface="微软雅黑" panose="020B0503020204020204" pitchFamily="34" charset="-122"/>
              </a:rPr>
              <a:t>万吨，同比增长</a:t>
            </a:r>
            <a:r>
              <a:rPr lang="en-US" altLang="zh-CN" dirty="0">
                <a:solidFill>
                  <a:srgbClr val="000000"/>
                </a:solidFill>
                <a:latin typeface="微软雅黑" panose="020B0503020204020204" pitchFamily="34" charset="-122"/>
                <a:ea typeface="微软雅黑" panose="020B0503020204020204" pitchFamily="34" charset="-122"/>
              </a:rPr>
              <a:t>76%</a:t>
            </a:r>
            <a:r>
              <a:rPr lang="zh-CN" altLang="en-US" dirty="0" smtClean="0">
                <a:solidFill>
                  <a:srgbClr val="000000"/>
                </a:solidFill>
                <a:latin typeface="微软雅黑" panose="020B0503020204020204" pitchFamily="34" charset="-122"/>
                <a:ea typeface="微软雅黑" panose="020B0503020204020204" pitchFamily="34" charset="-122"/>
              </a:rPr>
              <a:t>，涨幅</a:t>
            </a:r>
            <a:r>
              <a:rPr lang="zh-CN" altLang="en-US" dirty="0">
                <a:solidFill>
                  <a:srgbClr val="000000"/>
                </a:solidFill>
                <a:latin typeface="微软雅黑" panose="020B0503020204020204" pitchFamily="34" charset="-122"/>
                <a:ea typeface="微软雅黑" panose="020B0503020204020204" pitchFamily="34" charset="-122"/>
              </a:rPr>
              <a:t>明显扩大。</a:t>
            </a:r>
            <a:endParaRPr lang="en-US" altLang="zh-CN" dirty="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a:solidFill>
                  <a:srgbClr val="000000"/>
                </a:solidFill>
                <a:latin typeface="微软雅黑" panose="020B0503020204020204" pitchFamily="34" charset="-122"/>
                <a:ea typeface="微软雅黑" panose="020B0503020204020204" pitchFamily="34" charset="-122"/>
              </a:rPr>
              <a:t>需求方面，煤炭消费增速较高、但增速在逐步放缓。上半年全国煤炭消费总量约</a:t>
            </a:r>
            <a:r>
              <a:rPr lang="en-US" altLang="zh-CN" dirty="0">
                <a:solidFill>
                  <a:srgbClr val="000000"/>
                </a:solidFill>
                <a:latin typeface="微软雅黑" panose="020B0503020204020204" pitchFamily="34" charset="-122"/>
                <a:ea typeface="微软雅黑" panose="020B0503020204020204" pitchFamily="34" charset="-122"/>
              </a:rPr>
              <a:t>21.3</a:t>
            </a:r>
            <a:r>
              <a:rPr lang="zh-CN" altLang="en-US" dirty="0">
                <a:solidFill>
                  <a:srgbClr val="000000"/>
                </a:solidFill>
                <a:latin typeface="微软雅黑" panose="020B0503020204020204" pitchFamily="34" charset="-122"/>
                <a:ea typeface="微软雅黑" panose="020B0503020204020204" pitchFamily="34" charset="-122"/>
              </a:rPr>
              <a:t>亿吨，同比增加</a:t>
            </a:r>
            <a:r>
              <a:rPr lang="en-US" altLang="zh-CN" dirty="0">
                <a:solidFill>
                  <a:srgbClr val="000000"/>
                </a:solidFill>
                <a:latin typeface="微软雅黑" panose="020B0503020204020204" pitchFamily="34" charset="-122"/>
                <a:ea typeface="微软雅黑" panose="020B0503020204020204" pitchFamily="34" charset="-122"/>
              </a:rPr>
              <a:t>2</a:t>
            </a:r>
            <a:r>
              <a:rPr lang="zh-CN" altLang="en-US" dirty="0">
                <a:solidFill>
                  <a:srgbClr val="000000"/>
                </a:solidFill>
                <a:latin typeface="微软雅黑" panose="020B0503020204020204" pitchFamily="34" charset="-122"/>
                <a:ea typeface="微软雅黑" panose="020B0503020204020204" pitchFamily="34" charset="-122"/>
              </a:rPr>
              <a:t>亿多吨，增长</a:t>
            </a:r>
            <a:r>
              <a:rPr lang="en-US" altLang="zh-CN" dirty="0">
                <a:solidFill>
                  <a:srgbClr val="000000"/>
                </a:solidFill>
                <a:latin typeface="微软雅黑" panose="020B0503020204020204" pitchFamily="34" charset="-122"/>
                <a:ea typeface="微软雅黑" panose="020B0503020204020204" pitchFamily="34" charset="-122"/>
              </a:rPr>
              <a:t>10.6%</a:t>
            </a:r>
            <a:r>
              <a:rPr lang="zh-CN" altLang="en-US" dirty="0">
                <a:solidFill>
                  <a:srgbClr val="000000"/>
                </a:solidFill>
                <a:latin typeface="微软雅黑" panose="020B0503020204020204" pitchFamily="34" charset="-122"/>
                <a:ea typeface="微软雅黑" panose="020B0503020204020204" pitchFamily="34" charset="-122"/>
              </a:rPr>
              <a:t>，比前</a:t>
            </a:r>
            <a:r>
              <a:rPr lang="en-US" altLang="zh-CN" dirty="0">
                <a:solidFill>
                  <a:srgbClr val="000000"/>
                </a:solidFill>
                <a:latin typeface="微软雅黑" panose="020B0503020204020204" pitchFamily="34" charset="-122"/>
                <a:ea typeface="微软雅黑" panose="020B0503020204020204" pitchFamily="34" charset="-122"/>
              </a:rPr>
              <a:t>5</a:t>
            </a:r>
            <a:r>
              <a:rPr lang="zh-CN" altLang="en-US" dirty="0">
                <a:solidFill>
                  <a:srgbClr val="000000"/>
                </a:solidFill>
                <a:latin typeface="微软雅黑" panose="020B0503020204020204" pitchFamily="34" charset="-122"/>
                <a:ea typeface="微软雅黑" panose="020B0503020204020204" pitchFamily="34" charset="-122"/>
              </a:rPr>
              <a:t>个月增速回落</a:t>
            </a:r>
            <a:r>
              <a:rPr lang="en-US" altLang="zh-CN" dirty="0">
                <a:solidFill>
                  <a:srgbClr val="000000"/>
                </a:solidFill>
                <a:latin typeface="微软雅黑" panose="020B0503020204020204" pitchFamily="34" charset="-122"/>
                <a:ea typeface="微软雅黑" panose="020B0503020204020204" pitchFamily="34" charset="-122"/>
              </a:rPr>
              <a:t>1.7</a:t>
            </a:r>
            <a:r>
              <a:rPr lang="zh-CN" altLang="en-US" dirty="0">
                <a:solidFill>
                  <a:srgbClr val="000000"/>
                </a:solidFill>
                <a:latin typeface="微软雅黑" panose="020B0503020204020204" pitchFamily="34" charset="-122"/>
                <a:ea typeface="微软雅黑" panose="020B0503020204020204" pitchFamily="34" charset="-122"/>
              </a:rPr>
              <a:t>个百分点。与</a:t>
            </a:r>
            <a:r>
              <a:rPr lang="en-US" altLang="zh-CN" dirty="0">
                <a:solidFill>
                  <a:srgbClr val="000000"/>
                </a:solidFill>
                <a:latin typeface="微软雅黑" panose="020B0503020204020204" pitchFamily="34" charset="-122"/>
                <a:ea typeface="微软雅黑" panose="020B0503020204020204" pitchFamily="34" charset="-122"/>
              </a:rPr>
              <a:t>2019</a:t>
            </a:r>
            <a:r>
              <a:rPr lang="zh-CN" altLang="en-US" dirty="0">
                <a:solidFill>
                  <a:srgbClr val="000000"/>
                </a:solidFill>
                <a:latin typeface="微软雅黑" panose="020B0503020204020204" pitchFamily="34" charset="-122"/>
                <a:ea typeface="微软雅黑" panose="020B0503020204020204" pitchFamily="34" charset="-122"/>
              </a:rPr>
              <a:t>年同期相比，两年平均增速为</a:t>
            </a:r>
            <a:r>
              <a:rPr lang="en-US" altLang="zh-CN" dirty="0">
                <a:solidFill>
                  <a:srgbClr val="000000"/>
                </a:solidFill>
                <a:latin typeface="微软雅黑" panose="020B0503020204020204" pitchFamily="34" charset="-122"/>
                <a:ea typeface="微软雅黑" panose="020B0503020204020204" pitchFamily="34" charset="-122"/>
              </a:rPr>
              <a:t>3.4%</a:t>
            </a:r>
            <a:r>
              <a:rPr lang="zh-CN" altLang="en-US" dirty="0" smtClean="0">
                <a:solidFill>
                  <a:srgbClr val="000000"/>
                </a:solidFill>
                <a:latin typeface="微软雅黑" panose="020B0503020204020204" pitchFamily="34" charset="-122"/>
                <a:ea typeface="微软雅黑" panose="020B0503020204020204" pitchFamily="34" charset="-122"/>
              </a:rPr>
              <a:t>。</a:t>
            </a:r>
            <a:endParaRPr lang="en-US" altLang="zh-CN" dirty="0">
              <a:solidFill>
                <a:srgbClr val="0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72269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5833729"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中国煤炭经济研究会书记兼副理事长梁敦仕</a:t>
            </a:r>
          </a:p>
        </p:txBody>
      </p:sp>
      <p:sp>
        <p:nvSpPr>
          <p:cNvPr id="8" name="文本框 7">
            <a:extLst>
              <a:ext uri="{FF2B5EF4-FFF2-40B4-BE49-F238E27FC236}">
                <a16:creationId xmlns:a16="http://schemas.microsoft.com/office/drawing/2014/main" id="{43832810-0FEE-4BEE-96D7-F4A0A73C9D0B}"/>
              </a:ext>
            </a:extLst>
          </p:cNvPr>
          <p:cNvSpPr txBox="1"/>
          <p:nvPr/>
        </p:nvSpPr>
        <p:spPr>
          <a:xfrm>
            <a:off x="587375" y="776108"/>
            <a:ext cx="11017250" cy="5478423"/>
          </a:xfrm>
          <a:prstGeom prst="rect">
            <a:avLst/>
          </a:prstGeom>
          <a:noFill/>
        </p:spPr>
        <p:txBody>
          <a:bodyPr wrap="square">
            <a:spAutoFit/>
          </a:bodyPr>
          <a:lstStyle/>
          <a:p>
            <a:pPr algn="just">
              <a:lnSpc>
                <a:spcPts val="3500"/>
              </a:lnSpc>
            </a:pPr>
            <a:r>
              <a:rPr lang="zh-CN" altLang="en-US" b="1" dirty="0">
                <a:solidFill>
                  <a:srgbClr val="000000"/>
                </a:solidFill>
                <a:latin typeface="微软雅黑" panose="020B0503020204020204" pitchFamily="34" charset="-122"/>
                <a:ea typeface="微软雅黑" panose="020B0503020204020204" pitchFamily="34" charset="-122"/>
              </a:rPr>
              <a:t>二、今年煤炭价格高涨的原因：</a:t>
            </a:r>
            <a:endParaRPr lang="en-US" altLang="zh-CN" b="1" dirty="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smtClean="0">
                <a:solidFill>
                  <a:srgbClr val="000000"/>
                </a:solidFill>
                <a:latin typeface="微软雅黑" panose="020B0503020204020204" pitchFamily="34" charset="-122"/>
                <a:ea typeface="微软雅黑" panose="020B0503020204020204" pitchFamily="34" charset="-122"/>
              </a:rPr>
              <a:t>世界</a:t>
            </a:r>
            <a:r>
              <a:rPr lang="zh-CN" altLang="en-US" dirty="0">
                <a:solidFill>
                  <a:srgbClr val="000000"/>
                </a:solidFill>
                <a:latin typeface="微软雅黑" panose="020B0503020204020204" pitchFamily="34" charset="-122"/>
                <a:ea typeface="微软雅黑" panose="020B0503020204020204" pitchFamily="34" charset="-122"/>
              </a:rPr>
              <a:t>煤炭供需恢复不同步，煤炭供应资源偏紧；</a:t>
            </a:r>
            <a:endParaRPr lang="en-US" altLang="zh-CN" dirty="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smtClean="0">
                <a:solidFill>
                  <a:srgbClr val="000000"/>
                </a:solidFill>
                <a:latin typeface="微软雅黑" panose="020B0503020204020204" pitchFamily="34" charset="-122"/>
                <a:ea typeface="微软雅黑" panose="020B0503020204020204" pitchFamily="34" charset="-122"/>
              </a:rPr>
              <a:t>全球</a:t>
            </a:r>
            <a:r>
              <a:rPr lang="zh-CN" altLang="en-US" dirty="0">
                <a:solidFill>
                  <a:srgbClr val="000000"/>
                </a:solidFill>
                <a:latin typeface="微软雅黑" panose="020B0503020204020204" pitchFamily="34" charset="-122"/>
                <a:ea typeface="微软雅黑" panose="020B0503020204020204" pitchFamily="34" charset="-122"/>
              </a:rPr>
              <a:t>超宽松货币政策；</a:t>
            </a:r>
            <a:endParaRPr lang="en-US" altLang="zh-CN" dirty="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smtClean="0">
                <a:solidFill>
                  <a:srgbClr val="000000"/>
                </a:solidFill>
                <a:latin typeface="微软雅黑" panose="020B0503020204020204" pitchFamily="34" charset="-122"/>
                <a:ea typeface="微软雅黑" panose="020B0503020204020204" pitchFamily="34" charset="-122"/>
              </a:rPr>
              <a:t>大宗</a:t>
            </a:r>
            <a:r>
              <a:rPr lang="zh-CN" altLang="en-US" dirty="0">
                <a:solidFill>
                  <a:srgbClr val="000000"/>
                </a:solidFill>
                <a:latin typeface="微软雅黑" panose="020B0503020204020204" pitchFamily="34" charset="-122"/>
                <a:ea typeface="微软雅黑" panose="020B0503020204020204" pitchFamily="34" charset="-122"/>
              </a:rPr>
              <a:t>商品价格普遍上涨，天然气、电力能源价格暴涨；</a:t>
            </a:r>
            <a:endParaRPr lang="en-US" altLang="zh-CN" dirty="0">
              <a:solidFill>
                <a:srgbClr val="000000"/>
              </a:solidFill>
              <a:latin typeface="微软雅黑" panose="020B0503020204020204" pitchFamily="34" charset="-122"/>
              <a:ea typeface="微软雅黑" panose="020B0503020204020204" pitchFamily="34" charset="-122"/>
            </a:endParaRPr>
          </a:p>
          <a:p>
            <a:pPr marL="342900" indent="-342900">
              <a:lnSpc>
                <a:spcPts val="3500"/>
              </a:lnSpc>
              <a:buFont typeface="+mj-lt"/>
              <a:buAutoNum type="arabicPeriod"/>
            </a:pPr>
            <a:r>
              <a:rPr lang="zh-CN" altLang="en-US" dirty="0" smtClean="0">
                <a:solidFill>
                  <a:srgbClr val="000000"/>
                </a:solidFill>
                <a:latin typeface="微软雅黑" panose="020B0503020204020204" pitchFamily="34" charset="-122"/>
                <a:ea typeface="微软雅黑" panose="020B0503020204020204" pitchFamily="34" charset="-122"/>
              </a:rPr>
              <a:t>全球</a:t>
            </a:r>
            <a:r>
              <a:rPr lang="zh-CN" altLang="en-US" dirty="0">
                <a:solidFill>
                  <a:srgbClr val="000000"/>
                </a:solidFill>
                <a:latin typeface="微软雅黑" panose="020B0503020204020204" pitchFamily="34" charset="-122"/>
                <a:ea typeface="微软雅黑" panose="020B0503020204020204" pitchFamily="34" charset="-122"/>
              </a:rPr>
              <a:t>海运价格成倍上升</a:t>
            </a:r>
            <a:r>
              <a:rPr lang="zh-CN" altLang="en-US" dirty="0" smtClean="0">
                <a:solidFill>
                  <a:srgbClr val="000000"/>
                </a:solidFill>
                <a:latin typeface="微软雅黑" panose="020B0503020204020204" pitchFamily="34" charset="-122"/>
                <a:ea typeface="微软雅黑" panose="020B0503020204020204" pitchFamily="34" charset="-122"/>
              </a:rPr>
              <a:t>。</a:t>
            </a:r>
            <a:endParaRPr lang="en-US" altLang="zh-CN" dirty="0" smtClean="0">
              <a:solidFill>
                <a:srgbClr val="000000"/>
              </a:solidFill>
              <a:latin typeface="微软雅黑" panose="020B0503020204020204" pitchFamily="34" charset="-122"/>
              <a:ea typeface="微软雅黑" panose="020B0503020204020204" pitchFamily="34" charset="-122"/>
            </a:endParaRPr>
          </a:p>
          <a:p>
            <a:pPr>
              <a:lnSpc>
                <a:spcPts val="3500"/>
              </a:lnSpc>
            </a:pPr>
            <a:r>
              <a:rPr lang="zh-CN" altLang="en-US" b="1" dirty="0" smtClean="0">
                <a:solidFill>
                  <a:srgbClr val="000000"/>
                </a:solidFill>
                <a:latin typeface="微软雅黑" panose="020B0503020204020204" pitchFamily="34" charset="-122"/>
                <a:ea typeface="微软雅黑" panose="020B0503020204020204" pitchFamily="34" charset="-122"/>
              </a:rPr>
              <a:t>三、对未来市场的判断：</a:t>
            </a:r>
            <a:endParaRPr lang="en-US" altLang="zh-CN" dirty="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a:solidFill>
                  <a:srgbClr val="000000"/>
                </a:solidFill>
                <a:latin typeface="微软雅黑" panose="020B0503020204020204" pitchFamily="34" charset="-122"/>
                <a:ea typeface="微软雅黑" panose="020B0503020204020204" pitchFamily="34" charset="-122"/>
              </a:rPr>
              <a:t>“十一五“新增的煤炭开采的能力是</a:t>
            </a:r>
            <a:r>
              <a:rPr lang="en-US" altLang="zh-CN" dirty="0">
                <a:solidFill>
                  <a:srgbClr val="000000"/>
                </a:solidFill>
                <a:latin typeface="微软雅黑" panose="020B0503020204020204" pitchFamily="34" charset="-122"/>
                <a:ea typeface="微软雅黑" panose="020B0503020204020204" pitchFamily="34" charset="-122"/>
              </a:rPr>
              <a:t>14.3</a:t>
            </a:r>
            <a:r>
              <a:rPr lang="zh-CN" altLang="en-US" dirty="0">
                <a:solidFill>
                  <a:srgbClr val="000000"/>
                </a:solidFill>
                <a:latin typeface="微软雅黑" panose="020B0503020204020204" pitchFamily="34" charset="-122"/>
                <a:ea typeface="微软雅黑" panose="020B0503020204020204" pitchFamily="34" charset="-122"/>
              </a:rPr>
              <a:t>亿吨；“十二五”新增的煤炭开采能力是</a:t>
            </a:r>
            <a:r>
              <a:rPr lang="en-US" altLang="zh-CN" dirty="0">
                <a:solidFill>
                  <a:srgbClr val="000000"/>
                </a:solidFill>
                <a:latin typeface="微软雅黑" panose="020B0503020204020204" pitchFamily="34" charset="-122"/>
                <a:ea typeface="微软雅黑" panose="020B0503020204020204" pitchFamily="34" charset="-122"/>
              </a:rPr>
              <a:t>17.3</a:t>
            </a:r>
            <a:r>
              <a:rPr lang="zh-CN" altLang="en-US" dirty="0">
                <a:solidFill>
                  <a:srgbClr val="000000"/>
                </a:solidFill>
                <a:latin typeface="微软雅黑" panose="020B0503020204020204" pitchFamily="34" charset="-122"/>
                <a:ea typeface="微软雅黑" panose="020B0503020204020204" pitchFamily="34" charset="-122"/>
              </a:rPr>
              <a:t>亿吨；十三五时期的前</a:t>
            </a:r>
            <a:r>
              <a:rPr lang="en-US" altLang="zh-CN" dirty="0">
                <a:solidFill>
                  <a:srgbClr val="000000"/>
                </a:solidFill>
                <a:latin typeface="微软雅黑" panose="020B0503020204020204" pitchFamily="34" charset="-122"/>
                <a:ea typeface="微软雅黑" panose="020B0503020204020204" pitchFamily="34" charset="-122"/>
              </a:rPr>
              <a:t>4</a:t>
            </a:r>
            <a:r>
              <a:rPr lang="zh-CN" altLang="en-US" dirty="0">
                <a:solidFill>
                  <a:srgbClr val="000000"/>
                </a:solidFill>
                <a:latin typeface="微软雅黑" panose="020B0503020204020204" pitchFamily="34" charset="-122"/>
                <a:ea typeface="微软雅黑" panose="020B0503020204020204" pitchFamily="34" charset="-122"/>
              </a:rPr>
              <a:t>年新增的煤炭开采能力是</a:t>
            </a:r>
            <a:r>
              <a:rPr lang="en-US" altLang="zh-CN" dirty="0">
                <a:solidFill>
                  <a:srgbClr val="000000"/>
                </a:solidFill>
                <a:latin typeface="微软雅黑" panose="020B0503020204020204" pitchFamily="34" charset="-122"/>
                <a:ea typeface="微软雅黑" panose="020B0503020204020204" pitchFamily="34" charset="-122"/>
              </a:rPr>
              <a:t>5.4</a:t>
            </a:r>
            <a:r>
              <a:rPr lang="zh-CN" altLang="en-US" dirty="0">
                <a:solidFill>
                  <a:srgbClr val="000000"/>
                </a:solidFill>
                <a:latin typeface="微软雅黑" panose="020B0503020204020204" pitchFamily="34" charset="-122"/>
                <a:ea typeface="微软雅黑" panose="020B0503020204020204" pitchFamily="34" charset="-122"/>
              </a:rPr>
              <a:t>亿吨，十三五时期新增的产能明显减少，而且十三五时期新增的煤炭生产很大一部分是通过产能置换、减量重组方式，也就是总量是没有增加的，考虑到投资周期，短期也很难增长上来。</a:t>
            </a:r>
            <a:endParaRPr lang="en-US" altLang="zh-CN" dirty="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a:solidFill>
                  <a:srgbClr val="000000"/>
                </a:solidFill>
                <a:latin typeface="微软雅黑" panose="020B0503020204020204" pitchFamily="34" charset="-122"/>
                <a:ea typeface="微软雅黑" panose="020B0503020204020204" pitchFamily="34" charset="-122"/>
              </a:rPr>
              <a:t>根据双碳工作要求，“十四五”时期要严控煤炭消费增长，“十五五”时期要逐步减少，所以今后的</a:t>
            </a:r>
            <a:r>
              <a:rPr lang="en-US" altLang="zh-CN" dirty="0">
                <a:solidFill>
                  <a:srgbClr val="000000"/>
                </a:solidFill>
                <a:latin typeface="微软雅黑" panose="020B0503020204020204" pitchFamily="34" charset="-122"/>
                <a:ea typeface="微软雅黑" panose="020B0503020204020204" pitchFamily="34" charset="-122"/>
              </a:rPr>
              <a:t>3~5</a:t>
            </a:r>
            <a:r>
              <a:rPr lang="zh-CN" altLang="en-US" dirty="0">
                <a:solidFill>
                  <a:srgbClr val="000000"/>
                </a:solidFill>
                <a:latin typeface="微软雅黑" panose="020B0503020204020204" pitchFamily="34" charset="-122"/>
                <a:ea typeface="微软雅黑" panose="020B0503020204020204" pitchFamily="34" charset="-122"/>
              </a:rPr>
              <a:t>年煤炭的供需将面临紧平衡状态。</a:t>
            </a:r>
          </a:p>
        </p:txBody>
      </p:sp>
    </p:spTree>
    <p:extLst>
      <p:ext uri="{BB962C8B-B14F-4D97-AF65-F5344CB8AC3E}">
        <p14:creationId xmlns:p14="http://schemas.microsoft.com/office/powerpoint/2010/main" val="481555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2320925"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山西鹏飞</a:t>
            </a:r>
            <a:r>
              <a:rPr lang="en-US" altLang="zh-CN" sz="2400" dirty="0" smtClean="0">
                <a:solidFill>
                  <a:srgbClr val="0075C2"/>
                </a:solidFill>
                <a:latin typeface="微软雅黑" panose="020B0503020204020204" pitchFamily="34" charset="-122"/>
                <a:ea typeface="微软雅黑" panose="020B0503020204020204" pitchFamily="34" charset="-122"/>
              </a:rPr>
              <a:t>-</a:t>
            </a:r>
            <a:r>
              <a:rPr lang="zh-CN" altLang="en-US" sz="2400" dirty="0">
                <a:solidFill>
                  <a:srgbClr val="0075C2"/>
                </a:solidFill>
                <a:latin typeface="微软雅黑" panose="020B0503020204020204" pitchFamily="34" charset="-122"/>
                <a:ea typeface="微软雅黑" panose="020B0503020204020204" pitchFamily="34" charset="-122"/>
              </a:rPr>
              <a:t>梁东渊</a:t>
            </a:r>
          </a:p>
        </p:txBody>
      </p:sp>
      <p:sp>
        <p:nvSpPr>
          <p:cNvPr id="7" name="文本框 6">
            <a:extLst>
              <a:ext uri="{FF2B5EF4-FFF2-40B4-BE49-F238E27FC236}">
                <a16:creationId xmlns:a16="http://schemas.microsoft.com/office/drawing/2014/main" id="{38D2DB56-537E-4FCE-8145-943A242D63C9}"/>
              </a:ext>
            </a:extLst>
          </p:cNvPr>
          <p:cNvSpPr txBox="1"/>
          <p:nvPr/>
        </p:nvSpPr>
        <p:spPr>
          <a:xfrm>
            <a:off x="587374" y="777425"/>
            <a:ext cx="11269663" cy="4131900"/>
          </a:xfrm>
          <a:prstGeom prst="rect">
            <a:avLst/>
          </a:prstGeom>
          <a:noFill/>
        </p:spPr>
        <p:txBody>
          <a:bodyPr wrap="square">
            <a:spAutoFit/>
          </a:bodyPr>
          <a:lstStyle/>
          <a:p>
            <a:pPr marL="342900" indent="-342900">
              <a:lnSpc>
                <a:spcPts val="3500"/>
              </a:lnSpc>
              <a:buFont typeface="+mj-lt"/>
              <a:buAutoNum type="arabicPeriod"/>
            </a:pPr>
            <a:r>
              <a:rPr lang="en-US" altLang="zh-CN" dirty="0">
                <a:solidFill>
                  <a:srgbClr val="000000"/>
                </a:solidFill>
                <a:latin typeface="微软雅黑" panose="020B0503020204020204" pitchFamily="34" charset="-122"/>
                <a:ea typeface="微软雅黑" panose="020B0503020204020204" pitchFamily="34" charset="-122"/>
              </a:rPr>
              <a:t>2020</a:t>
            </a:r>
            <a:r>
              <a:rPr lang="zh-CN" altLang="en-US" dirty="0">
                <a:solidFill>
                  <a:srgbClr val="000000"/>
                </a:solidFill>
                <a:latin typeface="微软雅黑" panose="020B0503020204020204" pitchFamily="34" charset="-122"/>
                <a:ea typeface="微软雅黑" panose="020B0503020204020204" pitchFamily="34" charset="-122"/>
              </a:rPr>
              <a:t>年，全国焦炭新增产能</a:t>
            </a:r>
            <a:r>
              <a:rPr lang="en-US" altLang="zh-CN" dirty="0">
                <a:solidFill>
                  <a:srgbClr val="000000"/>
                </a:solidFill>
                <a:latin typeface="微软雅黑" panose="020B0503020204020204" pitchFamily="34" charset="-122"/>
                <a:ea typeface="微软雅黑" panose="020B0503020204020204" pitchFamily="34" charset="-122"/>
              </a:rPr>
              <a:t>3757</a:t>
            </a:r>
            <a:r>
              <a:rPr lang="zh-CN" altLang="en-US" dirty="0">
                <a:solidFill>
                  <a:srgbClr val="000000"/>
                </a:solidFill>
                <a:latin typeface="微软雅黑" panose="020B0503020204020204" pitchFamily="34" charset="-122"/>
                <a:ea typeface="微软雅黑" panose="020B0503020204020204" pitchFamily="34" charset="-122"/>
              </a:rPr>
              <a:t>万吨，净减少焦炭产能近</a:t>
            </a:r>
            <a:r>
              <a:rPr lang="en-US" altLang="zh-CN" dirty="0">
                <a:solidFill>
                  <a:srgbClr val="000000"/>
                </a:solidFill>
                <a:latin typeface="微软雅黑" panose="020B0503020204020204" pitchFamily="34" charset="-122"/>
                <a:ea typeface="微软雅黑" panose="020B0503020204020204" pitchFamily="34" charset="-122"/>
              </a:rPr>
              <a:t>2500</a:t>
            </a:r>
            <a:r>
              <a:rPr lang="zh-CN" altLang="en-US" dirty="0">
                <a:solidFill>
                  <a:srgbClr val="000000"/>
                </a:solidFill>
                <a:latin typeface="微软雅黑" panose="020B0503020204020204" pitchFamily="34" charset="-122"/>
                <a:ea typeface="微软雅黑" panose="020B0503020204020204" pitchFamily="34" charset="-122"/>
              </a:rPr>
              <a:t>万吨；加剧供应紧张。</a:t>
            </a:r>
            <a:r>
              <a:rPr lang="en-US" altLang="zh-CN" dirty="0">
                <a:solidFill>
                  <a:srgbClr val="000000"/>
                </a:solidFill>
                <a:latin typeface="微软雅黑" panose="020B0503020204020204" pitchFamily="34" charset="-122"/>
                <a:ea typeface="微软雅黑" panose="020B0503020204020204" pitchFamily="34" charset="-122"/>
              </a:rPr>
              <a:t>2021</a:t>
            </a:r>
            <a:r>
              <a:rPr lang="zh-CN" altLang="en-US" dirty="0">
                <a:solidFill>
                  <a:srgbClr val="000000"/>
                </a:solidFill>
                <a:latin typeface="微软雅黑" panose="020B0503020204020204" pitchFamily="34" charset="-122"/>
                <a:ea typeface="微软雅黑" panose="020B0503020204020204" pitchFamily="34" charset="-122"/>
              </a:rPr>
              <a:t>年，</a:t>
            </a:r>
            <a:r>
              <a:rPr lang="en-US" altLang="zh-CN" dirty="0">
                <a:solidFill>
                  <a:srgbClr val="000000"/>
                </a:solidFill>
                <a:latin typeface="微软雅黑" panose="020B0503020204020204" pitchFamily="34" charset="-122"/>
                <a:ea typeface="微软雅黑" panose="020B0503020204020204" pitchFamily="34" charset="-122"/>
              </a:rPr>
              <a:t>5</a:t>
            </a:r>
            <a:r>
              <a:rPr lang="zh-CN" altLang="en-US" dirty="0">
                <a:solidFill>
                  <a:srgbClr val="000000"/>
                </a:solidFill>
                <a:latin typeface="微软雅黑" panose="020B0503020204020204" pitchFamily="34" charset="-122"/>
                <a:ea typeface="微软雅黑" panose="020B0503020204020204" pitchFamily="34" charset="-122"/>
              </a:rPr>
              <a:t>月末限制两高政策出台，在建项目投产进度放缓。</a:t>
            </a:r>
            <a:r>
              <a:rPr lang="en-US" altLang="zh-CN" dirty="0">
                <a:solidFill>
                  <a:srgbClr val="000000"/>
                </a:solidFill>
                <a:latin typeface="微软雅黑" panose="020B0503020204020204" pitchFamily="34" charset="-122"/>
                <a:ea typeface="微软雅黑" panose="020B0503020204020204" pitchFamily="34" charset="-122"/>
              </a:rPr>
              <a:t>2021</a:t>
            </a:r>
            <a:r>
              <a:rPr lang="zh-CN" altLang="en-US" dirty="0">
                <a:solidFill>
                  <a:srgbClr val="000000"/>
                </a:solidFill>
                <a:latin typeface="微软雅黑" panose="020B0503020204020204" pitchFamily="34" charset="-122"/>
                <a:ea typeface="微软雅黑" panose="020B0503020204020204" pitchFamily="34" charset="-122"/>
              </a:rPr>
              <a:t>年</a:t>
            </a:r>
            <a:r>
              <a:rPr lang="en-US" altLang="zh-CN" dirty="0">
                <a:solidFill>
                  <a:srgbClr val="000000"/>
                </a:solidFill>
                <a:latin typeface="微软雅黑" panose="020B0503020204020204" pitchFamily="34" charset="-122"/>
                <a:ea typeface="微软雅黑" panose="020B0503020204020204" pitchFamily="34" charset="-122"/>
              </a:rPr>
              <a:t>1-9</a:t>
            </a:r>
            <a:r>
              <a:rPr lang="zh-CN" altLang="en-US" dirty="0">
                <a:solidFill>
                  <a:srgbClr val="000000"/>
                </a:solidFill>
                <a:latin typeface="微软雅黑" panose="020B0503020204020204" pitchFamily="34" charset="-122"/>
                <a:ea typeface="微软雅黑" panose="020B0503020204020204" pitchFamily="34" charset="-122"/>
              </a:rPr>
              <a:t>月，全国焦炭新增产能约</a:t>
            </a:r>
            <a:r>
              <a:rPr lang="en-US" altLang="zh-CN" dirty="0">
                <a:solidFill>
                  <a:srgbClr val="000000"/>
                </a:solidFill>
                <a:latin typeface="微软雅黑" panose="020B0503020204020204" pitchFamily="34" charset="-122"/>
                <a:ea typeface="微软雅黑" panose="020B0503020204020204" pitchFamily="34" charset="-122"/>
              </a:rPr>
              <a:t>3738</a:t>
            </a:r>
            <a:r>
              <a:rPr lang="zh-CN" altLang="en-US" dirty="0">
                <a:solidFill>
                  <a:srgbClr val="000000"/>
                </a:solidFill>
                <a:latin typeface="微软雅黑" panose="020B0503020204020204" pitchFamily="34" charset="-122"/>
                <a:ea typeface="微软雅黑" panose="020B0503020204020204" pitchFamily="34" charset="-122"/>
              </a:rPr>
              <a:t>万吨，淘汰焦炭产能近</a:t>
            </a:r>
            <a:r>
              <a:rPr lang="en-US" altLang="zh-CN" dirty="0">
                <a:solidFill>
                  <a:srgbClr val="000000"/>
                </a:solidFill>
                <a:latin typeface="微软雅黑" panose="020B0503020204020204" pitchFamily="34" charset="-122"/>
                <a:ea typeface="微软雅黑" panose="020B0503020204020204" pitchFamily="34" charset="-122"/>
              </a:rPr>
              <a:t>1650</a:t>
            </a:r>
            <a:r>
              <a:rPr lang="zh-CN" altLang="en-US" dirty="0">
                <a:solidFill>
                  <a:srgbClr val="000000"/>
                </a:solidFill>
                <a:latin typeface="微软雅黑" panose="020B0503020204020204" pitchFamily="34" charset="-122"/>
                <a:ea typeface="微软雅黑" panose="020B0503020204020204" pitchFamily="34" charset="-122"/>
              </a:rPr>
              <a:t>万</a:t>
            </a:r>
            <a:r>
              <a:rPr lang="zh-CN" altLang="en-US" dirty="0" smtClean="0">
                <a:solidFill>
                  <a:srgbClr val="000000"/>
                </a:solidFill>
                <a:latin typeface="微软雅黑" panose="020B0503020204020204" pitchFamily="34" charset="-122"/>
                <a:ea typeface="微软雅黑" panose="020B0503020204020204" pitchFamily="34" charset="-122"/>
              </a:rPr>
              <a:t>吨，净增</a:t>
            </a:r>
            <a:r>
              <a:rPr lang="en-US" altLang="zh-CN" dirty="0">
                <a:solidFill>
                  <a:srgbClr val="000000"/>
                </a:solidFill>
                <a:latin typeface="微软雅黑" panose="020B0503020204020204" pitchFamily="34" charset="-122"/>
                <a:ea typeface="微软雅黑" panose="020B0503020204020204" pitchFamily="34" charset="-122"/>
              </a:rPr>
              <a:t>2100</a:t>
            </a:r>
            <a:r>
              <a:rPr lang="zh-CN" altLang="en-US" dirty="0">
                <a:solidFill>
                  <a:srgbClr val="000000"/>
                </a:solidFill>
                <a:latin typeface="微软雅黑" panose="020B0503020204020204" pitchFamily="34" charset="-122"/>
                <a:ea typeface="微软雅黑" panose="020B0503020204020204" pitchFamily="34" charset="-122"/>
              </a:rPr>
              <a:t>万吨。</a:t>
            </a:r>
            <a:r>
              <a:rPr lang="en-US" altLang="zh-CN" dirty="0">
                <a:solidFill>
                  <a:srgbClr val="000000"/>
                </a:solidFill>
                <a:latin typeface="微软雅黑" panose="020B0503020204020204" pitchFamily="34" charset="-122"/>
                <a:ea typeface="微软雅黑" panose="020B0503020204020204" pitchFamily="34" charset="-122"/>
              </a:rPr>
              <a:t>2021</a:t>
            </a:r>
            <a:r>
              <a:rPr lang="zh-CN" altLang="en-US" dirty="0">
                <a:solidFill>
                  <a:srgbClr val="000000"/>
                </a:solidFill>
                <a:latin typeface="微软雅黑" panose="020B0503020204020204" pitchFamily="34" charset="-122"/>
                <a:ea typeface="微软雅黑" panose="020B0503020204020204" pitchFamily="34" charset="-122"/>
              </a:rPr>
              <a:t>年全年预计淘汰</a:t>
            </a:r>
            <a:r>
              <a:rPr lang="en-US" altLang="zh-CN" dirty="0">
                <a:solidFill>
                  <a:srgbClr val="000000"/>
                </a:solidFill>
                <a:latin typeface="微软雅黑" panose="020B0503020204020204" pitchFamily="34" charset="-122"/>
                <a:ea typeface="微软雅黑" panose="020B0503020204020204" pitchFamily="34" charset="-122"/>
              </a:rPr>
              <a:t>2724</a:t>
            </a:r>
            <a:r>
              <a:rPr lang="zh-CN" altLang="en-US" dirty="0">
                <a:solidFill>
                  <a:srgbClr val="000000"/>
                </a:solidFill>
                <a:latin typeface="微软雅黑" panose="020B0503020204020204" pitchFamily="34" charset="-122"/>
                <a:ea typeface="微软雅黑" panose="020B0503020204020204" pitchFamily="34" charset="-122"/>
              </a:rPr>
              <a:t>万吨，新增</a:t>
            </a:r>
            <a:r>
              <a:rPr lang="en-US" altLang="zh-CN" dirty="0">
                <a:solidFill>
                  <a:srgbClr val="000000"/>
                </a:solidFill>
                <a:latin typeface="微软雅黑" panose="020B0503020204020204" pitchFamily="34" charset="-122"/>
                <a:ea typeface="微软雅黑" panose="020B0503020204020204" pitchFamily="34" charset="-122"/>
              </a:rPr>
              <a:t>5430</a:t>
            </a:r>
            <a:r>
              <a:rPr lang="zh-CN" altLang="en-US" dirty="0">
                <a:solidFill>
                  <a:srgbClr val="000000"/>
                </a:solidFill>
                <a:latin typeface="微软雅黑" panose="020B0503020204020204" pitchFamily="34" charset="-122"/>
                <a:ea typeface="微软雅黑" panose="020B0503020204020204" pitchFamily="34" charset="-122"/>
              </a:rPr>
              <a:t>万吨；净增</a:t>
            </a:r>
            <a:r>
              <a:rPr lang="en-US" altLang="zh-CN" dirty="0">
                <a:solidFill>
                  <a:srgbClr val="000000"/>
                </a:solidFill>
                <a:latin typeface="微软雅黑" panose="020B0503020204020204" pitchFamily="34" charset="-122"/>
                <a:ea typeface="微软雅黑" panose="020B0503020204020204" pitchFamily="34" charset="-122"/>
              </a:rPr>
              <a:t>2700</a:t>
            </a:r>
            <a:r>
              <a:rPr lang="zh-CN" altLang="en-US" dirty="0">
                <a:solidFill>
                  <a:srgbClr val="000000"/>
                </a:solidFill>
                <a:latin typeface="微软雅黑" panose="020B0503020204020204" pitchFamily="34" charset="-122"/>
                <a:ea typeface="微软雅黑" panose="020B0503020204020204" pitchFamily="34" charset="-122"/>
              </a:rPr>
              <a:t>万吨。</a:t>
            </a:r>
            <a:endParaRPr lang="en-US" altLang="zh-CN" dirty="0">
              <a:solidFill>
                <a:srgbClr val="000000"/>
              </a:solidFill>
              <a:latin typeface="微软雅黑" panose="020B0503020204020204" pitchFamily="34" charset="-122"/>
              <a:ea typeface="微软雅黑" panose="020B0503020204020204" pitchFamily="34" charset="-122"/>
            </a:endParaRPr>
          </a:p>
          <a:p>
            <a:pPr marL="342900" indent="-342900">
              <a:lnSpc>
                <a:spcPts val="3500"/>
              </a:lnSpc>
              <a:buFont typeface="+mj-lt"/>
              <a:buAutoNum type="arabicPeriod"/>
            </a:pPr>
            <a:r>
              <a:rPr lang="en-US" altLang="zh-CN" dirty="0">
                <a:solidFill>
                  <a:srgbClr val="000000"/>
                </a:solidFill>
                <a:latin typeface="微软雅黑" panose="020B0503020204020204" pitchFamily="34" charset="-122"/>
                <a:ea typeface="微软雅黑" panose="020B0503020204020204" pitchFamily="34" charset="-122"/>
              </a:rPr>
              <a:t>9</a:t>
            </a:r>
            <a:r>
              <a:rPr lang="zh-CN" altLang="en-US" dirty="0">
                <a:solidFill>
                  <a:srgbClr val="000000"/>
                </a:solidFill>
                <a:latin typeface="微软雅黑" panose="020B0503020204020204" pitchFamily="34" charset="-122"/>
                <a:ea typeface="微软雅黑" panose="020B0503020204020204" pitchFamily="34" charset="-122"/>
              </a:rPr>
              <a:t>月份，全国焦炭产量创近年新低，各主产地的焦炭产量也明显下降。其中，陕西省焦炭产量跌破</a:t>
            </a:r>
            <a:r>
              <a:rPr lang="en-US" altLang="zh-CN" dirty="0">
                <a:solidFill>
                  <a:srgbClr val="000000"/>
                </a:solidFill>
                <a:latin typeface="微软雅黑" panose="020B0503020204020204" pitchFamily="34" charset="-122"/>
                <a:ea typeface="微软雅黑" panose="020B0503020204020204" pitchFamily="34" charset="-122"/>
              </a:rPr>
              <a:t>300</a:t>
            </a:r>
            <a:r>
              <a:rPr lang="zh-CN" altLang="en-US" dirty="0">
                <a:solidFill>
                  <a:srgbClr val="000000"/>
                </a:solidFill>
                <a:latin typeface="微软雅黑" panose="020B0503020204020204" pitchFamily="34" charset="-122"/>
                <a:ea typeface="微软雅黑" panose="020B0503020204020204" pitchFamily="34" charset="-122"/>
              </a:rPr>
              <a:t>万吨，同比下降</a:t>
            </a:r>
            <a:r>
              <a:rPr lang="en-US" altLang="zh-CN" dirty="0">
                <a:solidFill>
                  <a:srgbClr val="000000"/>
                </a:solidFill>
                <a:latin typeface="微软雅黑" panose="020B0503020204020204" pitchFamily="34" charset="-122"/>
                <a:ea typeface="微软雅黑" panose="020B0503020204020204" pitchFamily="34" charset="-122"/>
              </a:rPr>
              <a:t>46.4%</a:t>
            </a:r>
            <a:r>
              <a:rPr lang="zh-CN" altLang="en-US" dirty="0">
                <a:solidFill>
                  <a:srgbClr val="000000"/>
                </a:solidFill>
                <a:latin typeface="微软雅黑" panose="020B0503020204020204" pitchFamily="34" charset="-122"/>
                <a:ea typeface="微软雅黑" panose="020B0503020204020204" pitchFamily="34" charset="-122"/>
              </a:rPr>
              <a:t>，山东省下降</a:t>
            </a:r>
            <a:r>
              <a:rPr lang="en-US" altLang="zh-CN" dirty="0">
                <a:solidFill>
                  <a:srgbClr val="000000"/>
                </a:solidFill>
                <a:latin typeface="微软雅黑" panose="020B0503020204020204" pitchFamily="34" charset="-122"/>
                <a:ea typeface="微软雅黑" panose="020B0503020204020204" pitchFamily="34" charset="-122"/>
              </a:rPr>
              <a:t>32%</a:t>
            </a:r>
            <a:r>
              <a:rPr lang="zh-CN" altLang="en-US" dirty="0">
                <a:solidFill>
                  <a:srgbClr val="000000"/>
                </a:solidFill>
                <a:latin typeface="微软雅黑" panose="020B0503020204020204" pitchFamily="34" charset="-122"/>
                <a:ea typeface="微软雅黑" panose="020B0503020204020204" pitchFamily="34" charset="-122"/>
              </a:rPr>
              <a:t>。而内蒙古和新疆产量逆势上升，分别增长</a:t>
            </a:r>
            <a:r>
              <a:rPr lang="en-US" altLang="zh-CN" dirty="0">
                <a:solidFill>
                  <a:srgbClr val="000000"/>
                </a:solidFill>
                <a:latin typeface="微软雅黑" panose="020B0503020204020204" pitchFamily="34" charset="-122"/>
                <a:ea typeface="微软雅黑" panose="020B0503020204020204" pitchFamily="34" charset="-122"/>
              </a:rPr>
              <a:t>9.5%</a:t>
            </a:r>
            <a:r>
              <a:rPr lang="zh-CN" altLang="en-US" dirty="0">
                <a:solidFill>
                  <a:srgbClr val="000000"/>
                </a:solidFill>
                <a:latin typeface="微软雅黑" panose="020B0503020204020204" pitchFamily="34" charset="-122"/>
                <a:ea typeface="微软雅黑" panose="020B0503020204020204" pitchFamily="34" charset="-122"/>
              </a:rPr>
              <a:t>和</a:t>
            </a:r>
            <a:r>
              <a:rPr lang="en-US" altLang="zh-CN" dirty="0">
                <a:solidFill>
                  <a:srgbClr val="000000"/>
                </a:solidFill>
                <a:latin typeface="微软雅黑" panose="020B0503020204020204" pitchFamily="34" charset="-122"/>
                <a:ea typeface="微软雅黑" panose="020B0503020204020204" pitchFamily="34" charset="-122"/>
              </a:rPr>
              <a:t>8.9%</a:t>
            </a:r>
            <a:r>
              <a:rPr lang="zh-CN" altLang="en-US" dirty="0" smtClean="0">
                <a:solidFill>
                  <a:srgbClr val="000000"/>
                </a:solidFill>
                <a:latin typeface="微软雅黑" panose="020B0503020204020204" pitchFamily="34" charset="-122"/>
                <a:ea typeface="微软雅黑" panose="020B0503020204020204" pitchFamily="34" charset="-122"/>
              </a:rPr>
              <a:t>。山西和</a:t>
            </a:r>
            <a:r>
              <a:rPr lang="zh-CN" altLang="en-US" dirty="0">
                <a:solidFill>
                  <a:srgbClr val="000000"/>
                </a:solidFill>
                <a:latin typeface="微软雅黑" panose="020B0503020204020204" pitchFamily="34" charset="-122"/>
                <a:ea typeface="微软雅黑" panose="020B0503020204020204" pitchFamily="34" charset="-122"/>
              </a:rPr>
              <a:t>山东受到环保方面等的影响，所以也是下降的。</a:t>
            </a:r>
            <a:r>
              <a:rPr lang="en-US" altLang="zh-CN" dirty="0">
                <a:solidFill>
                  <a:srgbClr val="000000"/>
                </a:solidFill>
                <a:latin typeface="微软雅黑" panose="020B0503020204020204" pitchFamily="34" charset="-122"/>
                <a:ea typeface="微软雅黑" panose="020B0503020204020204" pitchFamily="34" charset="-122"/>
              </a:rPr>
              <a:t>2021</a:t>
            </a:r>
            <a:r>
              <a:rPr lang="zh-CN" altLang="en-US" dirty="0">
                <a:solidFill>
                  <a:srgbClr val="000000"/>
                </a:solidFill>
                <a:latin typeface="微软雅黑" panose="020B0503020204020204" pitchFamily="34" charset="-122"/>
                <a:ea typeface="微软雅黑" panose="020B0503020204020204" pitchFamily="34" charset="-122"/>
              </a:rPr>
              <a:t>年</a:t>
            </a:r>
            <a:r>
              <a:rPr lang="en-US" altLang="zh-CN" dirty="0">
                <a:solidFill>
                  <a:srgbClr val="000000"/>
                </a:solidFill>
                <a:latin typeface="微软雅黑" panose="020B0503020204020204" pitchFamily="34" charset="-122"/>
                <a:ea typeface="微软雅黑" panose="020B0503020204020204" pitchFamily="34" charset="-122"/>
              </a:rPr>
              <a:t>1-9</a:t>
            </a:r>
            <a:r>
              <a:rPr lang="zh-CN" altLang="en-US" dirty="0">
                <a:solidFill>
                  <a:srgbClr val="000000"/>
                </a:solidFill>
                <a:latin typeface="微软雅黑" panose="020B0503020204020204" pitchFamily="34" charset="-122"/>
                <a:ea typeface="微软雅黑" panose="020B0503020204020204" pitchFamily="34" charset="-122"/>
              </a:rPr>
              <a:t>月，山西省焦炭产量</a:t>
            </a:r>
            <a:r>
              <a:rPr lang="en-US" altLang="zh-CN" dirty="0">
                <a:solidFill>
                  <a:srgbClr val="000000"/>
                </a:solidFill>
                <a:latin typeface="微软雅黑" panose="020B0503020204020204" pitchFamily="34" charset="-122"/>
                <a:ea typeface="微软雅黑" panose="020B0503020204020204" pitchFamily="34" charset="-122"/>
              </a:rPr>
              <a:t>7659</a:t>
            </a:r>
            <a:r>
              <a:rPr lang="zh-CN" altLang="en-US" dirty="0">
                <a:solidFill>
                  <a:srgbClr val="000000"/>
                </a:solidFill>
                <a:latin typeface="微软雅黑" panose="020B0503020204020204" pitchFamily="34" charset="-122"/>
                <a:ea typeface="微软雅黑" panose="020B0503020204020204" pitchFamily="34" charset="-122"/>
              </a:rPr>
              <a:t>万吨，同比下降</a:t>
            </a:r>
            <a:r>
              <a:rPr lang="en-US" altLang="zh-CN" dirty="0">
                <a:solidFill>
                  <a:srgbClr val="000000"/>
                </a:solidFill>
                <a:latin typeface="微软雅黑" panose="020B0503020204020204" pitchFamily="34" charset="-122"/>
                <a:ea typeface="微软雅黑" panose="020B0503020204020204" pitchFamily="34" charset="-122"/>
              </a:rPr>
              <a:t>3.5</a:t>
            </a:r>
            <a:r>
              <a:rPr lang="en-US" altLang="zh-CN" dirty="0" smtClean="0">
                <a:solidFill>
                  <a:srgbClr val="000000"/>
                </a:solidFill>
                <a:latin typeface="微软雅黑" panose="020B0503020204020204" pitchFamily="34" charset="-122"/>
                <a:ea typeface="微软雅黑" panose="020B0503020204020204" pitchFamily="34" charset="-122"/>
              </a:rPr>
              <a:t>%</a:t>
            </a:r>
            <a:r>
              <a:rPr lang="zh-CN" altLang="en-US" dirty="0" smtClean="0">
                <a:solidFill>
                  <a:srgbClr val="000000"/>
                </a:solidFill>
                <a:latin typeface="微软雅黑" panose="020B0503020204020204" pitchFamily="34" charset="-122"/>
                <a:ea typeface="微软雅黑" panose="020B0503020204020204" pitchFamily="34" charset="-122"/>
              </a:rPr>
              <a:t>。</a:t>
            </a:r>
            <a:endParaRPr lang="en-US" altLang="zh-CN" dirty="0">
              <a:solidFill>
                <a:srgbClr val="000000"/>
              </a:solidFill>
              <a:latin typeface="微软雅黑" panose="020B0503020204020204" pitchFamily="34" charset="-122"/>
              <a:ea typeface="微软雅黑" panose="020B0503020204020204" pitchFamily="34" charset="-122"/>
            </a:endParaRPr>
          </a:p>
          <a:p>
            <a:pPr marL="342900" indent="-342900">
              <a:lnSpc>
                <a:spcPts val="3500"/>
              </a:lnSpc>
              <a:buFont typeface="+mj-lt"/>
              <a:buAutoNum type="arabicPeriod"/>
            </a:pPr>
            <a:r>
              <a:rPr lang="zh-CN" altLang="en-US" dirty="0">
                <a:solidFill>
                  <a:srgbClr val="000000"/>
                </a:solidFill>
                <a:latin typeface="微软雅黑" panose="020B0503020204020204" pitchFamily="34" charset="-122"/>
                <a:ea typeface="微软雅黑" panose="020B0503020204020204" pitchFamily="34" charset="-122"/>
              </a:rPr>
              <a:t>全国</a:t>
            </a:r>
            <a:r>
              <a:rPr lang="zh-CN" altLang="en-US" dirty="0" smtClean="0">
                <a:solidFill>
                  <a:srgbClr val="000000"/>
                </a:solidFill>
                <a:latin typeface="微软雅黑" panose="020B0503020204020204" pitchFamily="34" charset="-122"/>
                <a:ea typeface="微软雅黑" panose="020B0503020204020204" pitchFamily="34" charset="-122"/>
              </a:rPr>
              <a:t>规划在建</a:t>
            </a:r>
            <a:r>
              <a:rPr lang="zh-CN" altLang="en-US" dirty="0">
                <a:solidFill>
                  <a:srgbClr val="000000"/>
                </a:solidFill>
                <a:latin typeface="微软雅黑" panose="020B0503020204020204" pitchFamily="34" charset="-122"/>
                <a:ea typeface="微软雅黑" panose="020B0503020204020204" pitchFamily="34" charset="-122"/>
              </a:rPr>
              <a:t>焦化总产能约</a:t>
            </a:r>
            <a:r>
              <a:rPr lang="en-US" altLang="zh-CN" dirty="0">
                <a:solidFill>
                  <a:srgbClr val="000000"/>
                </a:solidFill>
                <a:latin typeface="微软雅黑" panose="020B0503020204020204" pitchFamily="34" charset="-122"/>
                <a:ea typeface="微软雅黑" panose="020B0503020204020204" pitchFamily="34" charset="-122"/>
              </a:rPr>
              <a:t>2.83</a:t>
            </a:r>
            <a:r>
              <a:rPr lang="zh-CN" altLang="en-US" dirty="0">
                <a:solidFill>
                  <a:srgbClr val="000000"/>
                </a:solidFill>
                <a:latin typeface="微软雅黑" panose="020B0503020204020204" pitchFamily="34" charset="-122"/>
                <a:ea typeface="微软雅黑" panose="020B0503020204020204" pitchFamily="34" charset="-122"/>
              </a:rPr>
              <a:t>亿吨，其中，</a:t>
            </a:r>
            <a:r>
              <a:rPr lang="en-US" altLang="zh-CN" dirty="0">
                <a:solidFill>
                  <a:srgbClr val="000000"/>
                </a:solidFill>
                <a:latin typeface="微软雅黑" panose="020B0503020204020204" pitchFamily="34" charset="-122"/>
                <a:ea typeface="微软雅黑" panose="020B0503020204020204" pitchFamily="34" charset="-122"/>
              </a:rPr>
              <a:t>6</a:t>
            </a:r>
            <a:r>
              <a:rPr lang="zh-CN" altLang="en-US" dirty="0">
                <a:solidFill>
                  <a:srgbClr val="000000"/>
                </a:solidFill>
                <a:latin typeface="微软雅黑" panose="020B0503020204020204" pitchFamily="34" charset="-122"/>
                <a:ea typeface="微软雅黑" panose="020B0503020204020204" pitchFamily="34" charset="-122"/>
              </a:rPr>
              <a:t>米以上捣固焦炉</a:t>
            </a:r>
            <a:r>
              <a:rPr lang="en-US" altLang="zh-CN" dirty="0">
                <a:solidFill>
                  <a:srgbClr val="000000"/>
                </a:solidFill>
                <a:latin typeface="微软雅黑" panose="020B0503020204020204" pitchFamily="34" charset="-122"/>
                <a:ea typeface="微软雅黑" panose="020B0503020204020204" pitchFamily="34" charset="-122"/>
              </a:rPr>
              <a:t>/7</a:t>
            </a:r>
            <a:r>
              <a:rPr lang="zh-CN" altLang="en-US" dirty="0">
                <a:solidFill>
                  <a:srgbClr val="000000"/>
                </a:solidFill>
                <a:latin typeface="微软雅黑" panose="020B0503020204020204" pitchFamily="34" charset="-122"/>
                <a:ea typeface="微软雅黑" panose="020B0503020204020204" pitchFamily="34" charset="-122"/>
              </a:rPr>
              <a:t>米顶装焦炉产能约</a:t>
            </a:r>
            <a:r>
              <a:rPr lang="en-US" altLang="zh-CN" dirty="0">
                <a:solidFill>
                  <a:srgbClr val="000000"/>
                </a:solidFill>
                <a:latin typeface="微软雅黑" panose="020B0503020204020204" pitchFamily="34" charset="-122"/>
                <a:ea typeface="微软雅黑" panose="020B0503020204020204" pitchFamily="34" charset="-122"/>
              </a:rPr>
              <a:t>1.83</a:t>
            </a:r>
            <a:r>
              <a:rPr lang="zh-CN" altLang="en-US" dirty="0">
                <a:solidFill>
                  <a:srgbClr val="000000"/>
                </a:solidFill>
                <a:latin typeface="微软雅黑" panose="020B0503020204020204" pitchFamily="34" charset="-122"/>
                <a:ea typeface="微软雅黑" panose="020B0503020204020204" pitchFamily="34" charset="-122"/>
              </a:rPr>
              <a:t>亿吨，占比</a:t>
            </a:r>
            <a:r>
              <a:rPr lang="en-US" altLang="zh-CN" dirty="0">
                <a:solidFill>
                  <a:srgbClr val="000000"/>
                </a:solidFill>
                <a:latin typeface="微软雅黑" panose="020B0503020204020204" pitchFamily="34" charset="-122"/>
                <a:ea typeface="微软雅黑" panose="020B0503020204020204" pitchFamily="34" charset="-122"/>
              </a:rPr>
              <a:t>64%</a:t>
            </a:r>
            <a:r>
              <a:rPr lang="zh-CN" altLang="en-US" dirty="0">
                <a:solidFill>
                  <a:srgbClr val="000000"/>
                </a:solidFill>
                <a:latin typeface="微软雅黑" panose="020B0503020204020204" pitchFamily="34" charset="-122"/>
                <a:ea typeface="微软雅黑" panose="020B0503020204020204" pitchFamily="34" charset="-122"/>
              </a:rPr>
              <a:t>，其他的焦炉占</a:t>
            </a:r>
            <a:r>
              <a:rPr lang="en-US" altLang="zh-CN" dirty="0">
                <a:solidFill>
                  <a:srgbClr val="000000"/>
                </a:solidFill>
                <a:latin typeface="微软雅黑" panose="020B0503020204020204" pitchFamily="34" charset="-122"/>
                <a:ea typeface="微软雅黑" panose="020B0503020204020204" pitchFamily="34" charset="-122"/>
              </a:rPr>
              <a:t>30%</a:t>
            </a:r>
            <a:r>
              <a:rPr lang="zh-CN" altLang="en-US" dirty="0">
                <a:solidFill>
                  <a:srgbClr val="000000"/>
                </a:solidFill>
                <a:latin typeface="微软雅黑" panose="020B0503020204020204" pitchFamily="34" charset="-122"/>
                <a:ea typeface="微软雅黑" panose="020B0503020204020204" pitchFamily="34" charset="-122"/>
              </a:rPr>
              <a:t>多。随着沿江沿海、西部高炉大型化发展，炼铁所需焦炭质量不断提高，焦炉大型化趋势在改变市场供应格局。</a:t>
            </a:r>
          </a:p>
        </p:txBody>
      </p:sp>
    </p:spTree>
    <p:extLst>
      <p:ext uri="{BB962C8B-B14F-4D97-AF65-F5344CB8AC3E}">
        <p14:creationId xmlns:p14="http://schemas.microsoft.com/office/powerpoint/2010/main" val="2151849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6486872"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中国废钢铁应用协会常务副会长兼秘书长冯鹤林</a:t>
            </a:r>
          </a:p>
        </p:txBody>
      </p:sp>
      <p:sp>
        <p:nvSpPr>
          <p:cNvPr id="9" name="文本框 8">
            <a:extLst>
              <a:ext uri="{FF2B5EF4-FFF2-40B4-BE49-F238E27FC236}">
                <a16:creationId xmlns:a16="http://schemas.microsoft.com/office/drawing/2014/main" id="{3BE3B1C4-FFBF-4538-A99D-65D95586F294}"/>
              </a:ext>
            </a:extLst>
          </p:cNvPr>
          <p:cNvSpPr txBox="1"/>
          <p:nvPr/>
        </p:nvSpPr>
        <p:spPr>
          <a:xfrm>
            <a:off x="587375" y="765175"/>
            <a:ext cx="11017250" cy="5029582"/>
          </a:xfrm>
          <a:prstGeom prst="rect">
            <a:avLst/>
          </a:prstGeom>
          <a:noFill/>
        </p:spPr>
        <p:txBody>
          <a:bodyPr wrap="square">
            <a:spAutoFit/>
          </a:bodyPr>
          <a:lstStyle/>
          <a:p>
            <a:pPr marL="342900" indent="-342900" algn="just">
              <a:lnSpc>
                <a:spcPts val="3500"/>
              </a:lnSpc>
              <a:buFont typeface="+mj-lt"/>
              <a:buAutoNum type="arabicPeriod"/>
            </a:pPr>
            <a:r>
              <a:rPr lang="en-US" altLang="zh-CN" dirty="0" smtClean="0">
                <a:solidFill>
                  <a:srgbClr val="000000"/>
                </a:solidFill>
                <a:latin typeface="微软雅黑" panose="020B0503020204020204" pitchFamily="34" charset="-122"/>
                <a:ea typeface="微软雅黑" panose="020B0503020204020204" pitchFamily="34" charset="-122"/>
              </a:rPr>
              <a:t>2020</a:t>
            </a:r>
            <a:r>
              <a:rPr lang="zh-CN" altLang="en-US" dirty="0" smtClean="0">
                <a:solidFill>
                  <a:srgbClr val="000000"/>
                </a:solidFill>
                <a:latin typeface="微软雅黑" panose="020B0503020204020204" pitchFamily="34" charset="-122"/>
                <a:ea typeface="微软雅黑" panose="020B0503020204020204" pitchFamily="34" charset="-122"/>
              </a:rPr>
              <a:t>年国际</a:t>
            </a:r>
            <a:r>
              <a:rPr lang="zh-CN" altLang="en-US" dirty="0">
                <a:solidFill>
                  <a:srgbClr val="000000"/>
                </a:solidFill>
                <a:latin typeface="微软雅黑" panose="020B0503020204020204" pitchFamily="34" charset="-122"/>
                <a:ea typeface="微软雅黑" panose="020B0503020204020204" pitchFamily="34" charset="-122"/>
              </a:rPr>
              <a:t>回收局统计的主要国家和地区的废钢铁总消耗量为</a:t>
            </a:r>
            <a:r>
              <a:rPr lang="en-US" altLang="zh-CN" dirty="0">
                <a:solidFill>
                  <a:srgbClr val="000000"/>
                </a:solidFill>
                <a:latin typeface="微软雅黑" panose="020B0503020204020204" pitchFamily="34" charset="-122"/>
                <a:ea typeface="微软雅黑" panose="020B0503020204020204" pitchFamily="34" charset="-122"/>
              </a:rPr>
              <a:t>4.63</a:t>
            </a:r>
            <a:r>
              <a:rPr lang="zh-CN" altLang="en-US" dirty="0">
                <a:solidFill>
                  <a:srgbClr val="000000"/>
                </a:solidFill>
                <a:latin typeface="微软雅黑" panose="020B0503020204020204" pitchFamily="34" charset="-122"/>
                <a:ea typeface="微软雅黑" panose="020B0503020204020204" pitchFamily="34" charset="-122"/>
              </a:rPr>
              <a:t>亿吨，同比</a:t>
            </a:r>
            <a:r>
              <a:rPr lang="zh-CN" altLang="en-US" dirty="0" smtClean="0">
                <a:solidFill>
                  <a:srgbClr val="000000"/>
                </a:solidFill>
                <a:latin typeface="微软雅黑" panose="020B0503020204020204" pitchFamily="34" charset="-122"/>
                <a:ea typeface="微软雅黑" panose="020B0503020204020204" pitchFamily="34" charset="-122"/>
              </a:rPr>
              <a:t>下降</a:t>
            </a:r>
            <a:r>
              <a:rPr lang="en-US" altLang="zh-CN" dirty="0" smtClean="0">
                <a:solidFill>
                  <a:srgbClr val="000000"/>
                </a:solidFill>
                <a:latin typeface="微软雅黑" panose="020B0503020204020204" pitchFamily="34" charset="-122"/>
                <a:ea typeface="微软雅黑" panose="020B0503020204020204" pitchFamily="34" charset="-122"/>
              </a:rPr>
              <a:t>4.3</a:t>
            </a:r>
            <a:r>
              <a:rPr lang="en-US" altLang="zh-CN" dirty="0">
                <a:solidFill>
                  <a:srgbClr val="000000"/>
                </a:solidFill>
                <a:latin typeface="微软雅黑" panose="020B0503020204020204" pitchFamily="34" charset="-122"/>
                <a:ea typeface="微软雅黑" panose="020B0503020204020204" pitchFamily="34" charset="-122"/>
              </a:rPr>
              <a:t>% </a:t>
            </a:r>
            <a:r>
              <a:rPr lang="zh-CN" altLang="en-US" dirty="0" smtClean="0">
                <a:solidFill>
                  <a:srgbClr val="000000"/>
                </a:solidFill>
                <a:latin typeface="微软雅黑" panose="020B0503020204020204" pitchFamily="34" charset="-122"/>
                <a:ea typeface="微软雅黑" panose="020B0503020204020204" pitchFamily="34" charset="-122"/>
              </a:rPr>
              <a:t>。</a:t>
            </a:r>
            <a:r>
              <a:rPr lang="zh-CN" altLang="en-US" dirty="0">
                <a:solidFill>
                  <a:srgbClr val="000000"/>
                </a:solidFill>
                <a:latin typeface="微软雅黑" panose="020B0503020204020204" pitchFamily="34" charset="-122"/>
                <a:ea typeface="微软雅黑" panose="020B0503020204020204" pitchFamily="34" charset="-122"/>
              </a:rPr>
              <a:t>欧盟</a:t>
            </a:r>
            <a:r>
              <a:rPr lang="en-US" altLang="zh-CN" dirty="0">
                <a:solidFill>
                  <a:srgbClr val="000000"/>
                </a:solidFill>
                <a:latin typeface="微软雅黑" panose="020B0503020204020204" pitchFamily="34" charset="-122"/>
                <a:ea typeface="微软雅黑" panose="020B0503020204020204" pitchFamily="34" charset="-122"/>
              </a:rPr>
              <a:t>28</a:t>
            </a:r>
            <a:r>
              <a:rPr lang="zh-CN" altLang="en-US" dirty="0">
                <a:solidFill>
                  <a:srgbClr val="000000"/>
                </a:solidFill>
                <a:latin typeface="微软雅黑" panose="020B0503020204020204" pitchFamily="34" charset="-122"/>
                <a:ea typeface="微软雅黑" panose="020B0503020204020204" pitchFamily="34" charset="-122"/>
              </a:rPr>
              <a:t>国废钢消耗量同比</a:t>
            </a:r>
            <a:r>
              <a:rPr lang="zh-CN" altLang="en-US" dirty="0" smtClean="0">
                <a:solidFill>
                  <a:srgbClr val="000000"/>
                </a:solidFill>
                <a:latin typeface="微软雅黑" panose="020B0503020204020204" pitchFamily="34" charset="-122"/>
                <a:ea typeface="微软雅黑" panose="020B0503020204020204" pitchFamily="34" charset="-122"/>
              </a:rPr>
              <a:t>下降</a:t>
            </a:r>
            <a:r>
              <a:rPr lang="en-US" altLang="zh-CN" dirty="0" smtClean="0">
                <a:solidFill>
                  <a:srgbClr val="000000"/>
                </a:solidFill>
                <a:latin typeface="微软雅黑" panose="020B0503020204020204" pitchFamily="34" charset="-122"/>
                <a:ea typeface="微软雅黑" panose="020B0503020204020204" pitchFamily="34" charset="-122"/>
              </a:rPr>
              <a:t>10.3</a:t>
            </a:r>
            <a:r>
              <a:rPr lang="en-US" altLang="zh-CN" dirty="0">
                <a:solidFill>
                  <a:srgbClr val="000000"/>
                </a:solidFill>
                <a:latin typeface="微软雅黑" panose="020B0503020204020204" pitchFamily="34" charset="-122"/>
                <a:ea typeface="微软雅黑" panose="020B0503020204020204" pitchFamily="34" charset="-122"/>
              </a:rPr>
              <a:t>%</a:t>
            </a:r>
            <a:r>
              <a:rPr lang="zh-CN" altLang="en-US" dirty="0">
                <a:solidFill>
                  <a:srgbClr val="000000"/>
                </a:solidFill>
                <a:latin typeface="微软雅黑" panose="020B0503020204020204" pitchFamily="34" charset="-122"/>
                <a:ea typeface="微软雅黑" panose="020B0503020204020204" pitchFamily="34" charset="-122"/>
              </a:rPr>
              <a:t>，</a:t>
            </a:r>
            <a:r>
              <a:rPr lang="zh-CN" altLang="en-US" dirty="0" smtClean="0">
                <a:solidFill>
                  <a:srgbClr val="000000"/>
                </a:solidFill>
                <a:latin typeface="微软雅黑" panose="020B0503020204020204" pitchFamily="34" charset="-122"/>
                <a:ea typeface="微软雅黑" panose="020B0503020204020204" pitchFamily="34" charset="-122"/>
              </a:rPr>
              <a:t>到</a:t>
            </a:r>
            <a:r>
              <a:rPr lang="en-US" altLang="zh-CN" dirty="0" smtClean="0">
                <a:solidFill>
                  <a:srgbClr val="000000"/>
                </a:solidFill>
                <a:latin typeface="微软雅黑" panose="020B0503020204020204" pitchFamily="34" charset="-122"/>
                <a:ea typeface="微软雅黑" panose="020B0503020204020204" pitchFamily="34" charset="-122"/>
              </a:rPr>
              <a:t>7700</a:t>
            </a:r>
            <a:r>
              <a:rPr lang="zh-CN" altLang="en-US" dirty="0" smtClean="0">
                <a:solidFill>
                  <a:srgbClr val="000000"/>
                </a:solidFill>
                <a:latin typeface="微软雅黑" panose="020B0503020204020204" pitchFamily="34" charset="-122"/>
                <a:ea typeface="微软雅黑" panose="020B0503020204020204" pitchFamily="34" charset="-122"/>
              </a:rPr>
              <a:t>万，废钢</a:t>
            </a:r>
            <a:r>
              <a:rPr lang="zh-CN" altLang="en-US" dirty="0">
                <a:solidFill>
                  <a:srgbClr val="000000"/>
                </a:solidFill>
                <a:latin typeface="微软雅黑" panose="020B0503020204020204" pitchFamily="34" charset="-122"/>
                <a:ea typeface="微软雅黑" panose="020B0503020204020204" pitchFamily="34" charset="-122"/>
              </a:rPr>
              <a:t>比达到</a:t>
            </a:r>
            <a:r>
              <a:rPr lang="en-US" altLang="zh-CN" dirty="0">
                <a:solidFill>
                  <a:srgbClr val="000000"/>
                </a:solidFill>
                <a:latin typeface="微软雅黑" panose="020B0503020204020204" pitchFamily="34" charset="-122"/>
                <a:ea typeface="微软雅黑" panose="020B0503020204020204" pitchFamily="34" charset="-122"/>
              </a:rPr>
              <a:t>55.87%</a:t>
            </a:r>
            <a:r>
              <a:rPr lang="zh-CN" altLang="en-US" dirty="0">
                <a:solidFill>
                  <a:srgbClr val="000000"/>
                </a:solidFill>
                <a:latin typeface="微软雅黑" panose="020B0503020204020204" pitchFamily="34" charset="-122"/>
                <a:ea typeface="微软雅黑" panose="020B0503020204020204" pitchFamily="34" charset="-122"/>
              </a:rPr>
              <a:t>；美国的废钢铁消耗量同比</a:t>
            </a:r>
            <a:r>
              <a:rPr lang="zh-CN" altLang="en-US" dirty="0" smtClean="0">
                <a:solidFill>
                  <a:srgbClr val="000000"/>
                </a:solidFill>
                <a:latin typeface="微软雅黑" panose="020B0503020204020204" pitchFamily="34" charset="-122"/>
                <a:ea typeface="微软雅黑" panose="020B0503020204020204" pitchFamily="34" charset="-122"/>
              </a:rPr>
              <a:t>下降</a:t>
            </a:r>
            <a:r>
              <a:rPr lang="en-US" altLang="zh-CN" dirty="0" smtClean="0">
                <a:solidFill>
                  <a:srgbClr val="000000"/>
                </a:solidFill>
                <a:latin typeface="微软雅黑" panose="020B0503020204020204" pitchFamily="34" charset="-122"/>
                <a:ea typeface="微软雅黑" panose="020B0503020204020204" pitchFamily="34" charset="-122"/>
              </a:rPr>
              <a:t>17.6</a:t>
            </a:r>
            <a:r>
              <a:rPr lang="en-US" altLang="zh-CN" dirty="0">
                <a:solidFill>
                  <a:srgbClr val="000000"/>
                </a:solidFill>
                <a:latin typeface="微软雅黑" panose="020B0503020204020204" pitchFamily="34" charset="-122"/>
                <a:ea typeface="微软雅黑" panose="020B0503020204020204" pitchFamily="34" charset="-122"/>
              </a:rPr>
              <a:t>%</a:t>
            </a:r>
            <a:r>
              <a:rPr lang="zh-CN" altLang="en-US" dirty="0">
                <a:solidFill>
                  <a:srgbClr val="000000"/>
                </a:solidFill>
                <a:latin typeface="微软雅黑" panose="020B0503020204020204" pitchFamily="34" charset="-122"/>
                <a:ea typeface="微软雅黑" panose="020B0503020204020204" pitchFamily="34" charset="-122"/>
              </a:rPr>
              <a:t>，</a:t>
            </a:r>
            <a:r>
              <a:rPr lang="zh-CN" altLang="en-US" dirty="0" smtClean="0">
                <a:solidFill>
                  <a:srgbClr val="000000"/>
                </a:solidFill>
                <a:latin typeface="微软雅黑" panose="020B0503020204020204" pitchFamily="34" charset="-122"/>
                <a:ea typeface="微软雅黑" panose="020B0503020204020204" pitchFamily="34" charset="-122"/>
              </a:rPr>
              <a:t>到</a:t>
            </a:r>
            <a:r>
              <a:rPr lang="en-US" altLang="zh-CN" dirty="0" smtClean="0">
                <a:solidFill>
                  <a:srgbClr val="000000"/>
                </a:solidFill>
                <a:latin typeface="微软雅黑" panose="020B0503020204020204" pitchFamily="34" charset="-122"/>
                <a:ea typeface="微软雅黑" panose="020B0503020204020204" pitchFamily="34" charset="-122"/>
              </a:rPr>
              <a:t>5000</a:t>
            </a:r>
            <a:r>
              <a:rPr lang="zh-CN" altLang="en-US" dirty="0">
                <a:solidFill>
                  <a:srgbClr val="000000"/>
                </a:solidFill>
                <a:latin typeface="微软雅黑" panose="020B0503020204020204" pitchFamily="34" charset="-122"/>
                <a:ea typeface="微软雅黑" panose="020B0503020204020204" pitchFamily="34" charset="-122"/>
              </a:rPr>
              <a:t>万吨，废钢比是</a:t>
            </a:r>
            <a:r>
              <a:rPr lang="en-US" altLang="zh-CN" dirty="0">
                <a:solidFill>
                  <a:srgbClr val="000000"/>
                </a:solidFill>
                <a:latin typeface="微软雅黑" panose="020B0503020204020204" pitchFamily="34" charset="-122"/>
                <a:ea typeface="微软雅黑" panose="020B0503020204020204" pitchFamily="34" charset="-122"/>
              </a:rPr>
              <a:t>68.79%</a:t>
            </a:r>
            <a:r>
              <a:rPr lang="zh-CN" altLang="en-US" dirty="0">
                <a:solidFill>
                  <a:srgbClr val="000000"/>
                </a:solidFill>
                <a:latin typeface="微软雅黑" panose="020B0503020204020204" pitchFamily="34" charset="-122"/>
                <a:ea typeface="微软雅黑" panose="020B0503020204020204" pitchFamily="34" charset="-122"/>
              </a:rPr>
              <a:t>；土耳其废钢的消耗量同比</a:t>
            </a:r>
            <a:r>
              <a:rPr lang="zh-CN" altLang="en-US" dirty="0" smtClean="0">
                <a:solidFill>
                  <a:srgbClr val="000000"/>
                </a:solidFill>
                <a:latin typeface="微软雅黑" panose="020B0503020204020204" pitchFamily="34" charset="-122"/>
                <a:ea typeface="微软雅黑" panose="020B0503020204020204" pitchFamily="34" charset="-122"/>
              </a:rPr>
              <a:t>增加</a:t>
            </a:r>
            <a:r>
              <a:rPr lang="en-US" altLang="zh-CN" dirty="0" smtClean="0">
                <a:solidFill>
                  <a:srgbClr val="000000"/>
                </a:solidFill>
                <a:latin typeface="微软雅黑" panose="020B0503020204020204" pitchFamily="34" charset="-122"/>
                <a:ea typeface="微软雅黑" panose="020B0503020204020204" pitchFamily="34" charset="-122"/>
              </a:rPr>
              <a:t>7.8</a:t>
            </a:r>
            <a:r>
              <a:rPr lang="en-US" altLang="zh-CN" dirty="0">
                <a:solidFill>
                  <a:srgbClr val="000000"/>
                </a:solidFill>
                <a:latin typeface="微软雅黑" panose="020B0503020204020204" pitchFamily="34" charset="-122"/>
                <a:ea typeface="微软雅黑" panose="020B0503020204020204" pitchFamily="34" charset="-122"/>
              </a:rPr>
              <a:t>%</a:t>
            </a:r>
            <a:r>
              <a:rPr lang="zh-CN" altLang="en-US" dirty="0">
                <a:solidFill>
                  <a:srgbClr val="000000"/>
                </a:solidFill>
                <a:latin typeface="微软雅黑" panose="020B0503020204020204" pitchFamily="34" charset="-122"/>
                <a:ea typeface="微软雅黑" panose="020B0503020204020204" pitchFamily="34" charset="-122"/>
              </a:rPr>
              <a:t>，到</a:t>
            </a:r>
            <a:r>
              <a:rPr lang="en-US" altLang="zh-CN" dirty="0">
                <a:solidFill>
                  <a:srgbClr val="000000"/>
                </a:solidFill>
                <a:latin typeface="微软雅黑" panose="020B0503020204020204" pitchFamily="34" charset="-122"/>
                <a:ea typeface="微软雅黑" panose="020B0503020204020204" pitchFamily="34" charset="-122"/>
              </a:rPr>
              <a:t>3000</a:t>
            </a:r>
            <a:r>
              <a:rPr lang="zh-CN" altLang="en-US" dirty="0">
                <a:solidFill>
                  <a:srgbClr val="000000"/>
                </a:solidFill>
                <a:latin typeface="微软雅黑" panose="020B0503020204020204" pitchFamily="34" charset="-122"/>
                <a:ea typeface="微软雅黑" panose="020B0503020204020204" pitchFamily="34" charset="-122"/>
              </a:rPr>
              <a:t>万吨，废钢比是</a:t>
            </a:r>
            <a:r>
              <a:rPr lang="en-US" altLang="zh-CN" dirty="0">
                <a:solidFill>
                  <a:srgbClr val="000000"/>
                </a:solidFill>
                <a:latin typeface="微软雅黑" panose="020B0503020204020204" pitchFamily="34" charset="-122"/>
                <a:ea typeface="微软雅黑" panose="020B0503020204020204" pitchFamily="34" charset="-122"/>
              </a:rPr>
              <a:t>83.99%</a:t>
            </a:r>
            <a:r>
              <a:rPr lang="zh-CN" altLang="en-US" dirty="0">
                <a:solidFill>
                  <a:srgbClr val="000000"/>
                </a:solidFill>
                <a:latin typeface="微软雅黑" panose="020B0503020204020204" pitchFamily="34" charset="-122"/>
                <a:ea typeface="微软雅黑" panose="020B0503020204020204" pitchFamily="34" charset="-122"/>
              </a:rPr>
              <a:t>；俄罗斯废钢消耗量</a:t>
            </a:r>
            <a:r>
              <a:rPr lang="zh-CN" altLang="en-US" dirty="0" smtClean="0">
                <a:solidFill>
                  <a:srgbClr val="000000"/>
                </a:solidFill>
                <a:latin typeface="微软雅黑" panose="020B0503020204020204" pitchFamily="34" charset="-122"/>
                <a:ea typeface="微软雅黑" panose="020B0503020204020204" pitchFamily="34" charset="-122"/>
              </a:rPr>
              <a:t>下降</a:t>
            </a:r>
            <a:r>
              <a:rPr lang="en-US" altLang="zh-CN" dirty="0" smtClean="0">
                <a:solidFill>
                  <a:srgbClr val="000000"/>
                </a:solidFill>
                <a:latin typeface="微软雅黑" panose="020B0503020204020204" pitchFamily="34" charset="-122"/>
                <a:ea typeface="微软雅黑" panose="020B0503020204020204" pitchFamily="34" charset="-122"/>
              </a:rPr>
              <a:t>0.8</a:t>
            </a:r>
            <a:r>
              <a:rPr lang="en-US" altLang="zh-CN" dirty="0">
                <a:solidFill>
                  <a:srgbClr val="000000"/>
                </a:solidFill>
                <a:latin typeface="微软雅黑" panose="020B0503020204020204" pitchFamily="34" charset="-122"/>
                <a:ea typeface="微软雅黑" panose="020B0503020204020204" pitchFamily="34" charset="-122"/>
              </a:rPr>
              <a:t>%</a:t>
            </a:r>
            <a:r>
              <a:rPr lang="zh-CN" altLang="en-US" dirty="0">
                <a:solidFill>
                  <a:srgbClr val="000000"/>
                </a:solidFill>
                <a:latin typeface="微软雅黑" panose="020B0503020204020204" pitchFamily="34" charset="-122"/>
                <a:ea typeface="微软雅黑" panose="020B0503020204020204" pitchFamily="34" charset="-122"/>
              </a:rPr>
              <a:t>，到</a:t>
            </a:r>
            <a:r>
              <a:rPr lang="en-US" altLang="zh-CN" dirty="0">
                <a:solidFill>
                  <a:srgbClr val="000000"/>
                </a:solidFill>
                <a:latin typeface="微软雅黑" panose="020B0503020204020204" pitchFamily="34" charset="-122"/>
                <a:ea typeface="微软雅黑" panose="020B0503020204020204" pitchFamily="34" charset="-122"/>
              </a:rPr>
              <a:t>3000</a:t>
            </a:r>
            <a:r>
              <a:rPr lang="zh-CN" altLang="en-US" dirty="0">
                <a:solidFill>
                  <a:srgbClr val="000000"/>
                </a:solidFill>
                <a:latin typeface="微软雅黑" panose="020B0503020204020204" pitchFamily="34" charset="-122"/>
                <a:ea typeface="微软雅黑" panose="020B0503020204020204" pitchFamily="34" charset="-122"/>
              </a:rPr>
              <a:t>万吨，废钢比是</a:t>
            </a:r>
            <a:r>
              <a:rPr lang="en-US" altLang="zh-CN" dirty="0">
                <a:solidFill>
                  <a:srgbClr val="000000"/>
                </a:solidFill>
                <a:latin typeface="微软雅黑" panose="020B0503020204020204" pitchFamily="34" charset="-122"/>
                <a:ea typeface="微软雅黑" panose="020B0503020204020204" pitchFamily="34" charset="-122"/>
              </a:rPr>
              <a:t>40.89%</a:t>
            </a:r>
            <a:r>
              <a:rPr lang="zh-CN" altLang="en-US" dirty="0">
                <a:solidFill>
                  <a:srgbClr val="000000"/>
                </a:solidFill>
                <a:latin typeface="微软雅黑" panose="020B0503020204020204" pitchFamily="34" charset="-122"/>
                <a:ea typeface="微软雅黑" panose="020B0503020204020204" pitchFamily="34" charset="-122"/>
              </a:rPr>
              <a:t>；日本废钢消耗量同比下降</a:t>
            </a:r>
            <a:r>
              <a:rPr lang="en-US" altLang="zh-CN" dirty="0" smtClean="0">
                <a:solidFill>
                  <a:srgbClr val="000000"/>
                </a:solidFill>
                <a:latin typeface="微软雅黑" panose="020B0503020204020204" pitchFamily="34" charset="-122"/>
                <a:ea typeface="微软雅黑" panose="020B0503020204020204" pitchFamily="34" charset="-122"/>
              </a:rPr>
              <a:t>13.4%</a:t>
            </a:r>
            <a:r>
              <a:rPr lang="zh-CN" altLang="en-US" dirty="0" smtClean="0">
                <a:solidFill>
                  <a:srgbClr val="000000"/>
                </a:solidFill>
                <a:latin typeface="微软雅黑" panose="020B0503020204020204" pitchFamily="34" charset="-122"/>
                <a:ea typeface="微软雅黑" panose="020B0503020204020204" pitchFamily="34" charset="-122"/>
              </a:rPr>
              <a:t>到</a:t>
            </a:r>
            <a:r>
              <a:rPr lang="en-US" altLang="zh-CN" dirty="0" smtClean="0">
                <a:solidFill>
                  <a:srgbClr val="000000"/>
                </a:solidFill>
                <a:latin typeface="微软雅黑" panose="020B0503020204020204" pitchFamily="34" charset="-122"/>
                <a:ea typeface="微软雅黑" panose="020B0503020204020204" pitchFamily="34" charset="-122"/>
              </a:rPr>
              <a:t>2900</a:t>
            </a:r>
            <a:r>
              <a:rPr lang="zh-CN" altLang="en-US" dirty="0">
                <a:solidFill>
                  <a:srgbClr val="000000"/>
                </a:solidFill>
                <a:latin typeface="微软雅黑" panose="020B0503020204020204" pitchFamily="34" charset="-122"/>
                <a:ea typeface="微软雅黑" panose="020B0503020204020204" pitchFamily="34" charset="-122"/>
              </a:rPr>
              <a:t>万吨，废钢比是</a:t>
            </a:r>
            <a:r>
              <a:rPr lang="en-US" altLang="zh-CN" dirty="0">
                <a:solidFill>
                  <a:srgbClr val="000000"/>
                </a:solidFill>
                <a:latin typeface="微软雅黑" panose="020B0503020204020204" pitchFamily="34" charset="-122"/>
                <a:ea typeface="微软雅黑" panose="020B0503020204020204" pitchFamily="34" charset="-122"/>
              </a:rPr>
              <a:t>35.07</a:t>
            </a:r>
            <a:r>
              <a:rPr lang="en-US" altLang="zh-CN" dirty="0" smtClean="0">
                <a:solidFill>
                  <a:srgbClr val="000000"/>
                </a:solidFill>
                <a:latin typeface="微软雅黑" panose="020B0503020204020204" pitchFamily="34" charset="-122"/>
                <a:ea typeface="微软雅黑" panose="020B0503020204020204" pitchFamily="34" charset="-122"/>
              </a:rPr>
              <a:t>%</a:t>
            </a:r>
            <a:r>
              <a:rPr lang="zh-CN" altLang="en-US" dirty="0">
                <a:solidFill>
                  <a:srgbClr val="000000"/>
                </a:solidFill>
                <a:latin typeface="微软雅黑" panose="020B0503020204020204" pitchFamily="34" charset="-122"/>
                <a:ea typeface="微软雅黑" panose="020B0503020204020204" pitchFamily="34" charset="-122"/>
              </a:rPr>
              <a:t>。</a:t>
            </a:r>
            <a:endParaRPr lang="en-US" altLang="zh-CN" dirty="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en-US" altLang="zh-CN" dirty="0">
                <a:solidFill>
                  <a:srgbClr val="000000"/>
                </a:solidFill>
                <a:latin typeface="微软雅黑" panose="020B0503020204020204" pitchFamily="34" charset="-122"/>
                <a:ea typeface="微软雅黑" panose="020B0503020204020204" pitchFamily="34" charset="-122"/>
              </a:rPr>
              <a:t>2020</a:t>
            </a:r>
            <a:r>
              <a:rPr lang="zh-CN" altLang="en-US" dirty="0" smtClean="0">
                <a:solidFill>
                  <a:srgbClr val="000000"/>
                </a:solidFill>
                <a:latin typeface="微软雅黑" panose="020B0503020204020204" pitchFamily="34" charset="-122"/>
                <a:ea typeface="微软雅黑" panose="020B0503020204020204" pitchFamily="34" charset="-122"/>
              </a:rPr>
              <a:t>年全国</a:t>
            </a:r>
            <a:r>
              <a:rPr lang="zh-CN" altLang="en-US" dirty="0">
                <a:solidFill>
                  <a:srgbClr val="000000"/>
                </a:solidFill>
                <a:latin typeface="微软雅黑" panose="020B0503020204020204" pitchFamily="34" charset="-122"/>
                <a:ea typeface="微软雅黑" panose="020B0503020204020204" pitchFamily="34" charset="-122"/>
              </a:rPr>
              <a:t>废钢铁炼钢所消耗的总量是</a:t>
            </a:r>
            <a:r>
              <a:rPr lang="en-US" altLang="zh-CN" dirty="0" smtClean="0">
                <a:solidFill>
                  <a:srgbClr val="000000"/>
                </a:solidFill>
                <a:latin typeface="微软雅黑" panose="020B0503020204020204" pitchFamily="34" charset="-122"/>
                <a:ea typeface="微软雅黑" panose="020B0503020204020204" pitchFamily="34" charset="-122"/>
              </a:rPr>
              <a:t>2.33</a:t>
            </a:r>
            <a:r>
              <a:rPr lang="zh-CN" altLang="en-US" dirty="0" smtClean="0">
                <a:solidFill>
                  <a:srgbClr val="000000"/>
                </a:solidFill>
                <a:latin typeface="微软雅黑" panose="020B0503020204020204" pitchFamily="34" charset="-122"/>
                <a:ea typeface="微软雅黑" panose="020B0503020204020204" pitchFamily="34" charset="-122"/>
              </a:rPr>
              <a:t>亿</a:t>
            </a:r>
            <a:r>
              <a:rPr lang="zh-CN" altLang="en-US" dirty="0">
                <a:solidFill>
                  <a:srgbClr val="000000"/>
                </a:solidFill>
                <a:latin typeface="微软雅黑" panose="020B0503020204020204" pitchFamily="34" charset="-122"/>
                <a:ea typeface="微软雅黑" panose="020B0503020204020204" pitchFamily="34" charset="-122"/>
              </a:rPr>
              <a:t>吨，同比</a:t>
            </a:r>
            <a:r>
              <a:rPr lang="zh-CN" altLang="en-US" dirty="0" smtClean="0">
                <a:solidFill>
                  <a:srgbClr val="000000"/>
                </a:solidFill>
                <a:latin typeface="微软雅黑" panose="020B0503020204020204" pitchFamily="34" charset="-122"/>
                <a:ea typeface="微软雅黑" panose="020B0503020204020204" pitchFamily="34" charset="-122"/>
              </a:rPr>
              <a:t>增加</a:t>
            </a:r>
            <a:r>
              <a:rPr lang="en-US" altLang="zh-CN" dirty="0" smtClean="0">
                <a:solidFill>
                  <a:srgbClr val="000000"/>
                </a:solidFill>
                <a:latin typeface="微软雅黑" panose="020B0503020204020204" pitchFamily="34" charset="-122"/>
                <a:ea typeface="微软雅黑" panose="020B0503020204020204" pitchFamily="34" charset="-122"/>
              </a:rPr>
              <a:t>1669</a:t>
            </a:r>
            <a:r>
              <a:rPr lang="zh-CN" altLang="en-US" dirty="0">
                <a:solidFill>
                  <a:srgbClr val="000000"/>
                </a:solidFill>
                <a:latin typeface="微软雅黑" panose="020B0503020204020204" pitchFamily="34" charset="-122"/>
                <a:ea typeface="微软雅黑" panose="020B0503020204020204" pitchFamily="34" charset="-122"/>
              </a:rPr>
              <a:t>万吨，增幅为</a:t>
            </a:r>
            <a:r>
              <a:rPr lang="en-US" altLang="zh-CN" dirty="0">
                <a:solidFill>
                  <a:srgbClr val="000000"/>
                </a:solidFill>
                <a:latin typeface="微软雅黑" panose="020B0503020204020204" pitchFamily="34" charset="-122"/>
                <a:ea typeface="微软雅黑" panose="020B0503020204020204" pitchFamily="34" charset="-122"/>
              </a:rPr>
              <a:t>7.7%</a:t>
            </a:r>
            <a:r>
              <a:rPr lang="zh-CN" altLang="en-US" dirty="0">
                <a:solidFill>
                  <a:srgbClr val="000000"/>
                </a:solidFill>
                <a:latin typeface="微软雅黑" panose="020B0503020204020204" pitchFamily="34" charset="-122"/>
                <a:ea typeface="微软雅黑" panose="020B0503020204020204" pitchFamily="34" charset="-122"/>
              </a:rPr>
              <a:t>。综合废钢单耗是</a:t>
            </a:r>
            <a:r>
              <a:rPr lang="en-US" altLang="zh-CN" dirty="0">
                <a:solidFill>
                  <a:srgbClr val="000000"/>
                </a:solidFill>
                <a:latin typeface="微软雅黑" panose="020B0503020204020204" pitchFamily="34" charset="-122"/>
                <a:ea typeface="微软雅黑" panose="020B0503020204020204" pitchFamily="34" charset="-122"/>
              </a:rPr>
              <a:t>218.5</a:t>
            </a:r>
            <a:r>
              <a:rPr lang="zh-CN" altLang="en-US" dirty="0">
                <a:solidFill>
                  <a:srgbClr val="000000"/>
                </a:solidFill>
                <a:latin typeface="微软雅黑" panose="020B0503020204020204" pitchFamily="34" charset="-122"/>
                <a:ea typeface="微软雅黑" panose="020B0503020204020204" pitchFamily="34" charset="-122"/>
              </a:rPr>
              <a:t>公斤</a:t>
            </a:r>
            <a:r>
              <a:rPr lang="en-US" altLang="zh-CN" dirty="0">
                <a:solidFill>
                  <a:srgbClr val="000000"/>
                </a:solidFill>
                <a:latin typeface="微软雅黑" panose="020B0503020204020204" pitchFamily="34" charset="-122"/>
                <a:ea typeface="微软雅黑" panose="020B0503020204020204" pitchFamily="34" charset="-122"/>
              </a:rPr>
              <a:t>/</a:t>
            </a:r>
            <a:r>
              <a:rPr lang="zh-CN" altLang="en-US" dirty="0">
                <a:solidFill>
                  <a:srgbClr val="000000"/>
                </a:solidFill>
                <a:latin typeface="微软雅黑" panose="020B0503020204020204" pitchFamily="34" charset="-122"/>
                <a:ea typeface="微软雅黑" panose="020B0503020204020204" pitchFamily="34" charset="-122"/>
              </a:rPr>
              <a:t>吨，同比</a:t>
            </a:r>
            <a:r>
              <a:rPr lang="zh-CN" altLang="en-US" dirty="0" smtClean="0">
                <a:solidFill>
                  <a:srgbClr val="000000"/>
                </a:solidFill>
                <a:latin typeface="微软雅黑" panose="020B0503020204020204" pitchFamily="34" charset="-122"/>
                <a:ea typeface="微软雅黑" panose="020B0503020204020204" pitchFamily="34" charset="-122"/>
              </a:rPr>
              <a:t>增加</a:t>
            </a:r>
            <a:r>
              <a:rPr lang="en-US" altLang="zh-CN" dirty="0" smtClean="0">
                <a:solidFill>
                  <a:srgbClr val="000000"/>
                </a:solidFill>
                <a:latin typeface="微软雅黑" panose="020B0503020204020204" pitchFamily="34" charset="-122"/>
                <a:ea typeface="微软雅黑" panose="020B0503020204020204" pitchFamily="34" charset="-122"/>
              </a:rPr>
              <a:t>1.8</a:t>
            </a:r>
            <a:r>
              <a:rPr lang="zh-CN" altLang="en-US" dirty="0">
                <a:solidFill>
                  <a:srgbClr val="000000"/>
                </a:solidFill>
                <a:latin typeface="微软雅黑" panose="020B0503020204020204" pitchFamily="34" charset="-122"/>
                <a:ea typeface="微软雅黑" panose="020B0503020204020204" pitchFamily="34" charset="-122"/>
              </a:rPr>
              <a:t>公斤</a:t>
            </a:r>
            <a:r>
              <a:rPr lang="en-US" altLang="zh-CN" dirty="0">
                <a:solidFill>
                  <a:srgbClr val="000000"/>
                </a:solidFill>
                <a:latin typeface="微软雅黑" panose="020B0503020204020204" pitchFamily="34" charset="-122"/>
                <a:ea typeface="微软雅黑" panose="020B0503020204020204" pitchFamily="34" charset="-122"/>
              </a:rPr>
              <a:t>/</a:t>
            </a:r>
            <a:r>
              <a:rPr lang="zh-CN" altLang="en-US" dirty="0">
                <a:solidFill>
                  <a:srgbClr val="000000"/>
                </a:solidFill>
                <a:latin typeface="微软雅黑" panose="020B0503020204020204" pitchFamily="34" charset="-122"/>
                <a:ea typeface="微软雅黑" panose="020B0503020204020204" pitchFamily="34" charset="-122"/>
              </a:rPr>
              <a:t>吨，增幅为</a:t>
            </a:r>
            <a:r>
              <a:rPr lang="en-US" altLang="zh-CN" dirty="0">
                <a:solidFill>
                  <a:srgbClr val="000000"/>
                </a:solidFill>
                <a:latin typeface="微软雅黑" panose="020B0503020204020204" pitchFamily="34" charset="-122"/>
                <a:ea typeface="微软雅黑" panose="020B0503020204020204" pitchFamily="34" charset="-122"/>
              </a:rPr>
              <a:t>0.8%</a:t>
            </a:r>
            <a:r>
              <a:rPr lang="zh-CN" altLang="en-US" dirty="0">
                <a:solidFill>
                  <a:srgbClr val="000000"/>
                </a:solidFill>
                <a:latin typeface="微软雅黑" panose="020B0503020204020204" pitchFamily="34" charset="-122"/>
                <a:ea typeface="微软雅黑" panose="020B0503020204020204" pitchFamily="34" charset="-122"/>
              </a:rPr>
              <a:t>。废钢比</a:t>
            </a:r>
            <a:r>
              <a:rPr lang="en-US" altLang="zh-CN" dirty="0">
                <a:solidFill>
                  <a:srgbClr val="000000"/>
                </a:solidFill>
                <a:latin typeface="微软雅黑" panose="020B0503020204020204" pitchFamily="34" charset="-122"/>
                <a:ea typeface="微软雅黑" panose="020B0503020204020204" pitchFamily="34" charset="-122"/>
              </a:rPr>
              <a:t>21.85%</a:t>
            </a:r>
            <a:r>
              <a:rPr lang="zh-CN" altLang="en-US" dirty="0">
                <a:solidFill>
                  <a:srgbClr val="000000"/>
                </a:solidFill>
                <a:latin typeface="微软雅黑" panose="020B0503020204020204" pitchFamily="34" charset="-122"/>
                <a:ea typeface="微软雅黑" panose="020B0503020204020204" pitchFamily="34" charset="-122"/>
              </a:rPr>
              <a:t>，同比</a:t>
            </a:r>
            <a:r>
              <a:rPr lang="zh-CN" altLang="en-US" dirty="0" smtClean="0">
                <a:solidFill>
                  <a:srgbClr val="000000"/>
                </a:solidFill>
                <a:latin typeface="微软雅黑" panose="020B0503020204020204" pitchFamily="34" charset="-122"/>
                <a:ea typeface="微软雅黑" panose="020B0503020204020204" pitchFamily="34" charset="-122"/>
              </a:rPr>
              <a:t>增加</a:t>
            </a:r>
            <a:r>
              <a:rPr lang="en-US" altLang="zh-CN" dirty="0" smtClean="0">
                <a:solidFill>
                  <a:srgbClr val="000000"/>
                </a:solidFill>
                <a:latin typeface="微软雅黑" panose="020B0503020204020204" pitchFamily="34" charset="-122"/>
                <a:ea typeface="微软雅黑" panose="020B0503020204020204" pitchFamily="34" charset="-122"/>
              </a:rPr>
              <a:t>0.18</a:t>
            </a:r>
            <a:r>
              <a:rPr lang="en-US" altLang="zh-CN" dirty="0">
                <a:solidFill>
                  <a:srgbClr val="000000"/>
                </a:solidFill>
                <a:latin typeface="微软雅黑" panose="020B0503020204020204" pitchFamily="34" charset="-122"/>
                <a:ea typeface="微软雅黑" panose="020B0503020204020204" pitchFamily="34" charset="-122"/>
              </a:rPr>
              <a:t>%</a:t>
            </a:r>
            <a:r>
              <a:rPr lang="zh-CN" altLang="en-US" dirty="0">
                <a:solidFill>
                  <a:srgbClr val="000000"/>
                </a:solidFill>
                <a:latin typeface="微软雅黑" panose="020B0503020204020204" pitchFamily="34" charset="-122"/>
                <a:ea typeface="微软雅黑" panose="020B0503020204020204" pitchFamily="34" charset="-122"/>
              </a:rPr>
              <a:t>。电炉钢比</a:t>
            </a:r>
            <a:r>
              <a:rPr lang="en-US" altLang="zh-CN" dirty="0">
                <a:solidFill>
                  <a:srgbClr val="000000"/>
                </a:solidFill>
                <a:latin typeface="微软雅黑" panose="020B0503020204020204" pitchFamily="34" charset="-122"/>
                <a:ea typeface="微软雅黑" panose="020B0503020204020204" pitchFamily="34" charset="-122"/>
              </a:rPr>
              <a:t>10.37%</a:t>
            </a:r>
            <a:r>
              <a:rPr lang="zh-CN" altLang="en-US" dirty="0">
                <a:solidFill>
                  <a:srgbClr val="000000"/>
                </a:solidFill>
                <a:latin typeface="微软雅黑" panose="020B0503020204020204" pitchFamily="34" charset="-122"/>
                <a:ea typeface="微软雅黑" panose="020B0503020204020204" pitchFamily="34" charset="-122"/>
              </a:rPr>
              <a:t>，同比</a:t>
            </a:r>
            <a:r>
              <a:rPr lang="zh-CN" altLang="en-US" dirty="0" smtClean="0">
                <a:solidFill>
                  <a:srgbClr val="000000"/>
                </a:solidFill>
                <a:latin typeface="微软雅黑" panose="020B0503020204020204" pitchFamily="34" charset="-122"/>
                <a:ea typeface="微软雅黑" panose="020B0503020204020204" pitchFamily="34" charset="-122"/>
              </a:rPr>
              <a:t>增加</a:t>
            </a:r>
            <a:r>
              <a:rPr lang="en-US" altLang="zh-CN" dirty="0" smtClean="0">
                <a:solidFill>
                  <a:srgbClr val="000000"/>
                </a:solidFill>
                <a:latin typeface="微软雅黑" panose="020B0503020204020204" pitchFamily="34" charset="-122"/>
                <a:ea typeface="微软雅黑" panose="020B0503020204020204" pitchFamily="34" charset="-122"/>
              </a:rPr>
              <a:t>0.17</a:t>
            </a:r>
            <a:r>
              <a:rPr lang="zh-CN" altLang="en-US" dirty="0">
                <a:solidFill>
                  <a:srgbClr val="000000"/>
                </a:solidFill>
                <a:latin typeface="微软雅黑" panose="020B0503020204020204" pitchFamily="34" charset="-122"/>
                <a:ea typeface="微软雅黑" panose="020B0503020204020204" pitchFamily="34" charset="-122"/>
              </a:rPr>
              <a:t>个百分点。</a:t>
            </a:r>
          </a:p>
          <a:p>
            <a:pPr marL="342900" indent="-342900" algn="just">
              <a:lnSpc>
                <a:spcPts val="3500"/>
              </a:lnSpc>
              <a:buFont typeface="+mj-lt"/>
              <a:buAutoNum type="arabicPeriod"/>
            </a:pPr>
            <a:r>
              <a:rPr lang="en-US" altLang="zh-CN" dirty="0">
                <a:solidFill>
                  <a:srgbClr val="000000"/>
                </a:solidFill>
                <a:latin typeface="微软雅黑" panose="020B0503020204020204" pitchFamily="34" charset="-122"/>
                <a:ea typeface="微软雅黑" panose="020B0503020204020204" pitchFamily="34" charset="-122"/>
              </a:rPr>
              <a:t>2021</a:t>
            </a:r>
            <a:r>
              <a:rPr lang="zh-CN" altLang="en-US" dirty="0" smtClean="0">
                <a:solidFill>
                  <a:srgbClr val="000000"/>
                </a:solidFill>
                <a:latin typeface="微软雅黑" panose="020B0503020204020204" pitchFamily="34" charset="-122"/>
                <a:ea typeface="微软雅黑" panose="020B0503020204020204" pitchFamily="34" charset="-122"/>
              </a:rPr>
              <a:t>年全国</a:t>
            </a:r>
            <a:r>
              <a:rPr lang="zh-CN" altLang="en-US" dirty="0">
                <a:solidFill>
                  <a:srgbClr val="000000"/>
                </a:solidFill>
                <a:latin typeface="微软雅黑" panose="020B0503020204020204" pitchFamily="34" charset="-122"/>
                <a:ea typeface="微软雅黑" panose="020B0503020204020204" pitchFamily="34" charset="-122"/>
              </a:rPr>
              <a:t>废钢铁炼钢的所消耗的废钢是</a:t>
            </a:r>
            <a:r>
              <a:rPr lang="en-US" altLang="zh-CN" dirty="0">
                <a:solidFill>
                  <a:srgbClr val="000000"/>
                </a:solidFill>
                <a:latin typeface="微软雅黑" panose="020B0503020204020204" pitchFamily="34" charset="-122"/>
                <a:ea typeface="微软雅黑" panose="020B0503020204020204" pitchFamily="34" charset="-122"/>
              </a:rPr>
              <a:t>18317</a:t>
            </a:r>
            <a:r>
              <a:rPr lang="zh-CN" altLang="en-US" dirty="0">
                <a:solidFill>
                  <a:srgbClr val="000000"/>
                </a:solidFill>
                <a:latin typeface="微软雅黑" panose="020B0503020204020204" pitchFamily="34" charset="-122"/>
                <a:ea typeface="微软雅黑" panose="020B0503020204020204" pitchFamily="34" charset="-122"/>
              </a:rPr>
              <a:t>万吨，同比</a:t>
            </a:r>
            <a:r>
              <a:rPr lang="zh-CN" altLang="en-US" dirty="0" smtClean="0">
                <a:solidFill>
                  <a:srgbClr val="000000"/>
                </a:solidFill>
                <a:latin typeface="微软雅黑" panose="020B0503020204020204" pitchFamily="34" charset="-122"/>
                <a:ea typeface="微软雅黑" panose="020B0503020204020204" pitchFamily="34" charset="-122"/>
              </a:rPr>
              <a:t>增加</a:t>
            </a:r>
            <a:r>
              <a:rPr lang="en-US" altLang="zh-CN" dirty="0" smtClean="0">
                <a:solidFill>
                  <a:srgbClr val="000000"/>
                </a:solidFill>
                <a:latin typeface="微软雅黑" panose="020B0503020204020204" pitchFamily="34" charset="-122"/>
                <a:ea typeface="微软雅黑" panose="020B0503020204020204" pitchFamily="34" charset="-122"/>
              </a:rPr>
              <a:t>2797</a:t>
            </a:r>
            <a:r>
              <a:rPr lang="zh-CN" altLang="en-US" dirty="0">
                <a:solidFill>
                  <a:srgbClr val="000000"/>
                </a:solidFill>
                <a:latin typeface="微软雅黑" panose="020B0503020204020204" pitchFamily="34" charset="-122"/>
                <a:ea typeface="微软雅黑" panose="020B0503020204020204" pitchFamily="34" charset="-122"/>
              </a:rPr>
              <a:t>万吨，增幅为</a:t>
            </a:r>
            <a:r>
              <a:rPr lang="en-US" altLang="zh-CN" dirty="0">
                <a:solidFill>
                  <a:srgbClr val="000000"/>
                </a:solidFill>
                <a:latin typeface="微软雅黑" panose="020B0503020204020204" pitchFamily="34" charset="-122"/>
                <a:ea typeface="微软雅黑" panose="020B0503020204020204" pitchFamily="34" charset="-122"/>
              </a:rPr>
              <a:t>18%</a:t>
            </a:r>
            <a:r>
              <a:rPr lang="zh-CN" altLang="en-US" dirty="0">
                <a:solidFill>
                  <a:srgbClr val="000000"/>
                </a:solidFill>
                <a:latin typeface="微软雅黑" panose="020B0503020204020204" pitchFamily="34" charset="-122"/>
                <a:ea typeface="微软雅黑" panose="020B0503020204020204" pitchFamily="34" charset="-122"/>
              </a:rPr>
              <a:t>。综合废钢单</a:t>
            </a:r>
            <a:r>
              <a:rPr lang="zh-CN" altLang="en-US" dirty="0" smtClean="0">
                <a:solidFill>
                  <a:srgbClr val="000000"/>
                </a:solidFill>
                <a:latin typeface="微软雅黑" panose="020B0503020204020204" pitchFamily="34" charset="-122"/>
                <a:ea typeface="微软雅黑" panose="020B0503020204020204" pitchFamily="34" charset="-122"/>
              </a:rPr>
              <a:t>耗</a:t>
            </a:r>
            <a:r>
              <a:rPr lang="en-US" altLang="zh-CN" dirty="0" smtClean="0">
                <a:solidFill>
                  <a:srgbClr val="000000"/>
                </a:solidFill>
                <a:latin typeface="微软雅黑" panose="020B0503020204020204" pitchFamily="34" charset="-122"/>
                <a:ea typeface="微软雅黑" panose="020B0503020204020204" pitchFamily="34" charset="-122"/>
              </a:rPr>
              <a:t>227.3</a:t>
            </a:r>
            <a:r>
              <a:rPr lang="zh-CN" altLang="en-US" dirty="0">
                <a:solidFill>
                  <a:srgbClr val="000000"/>
                </a:solidFill>
                <a:latin typeface="微软雅黑" panose="020B0503020204020204" pitchFamily="34" charset="-122"/>
                <a:ea typeface="微软雅黑" panose="020B0503020204020204" pitchFamily="34" charset="-122"/>
              </a:rPr>
              <a:t>公斤</a:t>
            </a:r>
            <a:r>
              <a:rPr lang="en-US" altLang="zh-CN" dirty="0">
                <a:solidFill>
                  <a:srgbClr val="000000"/>
                </a:solidFill>
                <a:latin typeface="微软雅黑" panose="020B0503020204020204" pitchFamily="34" charset="-122"/>
                <a:ea typeface="微软雅黑" panose="020B0503020204020204" pitchFamily="34" charset="-122"/>
              </a:rPr>
              <a:t>/</a:t>
            </a:r>
            <a:r>
              <a:rPr lang="zh-CN" altLang="en-US" dirty="0">
                <a:solidFill>
                  <a:srgbClr val="000000"/>
                </a:solidFill>
                <a:latin typeface="微软雅黑" panose="020B0503020204020204" pitchFamily="34" charset="-122"/>
                <a:ea typeface="微软雅黑" panose="020B0503020204020204" pitchFamily="34" charset="-122"/>
              </a:rPr>
              <a:t>吨，同比</a:t>
            </a:r>
            <a:r>
              <a:rPr lang="zh-CN" altLang="en-US" dirty="0" smtClean="0">
                <a:solidFill>
                  <a:srgbClr val="000000"/>
                </a:solidFill>
                <a:latin typeface="微软雅黑" panose="020B0503020204020204" pitchFamily="34" charset="-122"/>
                <a:ea typeface="微软雅黑" panose="020B0503020204020204" pitchFamily="34" charset="-122"/>
              </a:rPr>
              <a:t>增加</a:t>
            </a:r>
            <a:r>
              <a:rPr lang="en-US" altLang="zh-CN" dirty="0" smtClean="0">
                <a:solidFill>
                  <a:srgbClr val="000000"/>
                </a:solidFill>
                <a:latin typeface="微软雅黑" panose="020B0503020204020204" pitchFamily="34" charset="-122"/>
                <a:ea typeface="微软雅黑" panose="020B0503020204020204" pitchFamily="34" charset="-122"/>
              </a:rPr>
              <a:t>28.7</a:t>
            </a:r>
            <a:r>
              <a:rPr lang="zh-CN" altLang="en-US" dirty="0">
                <a:solidFill>
                  <a:srgbClr val="000000"/>
                </a:solidFill>
                <a:latin typeface="微软雅黑" panose="020B0503020204020204" pitchFamily="34" charset="-122"/>
                <a:ea typeface="微软雅黑" panose="020B0503020204020204" pitchFamily="34" charset="-122"/>
              </a:rPr>
              <a:t>公斤</a:t>
            </a:r>
            <a:r>
              <a:rPr lang="en-US" altLang="zh-CN" dirty="0">
                <a:solidFill>
                  <a:srgbClr val="000000"/>
                </a:solidFill>
                <a:latin typeface="微软雅黑" panose="020B0503020204020204" pitchFamily="34" charset="-122"/>
                <a:ea typeface="微软雅黑" panose="020B0503020204020204" pitchFamily="34" charset="-122"/>
              </a:rPr>
              <a:t>/</a:t>
            </a:r>
            <a:r>
              <a:rPr lang="zh-CN" altLang="en-US" dirty="0">
                <a:solidFill>
                  <a:srgbClr val="000000"/>
                </a:solidFill>
                <a:latin typeface="微软雅黑" panose="020B0503020204020204" pitchFamily="34" charset="-122"/>
                <a:ea typeface="微软雅黑" panose="020B0503020204020204" pitchFamily="34" charset="-122"/>
              </a:rPr>
              <a:t>吨，增幅为</a:t>
            </a:r>
            <a:r>
              <a:rPr lang="en-US" altLang="zh-CN" dirty="0">
                <a:solidFill>
                  <a:srgbClr val="000000"/>
                </a:solidFill>
                <a:latin typeface="微软雅黑" panose="020B0503020204020204" pitchFamily="34" charset="-122"/>
                <a:ea typeface="微软雅黑" panose="020B0503020204020204" pitchFamily="34" charset="-122"/>
              </a:rPr>
              <a:t>14.5%</a:t>
            </a:r>
            <a:r>
              <a:rPr lang="zh-CN" altLang="en-US" dirty="0">
                <a:solidFill>
                  <a:srgbClr val="000000"/>
                </a:solidFill>
                <a:latin typeface="微软雅黑" panose="020B0503020204020204" pitchFamily="34" charset="-122"/>
                <a:ea typeface="微软雅黑" panose="020B0503020204020204" pitchFamily="34" charset="-122"/>
              </a:rPr>
              <a:t>。废钢</a:t>
            </a:r>
            <a:r>
              <a:rPr lang="zh-CN" altLang="en-US" dirty="0" smtClean="0">
                <a:solidFill>
                  <a:srgbClr val="000000"/>
                </a:solidFill>
                <a:latin typeface="微软雅黑" panose="020B0503020204020204" pitchFamily="34" charset="-122"/>
                <a:ea typeface="微软雅黑" panose="020B0503020204020204" pitchFamily="34" charset="-122"/>
              </a:rPr>
              <a:t>比</a:t>
            </a:r>
            <a:r>
              <a:rPr lang="en-US" altLang="zh-CN" dirty="0" smtClean="0">
                <a:solidFill>
                  <a:srgbClr val="000000"/>
                </a:solidFill>
                <a:latin typeface="微软雅黑" panose="020B0503020204020204" pitchFamily="34" charset="-122"/>
                <a:ea typeface="微软雅黑" panose="020B0503020204020204" pitchFamily="34" charset="-122"/>
              </a:rPr>
              <a:t>22.73%</a:t>
            </a:r>
            <a:r>
              <a:rPr lang="zh-CN" altLang="en-US" dirty="0" smtClean="0">
                <a:solidFill>
                  <a:srgbClr val="000000"/>
                </a:solidFill>
                <a:latin typeface="微软雅黑" panose="020B0503020204020204" pitchFamily="34" charset="-122"/>
                <a:ea typeface="微软雅黑" panose="020B0503020204020204" pitchFamily="34" charset="-122"/>
              </a:rPr>
              <a:t>，同比增加</a:t>
            </a:r>
            <a:r>
              <a:rPr lang="en-US" altLang="zh-CN" dirty="0" smtClean="0">
                <a:solidFill>
                  <a:srgbClr val="000000"/>
                </a:solidFill>
                <a:latin typeface="微软雅黑" panose="020B0503020204020204" pitchFamily="34" charset="-122"/>
                <a:ea typeface="微软雅黑" panose="020B0503020204020204" pitchFamily="34" charset="-122"/>
              </a:rPr>
              <a:t>2.87</a:t>
            </a:r>
            <a:r>
              <a:rPr lang="zh-CN" altLang="en-US" dirty="0">
                <a:solidFill>
                  <a:srgbClr val="000000"/>
                </a:solidFill>
                <a:latin typeface="微软雅黑" panose="020B0503020204020204" pitchFamily="34" charset="-122"/>
                <a:ea typeface="微软雅黑" panose="020B0503020204020204" pitchFamily="34" charset="-122"/>
              </a:rPr>
              <a:t>个百分点。电炉钢比</a:t>
            </a:r>
            <a:r>
              <a:rPr lang="en-US" altLang="zh-CN" dirty="0">
                <a:solidFill>
                  <a:srgbClr val="000000"/>
                </a:solidFill>
                <a:latin typeface="微软雅黑" panose="020B0503020204020204" pitchFamily="34" charset="-122"/>
                <a:ea typeface="微软雅黑" panose="020B0503020204020204" pitchFamily="34" charset="-122"/>
              </a:rPr>
              <a:t>11.12%</a:t>
            </a:r>
            <a:r>
              <a:rPr lang="zh-CN" altLang="en-US" dirty="0">
                <a:solidFill>
                  <a:srgbClr val="000000"/>
                </a:solidFill>
                <a:latin typeface="微软雅黑" panose="020B0503020204020204" pitchFamily="34" charset="-122"/>
                <a:ea typeface="微软雅黑" panose="020B0503020204020204" pitchFamily="34" charset="-122"/>
              </a:rPr>
              <a:t>，同比</a:t>
            </a:r>
            <a:r>
              <a:rPr lang="zh-CN" altLang="en-US" dirty="0" smtClean="0">
                <a:solidFill>
                  <a:srgbClr val="000000"/>
                </a:solidFill>
                <a:latin typeface="微软雅黑" panose="020B0503020204020204" pitchFamily="34" charset="-122"/>
                <a:ea typeface="微软雅黑" panose="020B0503020204020204" pitchFamily="34" charset="-122"/>
              </a:rPr>
              <a:t>增加</a:t>
            </a:r>
            <a:r>
              <a:rPr lang="en-US" altLang="zh-CN" dirty="0" smtClean="0">
                <a:solidFill>
                  <a:srgbClr val="000000"/>
                </a:solidFill>
                <a:latin typeface="微软雅黑" panose="020B0503020204020204" pitchFamily="34" charset="-122"/>
                <a:ea typeface="微软雅黑" panose="020B0503020204020204" pitchFamily="34" charset="-122"/>
              </a:rPr>
              <a:t>1.47</a:t>
            </a:r>
            <a:r>
              <a:rPr lang="zh-CN" altLang="en-US" dirty="0">
                <a:solidFill>
                  <a:srgbClr val="000000"/>
                </a:solidFill>
                <a:latin typeface="微软雅黑" panose="020B0503020204020204" pitchFamily="34" charset="-122"/>
                <a:ea typeface="微软雅黑" panose="020B0503020204020204" pitchFamily="34" charset="-122"/>
              </a:rPr>
              <a:t>个百分点。</a:t>
            </a:r>
            <a:endParaRPr lang="en-US" altLang="zh-CN" dirty="0">
              <a:solidFill>
                <a:srgbClr val="0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81105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钢之家废钢市场预测</a:t>
            </a:r>
            <a:r>
              <a:rPr lang="en-US" altLang="zh-CN" sz="2400" dirty="0">
                <a:solidFill>
                  <a:srgbClr val="0075C2"/>
                </a:solidFill>
                <a:latin typeface="微软雅黑" panose="020B0503020204020204" pitchFamily="34" charset="-122"/>
                <a:ea typeface="微软雅黑" panose="020B0503020204020204" pitchFamily="34" charset="-122"/>
              </a:rPr>
              <a:t>-</a:t>
            </a:r>
            <a:r>
              <a:rPr lang="zh-CN" altLang="en-US" sz="2400" dirty="0">
                <a:solidFill>
                  <a:srgbClr val="0075C2"/>
                </a:solidFill>
                <a:latin typeface="微软雅黑" panose="020B0503020204020204" pitchFamily="34" charset="-122"/>
                <a:ea typeface="微软雅黑" panose="020B0503020204020204" pitchFamily="34" charset="-122"/>
              </a:rPr>
              <a:t>陈艳</a:t>
            </a:r>
          </a:p>
        </p:txBody>
      </p:sp>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347345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矩形 1"/>
          <p:cNvSpPr/>
          <p:nvPr/>
        </p:nvSpPr>
        <p:spPr>
          <a:xfrm>
            <a:off x="594920" y="774808"/>
            <a:ext cx="11009706" cy="3683060"/>
          </a:xfrm>
          <a:prstGeom prst="rect">
            <a:avLst/>
          </a:prstGeom>
        </p:spPr>
        <p:txBody>
          <a:bodyPr wrap="square">
            <a:spAutoFit/>
          </a:bodyPr>
          <a:lstStyle/>
          <a:p>
            <a:pPr marL="342900" indent="-342900" algn="just">
              <a:lnSpc>
                <a:spcPts val="3500"/>
              </a:lnSpc>
              <a:buFont typeface="+mj-lt"/>
              <a:buAutoNum type="arabicPeriod"/>
            </a:pPr>
            <a:r>
              <a:rPr lang="en-US" altLang="zh-CN" dirty="0">
                <a:solidFill>
                  <a:srgbClr val="000000"/>
                </a:solidFill>
                <a:latin typeface="微软雅黑" panose="020B0503020204020204" pitchFamily="34" charset="-122"/>
                <a:ea typeface="微软雅黑" panose="020B0503020204020204" pitchFamily="34" charset="-122"/>
              </a:rPr>
              <a:t>2021</a:t>
            </a:r>
            <a:r>
              <a:rPr lang="zh-CN" altLang="en-US" dirty="0">
                <a:solidFill>
                  <a:srgbClr val="000000"/>
                </a:solidFill>
                <a:latin typeface="微软雅黑" panose="020B0503020204020204" pitchFamily="34" charset="-122"/>
                <a:ea typeface="微软雅黑" panose="020B0503020204020204" pitchFamily="34" charset="-122"/>
              </a:rPr>
              <a:t>年全年废钢产生量有望在</a:t>
            </a:r>
            <a:r>
              <a:rPr lang="en-US" altLang="zh-CN" dirty="0">
                <a:solidFill>
                  <a:srgbClr val="000000"/>
                </a:solidFill>
                <a:latin typeface="微软雅黑" panose="020B0503020204020204" pitchFamily="34" charset="-122"/>
                <a:ea typeface="微软雅黑" panose="020B0503020204020204" pitchFamily="34" charset="-122"/>
              </a:rPr>
              <a:t>2.57</a:t>
            </a:r>
            <a:r>
              <a:rPr lang="zh-CN" altLang="en-US" dirty="0">
                <a:solidFill>
                  <a:srgbClr val="000000"/>
                </a:solidFill>
                <a:latin typeface="微软雅黑" panose="020B0503020204020204" pitchFamily="34" charset="-122"/>
                <a:ea typeface="微软雅黑" panose="020B0503020204020204" pitchFamily="34" charset="-122"/>
              </a:rPr>
              <a:t>亿吨，而全年钢铁行业废钢消耗量为大约为</a:t>
            </a:r>
            <a:r>
              <a:rPr lang="en-US" altLang="zh-CN" dirty="0">
                <a:solidFill>
                  <a:srgbClr val="000000"/>
                </a:solidFill>
                <a:latin typeface="微软雅黑" panose="020B0503020204020204" pitchFamily="34" charset="-122"/>
                <a:ea typeface="微软雅黑" panose="020B0503020204020204" pitchFamily="34" charset="-122"/>
              </a:rPr>
              <a:t>2.36</a:t>
            </a:r>
            <a:r>
              <a:rPr lang="zh-CN" altLang="en-US" dirty="0">
                <a:solidFill>
                  <a:srgbClr val="000000"/>
                </a:solidFill>
                <a:latin typeface="微软雅黑" panose="020B0503020204020204" pitchFamily="34" charset="-122"/>
                <a:ea typeface="微软雅黑" panose="020B0503020204020204" pitchFamily="34" charset="-122"/>
              </a:rPr>
              <a:t>亿吨，考虑铸造</a:t>
            </a:r>
            <a:r>
              <a:rPr lang="zh-CN" altLang="en-US" dirty="0" smtClean="0">
                <a:solidFill>
                  <a:srgbClr val="000000"/>
                </a:solidFill>
                <a:latin typeface="微软雅黑" panose="020B0503020204020204" pitchFamily="34" charset="-122"/>
                <a:ea typeface="微软雅黑" panose="020B0503020204020204" pitchFamily="34" charset="-122"/>
              </a:rPr>
              <a:t>行业</a:t>
            </a:r>
            <a:r>
              <a:rPr lang="zh-CN" altLang="en-US" dirty="0">
                <a:solidFill>
                  <a:srgbClr val="000000"/>
                </a:solidFill>
                <a:latin typeface="微软雅黑" panose="020B0503020204020204" pitchFamily="34" charset="-122"/>
                <a:ea typeface="微软雅黑" panose="020B0503020204020204" pitchFamily="34" charset="-122"/>
              </a:rPr>
              <a:t>每年废钢消耗量大约在</a:t>
            </a:r>
            <a:r>
              <a:rPr lang="en-US" altLang="zh-CN" dirty="0">
                <a:solidFill>
                  <a:srgbClr val="000000"/>
                </a:solidFill>
                <a:latin typeface="微软雅黑" panose="020B0503020204020204" pitchFamily="34" charset="-122"/>
                <a:ea typeface="微软雅黑" panose="020B0503020204020204" pitchFamily="34" charset="-122"/>
              </a:rPr>
              <a:t>2500-3000</a:t>
            </a:r>
            <a:r>
              <a:rPr lang="zh-CN" altLang="en-US" dirty="0">
                <a:solidFill>
                  <a:srgbClr val="000000"/>
                </a:solidFill>
                <a:latin typeface="微软雅黑" panose="020B0503020204020204" pitchFamily="34" charset="-122"/>
                <a:ea typeface="微软雅黑" panose="020B0503020204020204" pitchFamily="34" charset="-122"/>
              </a:rPr>
              <a:t>万吨，全年整体废钢资源供应量平衡或偏紧</a:t>
            </a:r>
            <a:r>
              <a:rPr lang="zh-CN" altLang="en-US" dirty="0" smtClean="0">
                <a:solidFill>
                  <a:srgbClr val="000000"/>
                </a:solidFill>
                <a:latin typeface="微软雅黑" panose="020B0503020204020204" pitchFamily="34" charset="-122"/>
                <a:ea typeface="微软雅黑" panose="020B0503020204020204" pitchFamily="34" charset="-122"/>
              </a:rPr>
              <a:t>。</a:t>
            </a:r>
            <a:endParaRPr lang="en-US" altLang="zh-CN" dirty="0" smtClean="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smtClean="0">
                <a:solidFill>
                  <a:srgbClr val="000000"/>
                </a:solidFill>
                <a:latin typeface="微软雅黑" panose="020B0503020204020204" pitchFamily="34" charset="-122"/>
                <a:ea typeface="微软雅黑" panose="020B0503020204020204" pitchFamily="34" charset="-122"/>
              </a:rPr>
              <a:t>因</a:t>
            </a:r>
            <a:r>
              <a:rPr lang="zh-CN" altLang="en-US" dirty="0">
                <a:solidFill>
                  <a:srgbClr val="000000"/>
                </a:solidFill>
                <a:latin typeface="微软雅黑" panose="020B0503020204020204" pitchFamily="34" charset="-122"/>
                <a:ea typeface="微软雅黑" panose="020B0503020204020204" pitchFamily="34" charset="-122"/>
              </a:rPr>
              <a:t>国内废钢积蓄量继续增加，预计</a:t>
            </a:r>
            <a:r>
              <a:rPr lang="en-US" altLang="zh-CN" dirty="0">
                <a:solidFill>
                  <a:srgbClr val="000000"/>
                </a:solidFill>
                <a:latin typeface="微软雅黑" panose="020B0503020204020204" pitchFamily="34" charset="-122"/>
                <a:ea typeface="微软雅黑" panose="020B0503020204020204" pitchFamily="34" charset="-122"/>
              </a:rPr>
              <a:t>2022</a:t>
            </a:r>
            <a:r>
              <a:rPr lang="zh-CN" altLang="en-US" dirty="0">
                <a:solidFill>
                  <a:srgbClr val="000000"/>
                </a:solidFill>
                <a:latin typeface="微软雅黑" panose="020B0503020204020204" pitchFamily="34" charset="-122"/>
                <a:ea typeface="微软雅黑" panose="020B0503020204020204" pitchFamily="34" charset="-122"/>
              </a:rPr>
              <a:t>年废钢产生量将增加至</a:t>
            </a:r>
            <a:r>
              <a:rPr lang="en-US" altLang="zh-CN" dirty="0">
                <a:solidFill>
                  <a:srgbClr val="000000"/>
                </a:solidFill>
                <a:latin typeface="微软雅黑" panose="020B0503020204020204" pitchFamily="34" charset="-122"/>
                <a:ea typeface="微软雅黑" panose="020B0503020204020204" pitchFamily="34" charset="-122"/>
              </a:rPr>
              <a:t>2.75</a:t>
            </a:r>
            <a:r>
              <a:rPr lang="zh-CN" altLang="en-US" dirty="0">
                <a:solidFill>
                  <a:srgbClr val="000000"/>
                </a:solidFill>
                <a:latin typeface="微软雅黑" panose="020B0503020204020204" pitchFamily="34" charset="-122"/>
                <a:ea typeface="微软雅黑" panose="020B0503020204020204" pitchFamily="34" charset="-122"/>
              </a:rPr>
              <a:t>亿吨，同时国家对碳排放要求进一步严格后，废钢整体</a:t>
            </a:r>
            <a:r>
              <a:rPr lang="zh-CN" altLang="en-US" dirty="0" smtClean="0">
                <a:solidFill>
                  <a:srgbClr val="000000"/>
                </a:solidFill>
                <a:latin typeface="微软雅黑" panose="020B0503020204020204" pitchFamily="34" charset="-122"/>
                <a:ea typeface="微软雅黑" panose="020B0503020204020204" pitchFamily="34" charset="-122"/>
              </a:rPr>
              <a:t>需求量</a:t>
            </a:r>
            <a:r>
              <a:rPr lang="zh-CN" altLang="en-US" dirty="0">
                <a:solidFill>
                  <a:srgbClr val="000000"/>
                </a:solidFill>
                <a:latin typeface="微软雅黑" panose="020B0503020204020204" pitchFamily="34" charset="-122"/>
                <a:ea typeface="微软雅黑" panose="020B0503020204020204" pitchFamily="34" charset="-122"/>
              </a:rPr>
              <a:t>有望略有增加，预计</a:t>
            </a:r>
            <a:r>
              <a:rPr lang="en-US" altLang="zh-CN" dirty="0">
                <a:solidFill>
                  <a:srgbClr val="000000"/>
                </a:solidFill>
                <a:latin typeface="微软雅黑" panose="020B0503020204020204" pitchFamily="34" charset="-122"/>
                <a:ea typeface="微软雅黑" panose="020B0503020204020204" pitchFamily="34" charset="-122"/>
              </a:rPr>
              <a:t>2022</a:t>
            </a:r>
            <a:r>
              <a:rPr lang="zh-CN" altLang="en-US" dirty="0">
                <a:solidFill>
                  <a:srgbClr val="000000"/>
                </a:solidFill>
                <a:latin typeface="微软雅黑" panose="020B0503020204020204" pitchFamily="34" charset="-122"/>
                <a:ea typeface="微软雅黑" panose="020B0503020204020204" pitchFamily="34" charset="-122"/>
              </a:rPr>
              <a:t>年钢铁行业废钢消耗量有望略有增加至</a:t>
            </a:r>
            <a:r>
              <a:rPr lang="en-US" altLang="zh-CN" dirty="0">
                <a:solidFill>
                  <a:srgbClr val="000000"/>
                </a:solidFill>
                <a:latin typeface="微软雅黑" panose="020B0503020204020204" pitchFamily="34" charset="-122"/>
                <a:ea typeface="微软雅黑" panose="020B0503020204020204" pitchFamily="34" charset="-122"/>
              </a:rPr>
              <a:t>2.4-2.45</a:t>
            </a:r>
            <a:r>
              <a:rPr lang="zh-CN" altLang="en-US" dirty="0">
                <a:solidFill>
                  <a:srgbClr val="000000"/>
                </a:solidFill>
                <a:latin typeface="微软雅黑" panose="020B0503020204020204" pitchFamily="34" charset="-122"/>
                <a:ea typeface="微软雅黑" panose="020B0503020204020204" pitchFamily="34" charset="-122"/>
              </a:rPr>
              <a:t>亿吨，整体废钢资源偏紧局面会有缓解。</a:t>
            </a:r>
            <a:endParaRPr lang="en-US" altLang="zh-CN" dirty="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a:solidFill>
                  <a:srgbClr val="000000"/>
                </a:solidFill>
                <a:latin typeface="微软雅黑" panose="020B0503020204020204" pitchFamily="34" charset="-122"/>
                <a:ea typeface="微软雅黑" panose="020B0503020204020204" pitchFamily="34" charset="-122"/>
              </a:rPr>
              <a:t>预计</a:t>
            </a:r>
            <a:r>
              <a:rPr lang="en-US" altLang="zh-CN" dirty="0">
                <a:solidFill>
                  <a:srgbClr val="000000"/>
                </a:solidFill>
                <a:latin typeface="微软雅黑" panose="020B0503020204020204" pitchFamily="34" charset="-122"/>
                <a:ea typeface="微软雅黑" panose="020B0503020204020204" pitchFamily="34" charset="-122"/>
              </a:rPr>
              <a:t>2022</a:t>
            </a:r>
            <a:r>
              <a:rPr lang="zh-CN" altLang="en-US" dirty="0">
                <a:solidFill>
                  <a:srgbClr val="000000"/>
                </a:solidFill>
                <a:latin typeface="微软雅黑" panose="020B0503020204020204" pitchFamily="34" charset="-122"/>
                <a:ea typeface="微软雅黑" panose="020B0503020204020204" pitchFamily="34" charset="-122"/>
              </a:rPr>
              <a:t>年废钢均价将有所下跌，全年均价预计在</a:t>
            </a:r>
            <a:r>
              <a:rPr lang="en-US" altLang="zh-CN" dirty="0">
                <a:solidFill>
                  <a:srgbClr val="000000"/>
                </a:solidFill>
                <a:latin typeface="微软雅黑" panose="020B0503020204020204" pitchFamily="34" charset="-122"/>
                <a:ea typeface="微软雅黑" panose="020B0503020204020204" pitchFamily="34" charset="-122"/>
              </a:rPr>
              <a:t>3200-3300</a:t>
            </a:r>
            <a:r>
              <a:rPr lang="zh-CN" altLang="en-US" dirty="0">
                <a:solidFill>
                  <a:srgbClr val="000000"/>
                </a:solidFill>
                <a:latin typeface="微软雅黑" panose="020B0503020204020204" pitchFamily="34" charset="-122"/>
                <a:ea typeface="微软雅黑" panose="020B0503020204020204" pitchFamily="34" charset="-122"/>
              </a:rPr>
              <a:t>元</a:t>
            </a:r>
            <a:r>
              <a:rPr lang="en-US" altLang="zh-CN" dirty="0">
                <a:solidFill>
                  <a:srgbClr val="000000"/>
                </a:solidFill>
                <a:latin typeface="微软雅黑" panose="020B0503020204020204" pitchFamily="34" charset="-122"/>
                <a:ea typeface="微软雅黑" panose="020B0503020204020204" pitchFamily="34" charset="-122"/>
              </a:rPr>
              <a:t>/</a:t>
            </a:r>
            <a:r>
              <a:rPr lang="zh-CN" altLang="en-US" dirty="0">
                <a:solidFill>
                  <a:srgbClr val="000000"/>
                </a:solidFill>
                <a:latin typeface="微软雅黑" panose="020B0503020204020204" pitchFamily="34" charset="-122"/>
                <a:ea typeface="微软雅黑" panose="020B0503020204020204" pitchFamily="34" charset="-122"/>
              </a:rPr>
              <a:t>吨。一季度因北方钢厂仍在限产期间，预计废钢市场小幅震荡回落，二季度在钢厂逐渐复产的情况下，废钢价格有望上升，下半年市场整体震荡回落。以江苏重废价格为例，</a:t>
            </a:r>
            <a:r>
              <a:rPr lang="en-US" altLang="zh-CN" dirty="0">
                <a:solidFill>
                  <a:srgbClr val="000000"/>
                </a:solidFill>
                <a:latin typeface="微软雅黑" panose="020B0503020204020204" pitchFamily="34" charset="-122"/>
                <a:ea typeface="微软雅黑" panose="020B0503020204020204" pitchFamily="34" charset="-122"/>
              </a:rPr>
              <a:t>2022</a:t>
            </a:r>
            <a:r>
              <a:rPr lang="zh-CN" altLang="en-US" dirty="0">
                <a:solidFill>
                  <a:srgbClr val="000000"/>
                </a:solidFill>
                <a:latin typeface="微软雅黑" panose="020B0503020204020204" pitchFamily="34" charset="-122"/>
                <a:ea typeface="微软雅黑" panose="020B0503020204020204" pitchFamily="34" charset="-122"/>
              </a:rPr>
              <a:t>年重废整体运行区间为</a:t>
            </a:r>
            <a:r>
              <a:rPr lang="en-US" altLang="zh-CN" dirty="0">
                <a:solidFill>
                  <a:srgbClr val="000000"/>
                </a:solidFill>
                <a:latin typeface="微软雅黑" panose="020B0503020204020204" pitchFamily="34" charset="-122"/>
                <a:ea typeface="微软雅黑" panose="020B0503020204020204" pitchFamily="34" charset="-122"/>
              </a:rPr>
              <a:t>2800-3800</a:t>
            </a:r>
            <a:r>
              <a:rPr lang="zh-CN" altLang="en-US" dirty="0">
                <a:solidFill>
                  <a:srgbClr val="000000"/>
                </a:solidFill>
                <a:latin typeface="微软雅黑" panose="020B0503020204020204" pitchFamily="34" charset="-122"/>
                <a:ea typeface="微软雅黑" panose="020B0503020204020204" pitchFamily="34" charset="-122"/>
              </a:rPr>
              <a:t>元</a:t>
            </a:r>
            <a:r>
              <a:rPr lang="en-US" altLang="zh-CN" dirty="0">
                <a:solidFill>
                  <a:srgbClr val="000000"/>
                </a:solidFill>
                <a:latin typeface="微软雅黑" panose="020B0503020204020204" pitchFamily="34" charset="-122"/>
                <a:ea typeface="微软雅黑" panose="020B0503020204020204" pitchFamily="34" charset="-122"/>
              </a:rPr>
              <a:t>/</a:t>
            </a:r>
            <a:r>
              <a:rPr lang="zh-CN" altLang="en-US" dirty="0">
                <a:solidFill>
                  <a:srgbClr val="000000"/>
                </a:solidFill>
                <a:latin typeface="微软雅黑" panose="020B0503020204020204" pitchFamily="34" charset="-122"/>
                <a:ea typeface="微软雅黑" panose="020B0503020204020204" pitchFamily="34" charset="-122"/>
              </a:rPr>
              <a:t>吨。</a:t>
            </a:r>
          </a:p>
        </p:txBody>
      </p:sp>
    </p:spTree>
    <p:extLst>
      <p:ext uri="{BB962C8B-B14F-4D97-AF65-F5344CB8AC3E}">
        <p14:creationId xmlns:p14="http://schemas.microsoft.com/office/powerpoint/2010/main" val="1036190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585678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中国钢铁工业协会市场调研部副主任刘彪作</a:t>
            </a:r>
          </a:p>
        </p:txBody>
      </p:sp>
      <p:sp>
        <p:nvSpPr>
          <p:cNvPr id="9" name="文本框 8">
            <a:extLst>
              <a:ext uri="{FF2B5EF4-FFF2-40B4-BE49-F238E27FC236}">
                <a16:creationId xmlns:a16="http://schemas.microsoft.com/office/drawing/2014/main" id="{3BE3B1C4-FFBF-4538-A99D-65D95586F294}"/>
              </a:ext>
            </a:extLst>
          </p:cNvPr>
          <p:cNvSpPr txBox="1"/>
          <p:nvPr/>
        </p:nvSpPr>
        <p:spPr>
          <a:xfrm>
            <a:off x="587374" y="777437"/>
            <a:ext cx="11017251" cy="4067780"/>
          </a:xfrm>
          <a:prstGeom prst="rect">
            <a:avLst/>
          </a:prstGeom>
          <a:noFill/>
        </p:spPr>
        <p:txBody>
          <a:bodyPr wrap="square">
            <a:spAutoFit/>
          </a:bodyPr>
          <a:lstStyle/>
          <a:p>
            <a:pPr algn="just">
              <a:lnSpc>
                <a:spcPts val="3000"/>
              </a:lnSpc>
            </a:pPr>
            <a:r>
              <a:rPr lang="zh-CN" altLang="en-US" b="1" dirty="0">
                <a:solidFill>
                  <a:srgbClr val="000000"/>
                </a:solidFill>
                <a:latin typeface="微软雅黑" panose="020B0503020204020204" pitchFamily="34" charset="-122"/>
                <a:ea typeface="微软雅黑" panose="020B0503020204020204" pitchFamily="34" charset="-122"/>
              </a:rPr>
              <a:t>一、未来中国钢铁生产规模</a:t>
            </a:r>
          </a:p>
          <a:p>
            <a:pPr>
              <a:lnSpc>
                <a:spcPts val="3500"/>
              </a:lnSpc>
            </a:pPr>
            <a:r>
              <a:rPr lang="zh-CN" altLang="en-US" dirty="0">
                <a:solidFill>
                  <a:srgbClr val="000000"/>
                </a:solidFill>
                <a:latin typeface="微软雅黑" panose="020B0503020204020204" pitchFamily="34" charset="-122"/>
                <a:ea typeface="微软雅黑" panose="020B0503020204020204" pitchFamily="34" charset="-122"/>
              </a:rPr>
              <a:t>当前中国钢铁产能不存在过剩问题。未来钢铁行业究竟需要多少产量，取决于四个因素：</a:t>
            </a:r>
            <a:endParaRPr lang="en-US" altLang="zh-CN" dirty="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a:solidFill>
                  <a:srgbClr val="000000"/>
                </a:solidFill>
                <a:latin typeface="微软雅黑" panose="020B0503020204020204" pitchFamily="34" charset="-122"/>
                <a:ea typeface="微软雅黑" panose="020B0503020204020204" pitchFamily="34" charset="-122"/>
              </a:rPr>
              <a:t>下游行业需求，中国钢铁生产由需求</a:t>
            </a:r>
            <a:r>
              <a:rPr lang="zh-CN" altLang="en-US" dirty="0" smtClean="0">
                <a:solidFill>
                  <a:srgbClr val="000000"/>
                </a:solidFill>
                <a:latin typeface="微软雅黑" panose="020B0503020204020204" pitchFamily="34" charset="-122"/>
                <a:ea typeface="微软雅黑" panose="020B0503020204020204" pitchFamily="34" charset="-122"/>
              </a:rPr>
              <a:t>支配；</a:t>
            </a:r>
            <a:endParaRPr lang="en-US" altLang="zh-CN" dirty="0" smtClean="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smtClean="0">
                <a:solidFill>
                  <a:srgbClr val="000000"/>
                </a:solidFill>
                <a:latin typeface="微软雅黑" panose="020B0503020204020204" pitchFamily="34" charset="-122"/>
                <a:ea typeface="微软雅黑" panose="020B0503020204020204" pitchFamily="34" charset="-122"/>
              </a:rPr>
              <a:t>环境</a:t>
            </a:r>
            <a:r>
              <a:rPr lang="zh-CN" altLang="en-US" dirty="0">
                <a:solidFill>
                  <a:srgbClr val="000000"/>
                </a:solidFill>
                <a:latin typeface="微软雅黑" panose="020B0503020204020204" pitchFamily="34" charset="-122"/>
                <a:ea typeface="微软雅黑" panose="020B0503020204020204" pitchFamily="34" charset="-122"/>
              </a:rPr>
              <a:t>承受能力，环境和生态约束下，我国环境已难以承受钢铁产能继续大幅增长，随着</a:t>
            </a:r>
            <a:r>
              <a:rPr lang="en-US" altLang="zh-CN" dirty="0">
                <a:solidFill>
                  <a:srgbClr val="000000"/>
                </a:solidFill>
                <a:latin typeface="微软雅黑" panose="020B0503020204020204" pitchFamily="34" charset="-122"/>
                <a:ea typeface="微软雅黑" panose="020B0503020204020204" pitchFamily="34" charset="-122"/>
              </a:rPr>
              <a:t>2030</a:t>
            </a:r>
            <a:r>
              <a:rPr lang="zh-CN" altLang="en-US" dirty="0">
                <a:solidFill>
                  <a:srgbClr val="000000"/>
                </a:solidFill>
                <a:latin typeface="微软雅黑" panose="020B0503020204020204" pitchFamily="34" charset="-122"/>
                <a:ea typeface="微软雅黑" panose="020B0503020204020204" pitchFamily="34" charset="-122"/>
              </a:rPr>
              <a:t>年“碳达峰”，碳排放将成为我国钢铁工业发展的硬约束；</a:t>
            </a:r>
            <a:endParaRPr lang="en-US" altLang="zh-CN" dirty="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a:solidFill>
                  <a:srgbClr val="000000"/>
                </a:solidFill>
                <a:latin typeface="微软雅黑" panose="020B0503020204020204" pitchFamily="34" charset="-122"/>
                <a:ea typeface="微软雅黑" panose="020B0503020204020204" pitchFamily="34" charset="-122"/>
              </a:rPr>
              <a:t>资源保障程度，我国铁矿石自给率严重不足；</a:t>
            </a:r>
            <a:endParaRPr lang="en-US" altLang="zh-CN" dirty="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a:solidFill>
                  <a:srgbClr val="000000"/>
                </a:solidFill>
                <a:latin typeface="微软雅黑" panose="020B0503020204020204" pitchFamily="34" charset="-122"/>
                <a:ea typeface="微软雅黑" panose="020B0503020204020204" pitchFamily="34" charset="-122"/>
              </a:rPr>
              <a:t>钢材贸易政策，国际环境不允许中国大量出口来消化钢产量，</a:t>
            </a:r>
            <a:r>
              <a:rPr lang="en-US" altLang="zh-CN" dirty="0">
                <a:solidFill>
                  <a:srgbClr val="000000"/>
                </a:solidFill>
                <a:latin typeface="微软雅黑" panose="020B0503020204020204" pitchFamily="34" charset="-122"/>
                <a:ea typeface="微软雅黑" panose="020B0503020204020204" pitchFamily="34" charset="-122"/>
              </a:rPr>
              <a:t>2020</a:t>
            </a:r>
            <a:r>
              <a:rPr lang="zh-CN" altLang="en-US" dirty="0">
                <a:solidFill>
                  <a:srgbClr val="000000"/>
                </a:solidFill>
                <a:latin typeface="微软雅黑" panose="020B0503020204020204" pitchFamily="34" charset="-122"/>
                <a:ea typeface="微软雅黑" panose="020B0503020204020204" pitchFamily="34" charset="-122"/>
              </a:rPr>
              <a:t>年我国钢材出口已降至</a:t>
            </a:r>
            <a:r>
              <a:rPr lang="en-US" altLang="zh-CN" dirty="0">
                <a:solidFill>
                  <a:srgbClr val="000000"/>
                </a:solidFill>
                <a:latin typeface="微软雅黑" panose="020B0503020204020204" pitchFamily="34" charset="-122"/>
                <a:ea typeface="微软雅黑" panose="020B0503020204020204" pitchFamily="34" charset="-122"/>
              </a:rPr>
              <a:t>2015</a:t>
            </a:r>
            <a:r>
              <a:rPr lang="zh-CN" altLang="en-US" dirty="0">
                <a:solidFill>
                  <a:srgbClr val="000000"/>
                </a:solidFill>
                <a:latin typeface="微软雅黑" panose="020B0503020204020204" pitchFamily="34" charset="-122"/>
                <a:ea typeface="微软雅黑" panose="020B0503020204020204" pitchFamily="34" charset="-122"/>
              </a:rPr>
              <a:t>年一半左右，但出口阻力依然不减</a:t>
            </a:r>
            <a:r>
              <a:rPr lang="zh-CN" altLang="en-US" dirty="0" smtClean="0">
                <a:solidFill>
                  <a:srgbClr val="000000"/>
                </a:solidFill>
                <a:latin typeface="微软雅黑" panose="020B0503020204020204" pitchFamily="34" charset="-122"/>
                <a:ea typeface="微软雅黑" panose="020B0503020204020204" pitchFamily="34" charset="-122"/>
              </a:rPr>
              <a:t>，传统</a:t>
            </a:r>
            <a:r>
              <a:rPr lang="zh-CN" altLang="en-US" dirty="0">
                <a:solidFill>
                  <a:srgbClr val="000000"/>
                </a:solidFill>
                <a:latin typeface="微软雅黑" panose="020B0503020204020204" pitchFamily="34" charset="-122"/>
                <a:ea typeface="微软雅黑" panose="020B0503020204020204" pitchFamily="34" charset="-122"/>
              </a:rPr>
              <a:t>出口市场东南亚大力发展钢铁，将逐渐减少对我国钢材</a:t>
            </a:r>
            <a:r>
              <a:rPr lang="zh-CN" altLang="en-US" dirty="0" smtClean="0">
                <a:solidFill>
                  <a:srgbClr val="000000"/>
                </a:solidFill>
                <a:latin typeface="微软雅黑" panose="020B0503020204020204" pitchFamily="34" charset="-122"/>
                <a:ea typeface="微软雅黑" panose="020B0503020204020204" pitchFamily="34" charset="-122"/>
              </a:rPr>
              <a:t>依赖。钢坯</a:t>
            </a:r>
            <a:r>
              <a:rPr lang="zh-CN" altLang="en-US" dirty="0">
                <a:solidFill>
                  <a:srgbClr val="000000"/>
                </a:solidFill>
                <a:latin typeface="微软雅黑" panose="020B0503020204020204" pitchFamily="34" charset="-122"/>
                <a:ea typeface="微软雅黑" panose="020B0503020204020204" pitchFamily="34" charset="-122"/>
              </a:rPr>
              <a:t>向我出口也将成为趋势。</a:t>
            </a:r>
            <a:endParaRPr lang="en-US" altLang="zh-CN" dirty="0">
              <a:solidFill>
                <a:srgbClr val="0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722411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5849097"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中国钢铁工业协会市场调研部副主任刘彪作</a:t>
            </a:r>
          </a:p>
        </p:txBody>
      </p:sp>
      <p:sp>
        <p:nvSpPr>
          <p:cNvPr id="9" name="文本框 8">
            <a:extLst>
              <a:ext uri="{FF2B5EF4-FFF2-40B4-BE49-F238E27FC236}">
                <a16:creationId xmlns:a16="http://schemas.microsoft.com/office/drawing/2014/main" id="{3BE3B1C4-FFBF-4538-A99D-65D95586F294}"/>
              </a:ext>
            </a:extLst>
          </p:cNvPr>
          <p:cNvSpPr txBox="1"/>
          <p:nvPr/>
        </p:nvSpPr>
        <p:spPr>
          <a:xfrm>
            <a:off x="589030" y="777437"/>
            <a:ext cx="11015595" cy="4516621"/>
          </a:xfrm>
          <a:prstGeom prst="rect">
            <a:avLst/>
          </a:prstGeom>
          <a:noFill/>
        </p:spPr>
        <p:txBody>
          <a:bodyPr wrap="square">
            <a:spAutoFit/>
          </a:bodyPr>
          <a:lstStyle/>
          <a:p>
            <a:pPr algn="just">
              <a:lnSpc>
                <a:spcPts val="3000"/>
              </a:lnSpc>
            </a:pPr>
            <a:r>
              <a:rPr lang="zh-CN" altLang="en-US" b="1" dirty="0">
                <a:solidFill>
                  <a:srgbClr val="000000"/>
                </a:solidFill>
                <a:latin typeface="微软雅黑" panose="020B0503020204020204" pitchFamily="34" charset="-122"/>
                <a:ea typeface="微软雅黑" panose="020B0503020204020204" pitchFamily="34" charset="-122"/>
              </a:rPr>
              <a:t>二、中国钢铁需求趋势</a:t>
            </a:r>
            <a:endParaRPr lang="en-US" altLang="zh-CN" b="1" dirty="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a:solidFill>
                  <a:srgbClr val="000000"/>
                </a:solidFill>
                <a:latin typeface="微软雅黑" panose="020B0503020204020204" pitchFamily="34" charset="-122"/>
                <a:ea typeface="微软雅黑" panose="020B0503020204020204" pitchFamily="34" charset="-122"/>
              </a:rPr>
              <a:t>从</a:t>
            </a:r>
            <a:r>
              <a:rPr lang="en-US" altLang="zh-CN" dirty="0">
                <a:solidFill>
                  <a:srgbClr val="000000"/>
                </a:solidFill>
                <a:latin typeface="微软雅黑" panose="020B0503020204020204" pitchFamily="34" charset="-122"/>
                <a:ea typeface="微软雅黑" panose="020B0503020204020204" pitchFamily="34" charset="-122"/>
              </a:rPr>
              <a:t>GDP</a:t>
            </a:r>
            <a:r>
              <a:rPr lang="zh-CN" altLang="en-US" dirty="0">
                <a:solidFill>
                  <a:srgbClr val="000000"/>
                </a:solidFill>
                <a:latin typeface="微软雅黑" panose="020B0503020204020204" pitchFamily="34" charset="-122"/>
                <a:ea typeface="微软雅黑" panose="020B0503020204020204" pitchFamily="34" charset="-122"/>
              </a:rPr>
              <a:t>粗钢消费强度来看，改革开放以来，</a:t>
            </a:r>
            <a:r>
              <a:rPr lang="en-US" altLang="zh-CN" dirty="0">
                <a:solidFill>
                  <a:srgbClr val="000000"/>
                </a:solidFill>
                <a:latin typeface="微软雅黑" panose="020B0503020204020204" pitchFamily="34" charset="-122"/>
                <a:ea typeface="微软雅黑" panose="020B0503020204020204" pitchFamily="34" charset="-122"/>
              </a:rPr>
              <a:t>GDP</a:t>
            </a:r>
            <a:r>
              <a:rPr lang="zh-CN" altLang="en-US" dirty="0">
                <a:solidFill>
                  <a:srgbClr val="000000"/>
                </a:solidFill>
                <a:latin typeface="微软雅黑" panose="020B0503020204020204" pitchFamily="34" charset="-122"/>
                <a:ea typeface="微软雅黑" panose="020B0503020204020204" pitchFamily="34" charset="-122"/>
              </a:rPr>
              <a:t>粗钢消费强度在持续回落，目前已经趋缓，预计未来</a:t>
            </a:r>
            <a:r>
              <a:rPr lang="en-US" altLang="zh-CN" dirty="0">
                <a:solidFill>
                  <a:srgbClr val="000000"/>
                </a:solidFill>
                <a:latin typeface="微软雅黑" panose="020B0503020204020204" pitchFamily="34" charset="-122"/>
                <a:ea typeface="微软雅黑" panose="020B0503020204020204" pitchFamily="34" charset="-122"/>
              </a:rPr>
              <a:t>GDP</a:t>
            </a:r>
            <a:r>
              <a:rPr lang="zh-CN" altLang="en-US" dirty="0">
                <a:solidFill>
                  <a:srgbClr val="000000"/>
                </a:solidFill>
                <a:latin typeface="微软雅黑" panose="020B0503020204020204" pitchFamily="34" charset="-122"/>
                <a:ea typeface="微软雅黑" panose="020B0503020204020204" pitchFamily="34" charset="-122"/>
              </a:rPr>
              <a:t>粗钢消费强度会延续小幅回落的态势。但是，消费强度回落并不意味着粗钢消费总量的回落</a:t>
            </a:r>
            <a:r>
              <a:rPr lang="zh-CN" altLang="en-US" dirty="0" smtClean="0">
                <a:solidFill>
                  <a:srgbClr val="000000"/>
                </a:solidFill>
                <a:latin typeface="微软雅黑" panose="020B0503020204020204" pitchFamily="34" charset="-122"/>
                <a:ea typeface="微软雅黑" panose="020B0503020204020204" pitchFamily="34" charset="-122"/>
              </a:rPr>
              <a:t>，中国</a:t>
            </a:r>
            <a:r>
              <a:rPr lang="zh-CN" altLang="en-US" dirty="0">
                <a:solidFill>
                  <a:srgbClr val="000000"/>
                </a:solidFill>
                <a:latin typeface="微软雅黑" panose="020B0503020204020204" pitchFamily="34" charset="-122"/>
                <a:ea typeface="微软雅黑" panose="020B0503020204020204" pitchFamily="34" charset="-122"/>
              </a:rPr>
              <a:t>的</a:t>
            </a:r>
            <a:r>
              <a:rPr lang="en-US" altLang="zh-CN" dirty="0">
                <a:solidFill>
                  <a:srgbClr val="000000"/>
                </a:solidFill>
                <a:latin typeface="微软雅黑" panose="020B0503020204020204" pitchFamily="34" charset="-122"/>
                <a:ea typeface="微软雅黑" panose="020B0503020204020204" pitchFamily="34" charset="-122"/>
              </a:rPr>
              <a:t>GDP</a:t>
            </a:r>
            <a:r>
              <a:rPr lang="zh-CN" altLang="en-US" dirty="0">
                <a:solidFill>
                  <a:srgbClr val="000000"/>
                </a:solidFill>
                <a:latin typeface="微软雅黑" panose="020B0503020204020204" pitchFamily="34" charset="-122"/>
                <a:ea typeface="微软雅黑" panose="020B0503020204020204" pitchFamily="34" charset="-122"/>
              </a:rPr>
              <a:t>仍然在持续增长，粗钢消费总量仍有增长空间。</a:t>
            </a:r>
            <a:endParaRPr lang="en-US" altLang="zh-CN" dirty="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a:solidFill>
                  <a:srgbClr val="000000"/>
                </a:solidFill>
                <a:latin typeface="微软雅黑" panose="020B0503020204020204" pitchFamily="34" charset="-122"/>
                <a:ea typeface="微软雅黑" panose="020B0503020204020204" pitchFamily="34" charset="-122"/>
              </a:rPr>
              <a:t>从人均钢铁占有量来看，中国、美国和日本的人均钢铁占有量分别是</a:t>
            </a:r>
            <a:r>
              <a:rPr lang="en-US" altLang="zh-CN" dirty="0">
                <a:solidFill>
                  <a:srgbClr val="000000"/>
                </a:solidFill>
                <a:latin typeface="微软雅黑" panose="020B0503020204020204" pitchFamily="34" charset="-122"/>
                <a:ea typeface="微软雅黑" panose="020B0503020204020204" pitchFamily="34" charset="-122"/>
              </a:rPr>
              <a:t>8</a:t>
            </a:r>
            <a:r>
              <a:rPr lang="zh-CN" altLang="en-US" dirty="0">
                <a:solidFill>
                  <a:srgbClr val="000000"/>
                </a:solidFill>
                <a:latin typeface="微软雅黑" panose="020B0503020204020204" pitchFamily="34" charset="-122"/>
                <a:ea typeface="微软雅黑" panose="020B0503020204020204" pitchFamily="34" charset="-122"/>
              </a:rPr>
              <a:t>吨、</a:t>
            </a:r>
            <a:r>
              <a:rPr lang="en-US" altLang="zh-CN" dirty="0">
                <a:solidFill>
                  <a:srgbClr val="000000"/>
                </a:solidFill>
                <a:latin typeface="微软雅黑" panose="020B0503020204020204" pitchFamily="34" charset="-122"/>
                <a:ea typeface="微软雅黑" panose="020B0503020204020204" pitchFamily="34" charset="-122"/>
              </a:rPr>
              <a:t>22</a:t>
            </a:r>
            <a:r>
              <a:rPr lang="zh-CN" altLang="en-US" dirty="0">
                <a:solidFill>
                  <a:srgbClr val="000000"/>
                </a:solidFill>
                <a:latin typeface="微软雅黑" panose="020B0503020204020204" pitchFamily="34" charset="-122"/>
                <a:ea typeface="微软雅黑" panose="020B0503020204020204" pitchFamily="34" charset="-122"/>
              </a:rPr>
              <a:t>吨和</a:t>
            </a:r>
            <a:r>
              <a:rPr lang="en-US" altLang="zh-CN" dirty="0">
                <a:solidFill>
                  <a:srgbClr val="000000"/>
                </a:solidFill>
                <a:latin typeface="微软雅黑" panose="020B0503020204020204" pitchFamily="34" charset="-122"/>
                <a:ea typeface="微软雅黑" panose="020B0503020204020204" pitchFamily="34" charset="-122"/>
              </a:rPr>
              <a:t>26</a:t>
            </a:r>
            <a:r>
              <a:rPr lang="zh-CN" altLang="en-US" dirty="0">
                <a:solidFill>
                  <a:srgbClr val="000000"/>
                </a:solidFill>
                <a:latin typeface="微软雅黑" panose="020B0503020204020204" pitchFamily="34" charset="-122"/>
                <a:ea typeface="微软雅黑" panose="020B0503020204020204" pitchFamily="34" charset="-122"/>
              </a:rPr>
              <a:t>吨，与发达国家相比，差距依然</a:t>
            </a:r>
            <a:r>
              <a:rPr lang="zh-CN" altLang="en-US" dirty="0" smtClean="0">
                <a:solidFill>
                  <a:srgbClr val="000000"/>
                </a:solidFill>
                <a:latin typeface="微软雅黑" panose="020B0503020204020204" pitchFamily="34" charset="-122"/>
                <a:ea typeface="微软雅黑" panose="020B0503020204020204" pitchFamily="34" charset="-122"/>
              </a:rPr>
              <a:t>较大。</a:t>
            </a:r>
            <a:endParaRPr lang="en-US" altLang="zh-CN" dirty="0" smtClean="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smtClean="0">
                <a:solidFill>
                  <a:srgbClr val="000000"/>
                </a:solidFill>
                <a:latin typeface="微软雅黑" panose="020B0503020204020204" pitchFamily="34" charset="-122"/>
                <a:ea typeface="微软雅黑" panose="020B0503020204020204" pitchFamily="34" charset="-122"/>
              </a:rPr>
              <a:t>从</a:t>
            </a:r>
            <a:r>
              <a:rPr lang="zh-CN" altLang="en-US" dirty="0">
                <a:solidFill>
                  <a:srgbClr val="000000"/>
                </a:solidFill>
                <a:latin typeface="微软雅黑" panose="020B0503020204020204" pitchFamily="34" charset="-122"/>
                <a:ea typeface="微软雅黑" panose="020B0503020204020204" pitchFamily="34" charset="-122"/>
              </a:rPr>
              <a:t>基础设施建设来看，到</a:t>
            </a:r>
            <a:r>
              <a:rPr lang="en-US" altLang="zh-CN" dirty="0">
                <a:solidFill>
                  <a:srgbClr val="000000"/>
                </a:solidFill>
                <a:latin typeface="微软雅黑" panose="020B0503020204020204" pitchFamily="34" charset="-122"/>
                <a:ea typeface="微软雅黑" panose="020B0503020204020204" pitchFamily="34" charset="-122"/>
              </a:rPr>
              <a:t>2020</a:t>
            </a:r>
            <a:r>
              <a:rPr lang="zh-CN" altLang="en-US" dirty="0">
                <a:solidFill>
                  <a:srgbClr val="000000"/>
                </a:solidFill>
                <a:latin typeface="微软雅黑" panose="020B0503020204020204" pitchFamily="34" charset="-122"/>
                <a:ea typeface="微软雅黑" panose="020B0503020204020204" pitchFamily="34" charset="-122"/>
              </a:rPr>
              <a:t>年，中国铁路建设里程达到</a:t>
            </a:r>
            <a:r>
              <a:rPr lang="en-US" altLang="zh-CN" dirty="0">
                <a:solidFill>
                  <a:srgbClr val="000000"/>
                </a:solidFill>
                <a:latin typeface="微软雅黑" panose="020B0503020204020204" pitchFamily="34" charset="-122"/>
                <a:ea typeface="微软雅黑" panose="020B0503020204020204" pitchFamily="34" charset="-122"/>
              </a:rPr>
              <a:t>14.4</a:t>
            </a:r>
            <a:r>
              <a:rPr lang="zh-CN" altLang="en-US" dirty="0">
                <a:solidFill>
                  <a:srgbClr val="000000"/>
                </a:solidFill>
                <a:latin typeface="微软雅黑" panose="020B0503020204020204" pitchFamily="34" charset="-122"/>
                <a:ea typeface="微软雅黑" panose="020B0503020204020204" pitchFamily="34" charset="-122"/>
              </a:rPr>
              <a:t>万公里，其中，高铁里程达到</a:t>
            </a:r>
            <a:r>
              <a:rPr lang="en-US" altLang="zh-CN" dirty="0">
                <a:solidFill>
                  <a:srgbClr val="000000"/>
                </a:solidFill>
                <a:latin typeface="微软雅黑" panose="020B0503020204020204" pitchFamily="34" charset="-122"/>
                <a:ea typeface="微软雅黑" panose="020B0503020204020204" pitchFamily="34" charset="-122"/>
              </a:rPr>
              <a:t>3.8</a:t>
            </a:r>
            <a:r>
              <a:rPr lang="zh-CN" altLang="en-US" dirty="0">
                <a:solidFill>
                  <a:srgbClr val="000000"/>
                </a:solidFill>
                <a:latin typeface="微软雅黑" panose="020B0503020204020204" pitchFamily="34" charset="-122"/>
                <a:ea typeface="微软雅黑" panose="020B0503020204020204" pitchFamily="34" charset="-122"/>
              </a:rPr>
              <a:t>万公里，国家高速公路</a:t>
            </a:r>
            <a:r>
              <a:rPr lang="en-US" altLang="zh-CN" dirty="0">
                <a:solidFill>
                  <a:srgbClr val="000000"/>
                </a:solidFill>
                <a:latin typeface="微软雅黑" panose="020B0503020204020204" pitchFamily="34" charset="-122"/>
                <a:ea typeface="微软雅黑" panose="020B0503020204020204" pitchFamily="34" charset="-122"/>
              </a:rPr>
              <a:t>11</a:t>
            </a:r>
            <a:r>
              <a:rPr lang="zh-CN" altLang="en-US" dirty="0">
                <a:solidFill>
                  <a:srgbClr val="000000"/>
                </a:solidFill>
                <a:latin typeface="微软雅黑" panose="020B0503020204020204" pitchFamily="34" charset="-122"/>
                <a:ea typeface="微软雅黑" panose="020B0503020204020204" pitchFamily="34" charset="-122"/>
              </a:rPr>
              <a:t>万公里，机场</a:t>
            </a:r>
            <a:r>
              <a:rPr lang="en-US" altLang="zh-CN" dirty="0">
                <a:solidFill>
                  <a:srgbClr val="000000"/>
                </a:solidFill>
                <a:latin typeface="微软雅黑" panose="020B0503020204020204" pitchFamily="34" charset="-122"/>
                <a:ea typeface="微软雅黑" panose="020B0503020204020204" pitchFamily="34" charset="-122"/>
              </a:rPr>
              <a:t>242</a:t>
            </a:r>
            <a:r>
              <a:rPr lang="zh-CN" altLang="en-US" dirty="0">
                <a:solidFill>
                  <a:srgbClr val="000000"/>
                </a:solidFill>
                <a:latin typeface="微软雅黑" panose="020B0503020204020204" pitchFamily="34" charset="-122"/>
                <a:ea typeface="微软雅黑" panose="020B0503020204020204" pitchFamily="34" charset="-122"/>
              </a:rPr>
              <a:t>个。根据规划，到</a:t>
            </a:r>
            <a:r>
              <a:rPr lang="en-US" altLang="zh-CN" dirty="0">
                <a:solidFill>
                  <a:srgbClr val="000000"/>
                </a:solidFill>
                <a:latin typeface="微软雅黑" panose="020B0503020204020204" pitchFamily="34" charset="-122"/>
                <a:ea typeface="微软雅黑" panose="020B0503020204020204" pitchFamily="34" charset="-122"/>
              </a:rPr>
              <a:t>2035</a:t>
            </a:r>
            <a:r>
              <a:rPr lang="zh-CN" altLang="en-US" dirty="0" smtClean="0">
                <a:solidFill>
                  <a:srgbClr val="000000"/>
                </a:solidFill>
                <a:latin typeface="微软雅黑" panose="020B0503020204020204" pitchFamily="34" charset="-122"/>
                <a:ea typeface="微软雅黑" panose="020B0503020204020204" pitchFamily="34" charset="-122"/>
              </a:rPr>
              <a:t>年铁路</a:t>
            </a:r>
            <a:r>
              <a:rPr lang="zh-CN" altLang="en-US" dirty="0">
                <a:solidFill>
                  <a:srgbClr val="000000"/>
                </a:solidFill>
                <a:latin typeface="微软雅黑" panose="020B0503020204020204" pitchFamily="34" charset="-122"/>
                <a:ea typeface="微软雅黑" panose="020B0503020204020204" pitchFamily="34" charset="-122"/>
              </a:rPr>
              <a:t>里程要达到</a:t>
            </a:r>
            <a:r>
              <a:rPr lang="en-US" altLang="zh-CN" dirty="0">
                <a:solidFill>
                  <a:srgbClr val="000000"/>
                </a:solidFill>
                <a:latin typeface="微软雅黑" panose="020B0503020204020204" pitchFamily="34" charset="-122"/>
                <a:ea typeface="微软雅黑" panose="020B0503020204020204" pitchFamily="34" charset="-122"/>
              </a:rPr>
              <a:t>20</a:t>
            </a:r>
            <a:r>
              <a:rPr lang="zh-CN" altLang="en-US" dirty="0">
                <a:solidFill>
                  <a:srgbClr val="000000"/>
                </a:solidFill>
                <a:latin typeface="微软雅黑" panose="020B0503020204020204" pitchFamily="34" charset="-122"/>
                <a:ea typeface="微软雅黑" panose="020B0503020204020204" pitchFamily="34" charset="-122"/>
              </a:rPr>
              <a:t>万公里，高铁里程达到</a:t>
            </a:r>
            <a:r>
              <a:rPr lang="en-US" altLang="zh-CN" dirty="0">
                <a:solidFill>
                  <a:srgbClr val="000000"/>
                </a:solidFill>
                <a:latin typeface="微软雅黑" panose="020B0503020204020204" pitchFamily="34" charset="-122"/>
                <a:ea typeface="微软雅黑" panose="020B0503020204020204" pitchFamily="34" charset="-122"/>
              </a:rPr>
              <a:t>7</a:t>
            </a:r>
            <a:r>
              <a:rPr lang="zh-CN" altLang="en-US" dirty="0">
                <a:solidFill>
                  <a:srgbClr val="000000"/>
                </a:solidFill>
                <a:latin typeface="微软雅黑" panose="020B0503020204020204" pitchFamily="34" charset="-122"/>
                <a:ea typeface="微软雅黑" panose="020B0503020204020204" pitchFamily="34" charset="-122"/>
              </a:rPr>
              <a:t>万公里，国家高速公路达到</a:t>
            </a:r>
            <a:r>
              <a:rPr lang="en-US" altLang="zh-CN" dirty="0">
                <a:solidFill>
                  <a:srgbClr val="000000"/>
                </a:solidFill>
                <a:latin typeface="微软雅黑" panose="020B0503020204020204" pitchFamily="34" charset="-122"/>
                <a:ea typeface="微软雅黑" panose="020B0503020204020204" pitchFamily="34" charset="-122"/>
              </a:rPr>
              <a:t>16</a:t>
            </a:r>
            <a:r>
              <a:rPr lang="zh-CN" altLang="en-US" dirty="0">
                <a:solidFill>
                  <a:srgbClr val="000000"/>
                </a:solidFill>
                <a:latin typeface="微软雅黑" panose="020B0503020204020204" pitchFamily="34" charset="-122"/>
                <a:ea typeface="微软雅黑" panose="020B0503020204020204" pitchFamily="34" charset="-122"/>
              </a:rPr>
              <a:t>万公里，机场</a:t>
            </a:r>
            <a:r>
              <a:rPr lang="en-US" altLang="zh-CN" dirty="0">
                <a:solidFill>
                  <a:srgbClr val="000000"/>
                </a:solidFill>
                <a:latin typeface="微软雅黑" panose="020B0503020204020204" pitchFamily="34" charset="-122"/>
                <a:ea typeface="微软雅黑" panose="020B0503020204020204" pitchFamily="34" charset="-122"/>
              </a:rPr>
              <a:t>400</a:t>
            </a:r>
            <a:r>
              <a:rPr lang="zh-CN" altLang="en-US" dirty="0">
                <a:solidFill>
                  <a:srgbClr val="000000"/>
                </a:solidFill>
                <a:latin typeface="微软雅黑" panose="020B0503020204020204" pitchFamily="34" charset="-122"/>
                <a:ea typeface="微软雅黑" panose="020B0503020204020204" pitchFamily="34" charset="-122"/>
              </a:rPr>
              <a:t>个。可以看出，未来钢铁消费潜力依然巨大。预计中国钢铁消费量达到</a:t>
            </a:r>
            <a:r>
              <a:rPr lang="en-US" altLang="zh-CN" dirty="0">
                <a:solidFill>
                  <a:srgbClr val="000000"/>
                </a:solidFill>
                <a:latin typeface="微软雅黑" panose="020B0503020204020204" pitchFamily="34" charset="-122"/>
                <a:ea typeface="微软雅黑" panose="020B0503020204020204" pitchFamily="34" charset="-122"/>
              </a:rPr>
              <a:t>10</a:t>
            </a:r>
            <a:r>
              <a:rPr lang="zh-CN" altLang="en-US" dirty="0">
                <a:solidFill>
                  <a:srgbClr val="000000"/>
                </a:solidFill>
                <a:latin typeface="微软雅黑" panose="020B0503020204020204" pitchFamily="34" charset="-122"/>
                <a:ea typeface="微软雅黑" panose="020B0503020204020204" pitchFamily="34" charset="-122"/>
              </a:rPr>
              <a:t>亿吨级。</a:t>
            </a:r>
          </a:p>
        </p:txBody>
      </p:sp>
    </p:spTree>
    <p:extLst>
      <p:ext uri="{BB962C8B-B14F-4D97-AF65-F5344CB8AC3E}">
        <p14:creationId xmlns:p14="http://schemas.microsoft.com/office/powerpoint/2010/main" val="37206143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2783168"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钢之家董事长吴文章</a:t>
            </a:r>
          </a:p>
        </p:txBody>
      </p:sp>
      <p:sp>
        <p:nvSpPr>
          <p:cNvPr id="9" name="文本框 8">
            <a:extLst>
              <a:ext uri="{FF2B5EF4-FFF2-40B4-BE49-F238E27FC236}">
                <a16:creationId xmlns:a16="http://schemas.microsoft.com/office/drawing/2014/main" id="{3BE3B1C4-FFBF-4538-A99D-65D95586F294}"/>
              </a:ext>
            </a:extLst>
          </p:cNvPr>
          <p:cNvSpPr txBox="1"/>
          <p:nvPr/>
        </p:nvSpPr>
        <p:spPr>
          <a:xfrm>
            <a:off x="587376" y="777437"/>
            <a:ext cx="11017249" cy="5029582"/>
          </a:xfrm>
          <a:prstGeom prst="rect">
            <a:avLst/>
          </a:prstGeom>
          <a:noFill/>
        </p:spPr>
        <p:txBody>
          <a:bodyPr wrap="square">
            <a:spAutoFit/>
          </a:bodyPr>
          <a:lstStyle/>
          <a:p>
            <a:pPr marL="342900" indent="-342900" algn="just">
              <a:lnSpc>
                <a:spcPts val="3500"/>
              </a:lnSpc>
              <a:buFont typeface="+mj-lt"/>
              <a:buAutoNum type="arabicPeriod"/>
            </a:pPr>
            <a:r>
              <a:rPr lang="en-US" altLang="zh-CN" dirty="0">
                <a:solidFill>
                  <a:srgbClr val="000000"/>
                </a:solidFill>
                <a:latin typeface="微软雅黑" panose="020B0503020204020204" pitchFamily="34" charset="-122"/>
                <a:ea typeface="微软雅黑" panose="020B0503020204020204" pitchFamily="34" charset="-122"/>
              </a:rPr>
              <a:t>2022</a:t>
            </a:r>
            <a:r>
              <a:rPr lang="zh-CN" altLang="en-US" dirty="0">
                <a:solidFill>
                  <a:srgbClr val="000000"/>
                </a:solidFill>
                <a:latin typeface="微软雅黑" panose="020B0503020204020204" pitchFamily="34" charset="-122"/>
                <a:ea typeface="微软雅黑" panose="020B0503020204020204" pitchFamily="34" charset="-122"/>
              </a:rPr>
              <a:t>年</a:t>
            </a:r>
            <a:r>
              <a:rPr lang="zh-CN" altLang="en-US" dirty="0" smtClean="0">
                <a:solidFill>
                  <a:srgbClr val="000000"/>
                </a:solidFill>
                <a:latin typeface="微软雅黑" panose="020B0503020204020204" pitchFamily="34" charset="-122"/>
                <a:ea typeface="微软雅黑" panose="020B0503020204020204" pitchFamily="34" charset="-122"/>
              </a:rPr>
              <a:t>经济增长可能</a:t>
            </a:r>
            <a:r>
              <a:rPr lang="zh-CN" altLang="en-US" dirty="0">
                <a:solidFill>
                  <a:srgbClr val="000000"/>
                </a:solidFill>
                <a:latin typeface="微软雅黑" panose="020B0503020204020204" pitchFamily="34" charset="-122"/>
                <a:ea typeface="微软雅黑" panose="020B0503020204020204" pitchFamily="34" charset="-122"/>
              </a:rPr>
              <a:t>在</a:t>
            </a:r>
            <a:r>
              <a:rPr lang="en-US" altLang="zh-CN" dirty="0">
                <a:solidFill>
                  <a:srgbClr val="000000"/>
                </a:solidFill>
                <a:latin typeface="微软雅黑" panose="020B0503020204020204" pitchFamily="34" charset="-122"/>
                <a:ea typeface="微软雅黑" panose="020B0503020204020204" pitchFamily="34" charset="-122"/>
              </a:rPr>
              <a:t>5%-6%</a:t>
            </a:r>
            <a:r>
              <a:rPr lang="zh-CN" altLang="en-US" dirty="0">
                <a:solidFill>
                  <a:srgbClr val="000000"/>
                </a:solidFill>
                <a:latin typeface="微软雅黑" panose="020B0503020204020204" pitchFamily="34" charset="-122"/>
                <a:ea typeface="微软雅黑" panose="020B0503020204020204" pitchFamily="34" charset="-122"/>
              </a:rPr>
              <a:t>或者在</a:t>
            </a:r>
            <a:r>
              <a:rPr lang="en-US" altLang="zh-CN" dirty="0">
                <a:solidFill>
                  <a:srgbClr val="000000"/>
                </a:solidFill>
                <a:latin typeface="微软雅黑" panose="020B0503020204020204" pitchFamily="34" charset="-122"/>
                <a:ea typeface="微软雅黑" panose="020B0503020204020204" pitchFamily="34" charset="-122"/>
              </a:rPr>
              <a:t>4%-5%</a:t>
            </a:r>
            <a:r>
              <a:rPr lang="zh-CN" altLang="en-US" dirty="0">
                <a:solidFill>
                  <a:srgbClr val="000000"/>
                </a:solidFill>
                <a:latin typeface="微软雅黑" panose="020B0503020204020204" pitchFamily="34" charset="-122"/>
                <a:ea typeface="微软雅黑" panose="020B0503020204020204" pitchFamily="34" charset="-122"/>
              </a:rPr>
              <a:t>，唯一的增长可能来自于消费，而工业增加值和固定资产投资以稳为主，出口方面将恢复平稳甚至可能出现负增长。</a:t>
            </a:r>
            <a:endParaRPr lang="en-US" altLang="zh-CN" dirty="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en-US" altLang="zh-CN" dirty="0">
                <a:solidFill>
                  <a:srgbClr val="000000"/>
                </a:solidFill>
                <a:latin typeface="微软雅黑" panose="020B0503020204020204" pitchFamily="34" charset="-122"/>
                <a:ea typeface="微软雅黑" panose="020B0503020204020204" pitchFamily="34" charset="-122"/>
              </a:rPr>
              <a:t>2022</a:t>
            </a:r>
            <a:r>
              <a:rPr lang="zh-CN" altLang="en-US" dirty="0">
                <a:solidFill>
                  <a:srgbClr val="000000"/>
                </a:solidFill>
                <a:latin typeface="微软雅黑" panose="020B0503020204020204" pitchFamily="34" charset="-122"/>
                <a:ea typeface="微软雅黑" panose="020B0503020204020204" pitchFamily="34" charset="-122"/>
              </a:rPr>
              <a:t>年中国粗钢产量减少</a:t>
            </a:r>
            <a:r>
              <a:rPr lang="en-US" altLang="zh-CN" dirty="0">
                <a:solidFill>
                  <a:srgbClr val="000000"/>
                </a:solidFill>
                <a:latin typeface="微软雅黑" panose="020B0503020204020204" pitchFamily="34" charset="-122"/>
                <a:ea typeface="微软雅黑" panose="020B0503020204020204" pitchFamily="34" charset="-122"/>
              </a:rPr>
              <a:t>1000-2000</a:t>
            </a:r>
            <a:r>
              <a:rPr lang="zh-CN" altLang="en-US" dirty="0">
                <a:solidFill>
                  <a:srgbClr val="000000"/>
                </a:solidFill>
                <a:latin typeface="微软雅黑" panose="020B0503020204020204" pitchFamily="34" charset="-122"/>
                <a:ea typeface="微软雅黑" panose="020B0503020204020204" pitchFamily="34" charset="-122"/>
              </a:rPr>
              <a:t>万吨，预计粗钢产量在</a:t>
            </a:r>
            <a:r>
              <a:rPr lang="en-US" altLang="zh-CN" dirty="0">
                <a:solidFill>
                  <a:srgbClr val="000000"/>
                </a:solidFill>
                <a:latin typeface="微软雅黑" panose="020B0503020204020204" pitchFamily="34" charset="-122"/>
                <a:ea typeface="微软雅黑" panose="020B0503020204020204" pitchFamily="34" charset="-122"/>
              </a:rPr>
              <a:t>10.3-10.4</a:t>
            </a:r>
            <a:r>
              <a:rPr lang="zh-CN" altLang="en-US" dirty="0">
                <a:solidFill>
                  <a:srgbClr val="000000"/>
                </a:solidFill>
                <a:latin typeface="微软雅黑" panose="020B0503020204020204" pitchFamily="34" charset="-122"/>
                <a:ea typeface="微软雅黑" panose="020B0503020204020204" pitchFamily="34" charset="-122"/>
              </a:rPr>
              <a:t>亿吨，除中国以外粗钢产量增加</a:t>
            </a:r>
            <a:r>
              <a:rPr lang="en-US" altLang="zh-CN" dirty="0">
                <a:solidFill>
                  <a:srgbClr val="000000"/>
                </a:solidFill>
                <a:latin typeface="微软雅黑" panose="020B0503020204020204" pitchFamily="34" charset="-122"/>
                <a:ea typeface="微软雅黑" panose="020B0503020204020204" pitchFamily="34" charset="-122"/>
              </a:rPr>
              <a:t>3500</a:t>
            </a:r>
            <a:r>
              <a:rPr lang="zh-CN" altLang="en-US" dirty="0">
                <a:solidFill>
                  <a:srgbClr val="000000"/>
                </a:solidFill>
                <a:latin typeface="微软雅黑" panose="020B0503020204020204" pitchFamily="34" charset="-122"/>
                <a:ea typeface="微软雅黑" panose="020B0503020204020204" pitchFamily="34" charset="-122"/>
              </a:rPr>
              <a:t>万吨左右；国内钢材消费量减少</a:t>
            </a:r>
            <a:r>
              <a:rPr lang="en-US" altLang="zh-CN" dirty="0">
                <a:solidFill>
                  <a:srgbClr val="000000"/>
                </a:solidFill>
                <a:latin typeface="微软雅黑" panose="020B0503020204020204" pitchFamily="34" charset="-122"/>
                <a:ea typeface="微软雅黑" panose="020B0503020204020204" pitchFamily="34" charset="-122"/>
              </a:rPr>
              <a:t>2000</a:t>
            </a:r>
            <a:r>
              <a:rPr lang="zh-CN" altLang="en-US" dirty="0">
                <a:solidFill>
                  <a:srgbClr val="000000"/>
                </a:solidFill>
                <a:latin typeface="微软雅黑" panose="020B0503020204020204" pitchFamily="34" charset="-122"/>
                <a:ea typeface="微软雅黑" panose="020B0503020204020204" pitchFamily="34" charset="-122"/>
              </a:rPr>
              <a:t>万吨。</a:t>
            </a:r>
            <a:endParaRPr lang="en-US" altLang="zh-CN" dirty="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en-US" altLang="zh-CN" dirty="0">
                <a:solidFill>
                  <a:srgbClr val="000000"/>
                </a:solidFill>
                <a:latin typeface="微软雅黑" panose="020B0503020204020204" pitchFamily="34" charset="-122"/>
                <a:ea typeface="微软雅黑" panose="020B0503020204020204" pitchFamily="34" charset="-122"/>
              </a:rPr>
              <a:t>2022</a:t>
            </a:r>
            <a:r>
              <a:rPr lang="zh-CN" altLang="en-US" dirty="0">
                <a:solidFill>
                  <a:srgbClr val="000000"/>
                </a:solidFill>
                <a:latin typeface="微软雅黑" panose="020B0503020204020204" pitchFamily="34" charset="-122"/>
                <a:ea typeface="微软雅黑" panose="020B0503020204020204" pitchFamily="34" charset="-122"/>
              </a:rPr>
              <a:t>年四大矿山铁矿石产量增加</a:t>
            </a:r>
            <a:r>
              <a:rPr lang="en-US" altLang="zh-CN" dirty="0">
                <a:solidFill>
                  <a:srgbClr val="000000"/>
                </a:solidFill>
                <a:latin typeface="微软雅黑" panose="020B0503020204020204" pitchFamily="34" charset="-122"/>
                <a:ea typeface="微软雅黑" panose="020B0503020204020204" pitchFamily="34" charset="-122"/>
              </a:rPr>
              <a:t>4000</a:t>
            </a:r>
            <a:r>
              <a:rPr lang="zh-CN" altLang="en-US" dirty="0">
                <a:solidFill>
                  <a:srgbClr val="000000"/>
                </a:solidFill>
                <a:latin typeface="微软雅黑" panose="020B0503020204020204" pitchFamily="34" charset="-122"/>
                <a:ea typeface="微软雅黑" panose="020B0503020204020204" pitchFamily="34" charset="-122"/>
              </a:rPr>
              <a:t>万吨左右，全球铁矿石产量增加</a:t>
            </a:r>
            <a:r>
              <a:rPr lang="en-US" altLang="zh-CN" dirty="0">
                <a:solidFill>
                  <a:srgbClr val="000000"/>
                </a:solidFill>
                <a:latin typeface="微软雅黑" panose="020B0503020204020204" pitchFamily="34" charset="-122"/>
                <a:ea typeface="微软雅黑" panose="020B0503020204020204" pitchFamily="34" charset="-122"/>
              </a:rPr>
              <a:t>6500-8000</a:t>
            </a:r>
            <a:r>
              <a:rPr lang="zh-CN" altLang="en-US" dirty="0">
                <a:solidFill>
                  <a:srgbClr val="000000"/>
                </a:solidFill>
                <a:latin typeface="微软雅黑" panose="020B0503020204020204" pitchFamily="34" charset="-122"/>
                <a:ea typeface="微软雅黑" panose="020B0503020204020204" pitchFamily="34" charset="-122"/>
              </a:rPr>
              <a:t>万吨左右，全球铁矿石需求量基本持平，铁矿石供求形势将从偏紧转变为宽松，全年均价预计比</a:t>
            </a:r>
            <a:r>
              <a:rPr lang="en-US" altLang="zh-CN" dirty="0">
                <a:solidFill>
                  <a:srgbClr val="000000"/>
                </a:solidFill>
                <a:latin typeface="微软雅黑" panose="020B0503020204020204" pitchFamily="34" charset="-122"/>
                <a:ea typeface="微软雅黑" panose="020B0503020204020204" pitchFamily="34" charset="-122"/>
              </a:rPr>
              <a:t>2021</a:t>
            </a:r>
            <a:r>
              <a:rPr lang="zh-CN" altLang="en-US" dirty="0">
                <a:solidFill>
                  <a:srgbClr val="000000"/>
                </a:solidFill>
                <a:latin typeface="微软雅黑" panose="020B0503020204020204" pitchFamily="34" charset="-122"/>
                <a:ea typeface="微软雅黑" panose="020B0503020204020204" pitchFamily="34" charset="-122"/>
              </a:rPr>
              <a:t>年低</a:t>
            </a:r>
            <a:r>
              <a:rPr lang="en-US" altLang="zh-CN" dirty="0">
                <a:solidFill>
                  <a:srgbClr val="000000"/>
                </a:solidFill>
                <a:latin typeface="微软雅黑" panose="020B0503020204020204" pitchFamily="34" charset="-122"/>
                <a:ea typeface="微软雅黑" panose="020B0503020204020204" pitchFamily="34" charset="-122"/>
              </a:rPr>
              <a:t>50</a:t>
            </a:r>
            <a:r>
              <a:rPr lang="zh-CN" altLang="en-US" dirty="0">
                <a:solidFill>
                  <a:srgbClr val="000000"/>
                </a:solidFill>
                <a:latin typeface="微软雅黑" panose="020B0503020204020204" pitchFamily="34" charset="-122"/>
                <a:ea typeface="微软雅黑" panose="020B0503020204020204" pitchFamily="34" charset="-122"/>
              </a:rPr>
              <a:t>美元</a:t>
            </a:r>
            <a:r>
              <a:rPr lang="en-US" altLang="zh-CN" dirty="0">
                <a:solidFill>
                  <a:srgbClr val="000000"/>
                </a:solidFill>
                <a:latin typeface="微软雅黑" panose="020B0503020204020204" pitchFamily="34" charset="-122"/>
                <a:ea typeface="微软雅黑" panose="020B0503020204020204" pitchFamily="34" charset="-122"/>
              </a:rPr>
              <a:t>/</a:t>
            </a:r>
            <a:r>
              <a:rPr lang="zh-CN" altLang="en-US" dirty="0">
                <a:solidFill>
                  <a:srgbClr val="000000"/>
                </a:solidFill>
                <a:latin typeface="微软雅黑" panose="020B0503020204020204" pitchFamily="34" charset="-122"/>
                <a:ea typeface="微软雅黑" panose="020B0503020204020204" pitchFamily="34" charset="-122"/>
              </a:rPr>
              <a:t>吨。</a:t>
            </a:r>
            <a:endParaRPr lang="en-US" altLang="zh-CN" dirty="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en-US" altLang="zh-CN" dirty="0">
                <a:solidFill>
                  <a:srgbClr val="000000"/>
                </a:solidFill>
                <a:latin typeface="微软雅黑" panose="020B0503020204020204" pitchFamily="34" charset="-122"/>
                <a:ea typeface="微软雅黑" panose="020B0503020204020204" pitchFamily="34" charset="-122"/>
              </a:rPr>
              <a:t>2022</a:t>
            </a:r>
            <a:r>
              <a:rPr lang="zh-CN" altLang="en-US" dirty="0">
                <a:solidFill>
                  <a:srgbClr val="000000"/>
                </a:solidFill>
                <a:latin typeface="微软雅黑" panose="020B0503020204020204" pitchFamily="34" charset="-122"/>
                <a:ea typeface="微软雅黑" panose="020B0503020204020204" pitchFamily="34" charset="-122"/>
              </a:rPr>
              <a:t>年煤炭、炼焦煤和焦炭的市场供应依然偏紧，总供求基本平衡，但是依然偏紧的态势没有改变，将继续保持强势运行，但现在价格偏高，将逐步回归至正常水平。预计焦炭中轴线在</a:t>
            </a:r>
            <a:r>
              <a:rPr lang="en-US" altLang="zh-CN" dirty="0">
                <a:solidFill>
                  <a:srgbClr val="000000"/>
                </a:solidFill>
                <a:latin typeface="微软雅黑" panose="020B0503020204020204" pitchFamily="34" charset="-122"/>
                <a:ea typeface="微软雅黑" panose="020B0503020204020204" pitchFamily="34" charset="-122"/>
              </a:rPr>
              <a:t>2600-2800</a:t>
            </a:r>
            <a:r>
              <a:rPr lang="zh-CN" altLang="en-US" dirty="0">
                <a:solidFill>
                  <a:srgbClr val="000000"/>
                </a:solidFill>
                <a:latin typeface="微软雅黑" panose="020B0503020204020204" pitchFamily="34" charset="-122"/>
                <a:ea typeface="微软雅黑" panose="020B0503020204020204" pitchFamily="34" charset="-122"/>
              </a:rPr>
              <a:t>元</a:t>
            </a:r>
            <a:r>
              <a:rPr lang="en-US" altLang="zh-CN" dirty="0">
                <a:solidFill>
                  <a:srgbClr val="000000"/>
                </a:solidFill>
                <a:latin typeface="微软雅黑" panose="020B0503020204020204" pitchFamily="34" charset="-122"/>
                <a:ea typeface="微软雅黑" panose="020B0503020204020204" pitchFamily="34" charset="-122"/>
              </a:rPr>
              <a:t>/</a:t>
            </a:r>
            <a:r>
              <a:rPr lang="zh-CN" altLang="en-US" dirty="0">
                <a:solidFill>
                  <a:srgbClr val="000000"/>
                </a:solidFill>
                <a:latin typeface="微软雅黑" panose="020B0503020204020204" pitchFamily="34" charset="-122"/>
                <a:ea typeface="微软雅黑" panose="020B0503020204020204" pitchFamily="34" charset="-122"/>
              </a:rPr>
              <a:t>吨。</a:t>
            </a:r>
            <a:endParaRPr lang="en-US" altLang="zh-CN" dirty="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a:solidFill>
                  <a:srgbClr val="000000"/>
                </a:solidFill>
                <a:latin typeface="微软雅黑" panose="020B0503020204020204" pitchFamily="34" charset="-122"/>
                <a:ea typeface="微软雅黑" panose="020B0503020204020204" pitchFamily="34" charset="-122"/>
              </a:rPr>
              <a:t>预计年内钢价震荡运行，明年一季度将企稳回升，上半年需求和价格都</a:t>
            </a:r>
            <a:r>
              <a:rPr lang="zh-CN" altLang="en-US" dirty="0" smtClean="0">
                <a:solidFill>
                  <a:srgbClr val="000000"/>
                </a:solidFill>
                <a:latin typeface="微软雅黑" panose="020B0503020204020204" pitchFamily="34" charset="-122"/>
                <a:ea typeface="微软雅黑" panose="020B0503020204020204" pitchFamily="34" charset="-122"/>
              </a:rPr>
              <a:t>要好于下半年</a:t>
            </a:r>
            <a:r>
              <a:rPr lang="zh-CN" altLang="en-US" dirty="0">
                <a:solidFill>
                  <a:srgbClr val="000000"/>
                </a:solidFill>
                <a:latin typeface="微软雅黑" panose="020B0503020204020204" pitchFamily="34" charset="-122"/>
                <a:ea typeface="微软雅黑" panose="020B0503020204020204" pitchFamily="34" charset="-122"/>
              </a:rPr>
              <a:t>。</a:t>
            </a:r>
            <a:r>
              <a:rPr lang="en-US" altLang="zh-CN" dirty="0">
                <a:solidFill>
                  <a:srgbClr val="000000"/>
                </a:solidFill>
                <a:latin typeface="微软雅黑" panose="020B0503020204020204" pitchFamily="34" charset="-122"/>
                <a:ea typeface="微软雅黑" panose="020B0503020204020204" pitchFamily="34" charset="-122"/>
              </a:rPr>
              <a:t>2022</a:t>
            </a:r>
            <a:r>
              <a:rPr lang="zh-CN" altLang="en-US" dirty="0">
                <a:solidFill>
                  <a:srgbClr val="000000"/>
                </a:solidFill>
                <a:latin typeface="微软雅黑" panose="020B0503020204020204" pitchFamily="34" charset="-122"/>
                <a:ea typeface="微软雅黑" panose="020B0503020204020204" pitchFamily="34" charset="-122"/>
              </a:rPr>
              <a:t>年普通钢材平均价格较今年下跌</a:t>
            </a:r>
            <a:r>
              <a:rPr lang="en-US" altLang="zh-CN" dirty="0">
                <a:solidFill>
                  <a:srgbClr val="000000"/>
                </a:solidFill>
                <a:latin typeface="微软雅黑" panose="020B0503020204020204" pitchFamily="34" charset="-122"/>
                <a:ea typeface="微软雅黑" panose="020B0503020204020204" pitchFamily="34" charset="-122"/>
              </a:rPr>
              <a:t>500</a:t>
            </a:r>
            <a:r>
              <a:rPr lang="zh-CN" altLang="en-US" dirty="0">
                <a:solidFill>
                  <a:srgbClr val="000000"/>
                </a:solidFill>
                <a:latin typeface="微软雅黑" panose="020B0503020204020204" pitchFamily="34" charset="-122"/>
                <a:ea typeface="微软雅黑" panose="020B0503020204020204" pitchFamily="34" charset="-122"/>
              </a:rPr>
              <a:t>元</a:t>
            </a:r>
            <a:r>
              <a:rPr lang="en-US" altLang="zh-CN" dirty="0">
                <a:solidFill>
                  <a:srgbClr val="000000"/>
                </a:solidFill>
                <a:latin typeface="微软雅黑" panose="020B0503020204020204" pitchFamily="34" charset="-122"/>
                <a:ea typeface="微软雅黑" panose="020B0503020204020204" pitchFamily="34" charset="-122"/>
              </a:rPr>
              <a:t>/</a:t>
            </a:r>
            <a:r>
              <a:rPr lang="zh-CN" altLang="en-US" dirty="0">
                <a:solidFill>
                  <a:srgbClr val="000000"/>
                </a:solidFill>
                <a:latin typeface="微软雅黑" panose="020B0503020204020204" pitchFamily="34" charset="-122"/>
                <a:ea typeface="微软雅黑" panose="020B0503020204020204" pitchFamily="34" charset="-122"/>
              </a:rPr>
              <a:t>吨，螺纹钢低点在</a:t>
            </a:r>
            <a:r>
              <a:rPr lang="en-US" altLang="zh-CN" dirty="0">
                <a:solidFill>
                  <a:srgbClr val="000000"/>
                </a:solidFill>
                <a:latin typeface="微软雅黑" panose="020B0503020204020204" pitchFamily="34" charset="-122"/>
                <a:ea typeface="微软雅黑" panose="020B0503020204020204" pitchFamily="34" charset="-122"/>
              </a:rPr>
              <a:t>4000-4200</a:t>
            </a:r>
            <a:r>
              <a:rPr lang="zh-CN" altLang="en-US" dirty="0">
                <a:solidFill>
                  <a:srgbClr val="000000"/>
                </a:solidFill>
                <a:latin typeface="微软雅黑" panose="020B0503020204020204" pitchFamily="34" charset="-122"/>
                <a:ea typeface="微软雅黑" panose="020B0503020204020204" pitchFamily="34" charset="-122"/>
              </a:rPr>
              <a:t>元</a:t>
            </a:r>
            <a:r>
              <a:rPr lang="en-US" altLang="zh-CN" dirty="0">
                <a:solidFill>
                  <a:srgbClr val="000000"/>
                </a:solidFill>
                <a:latin typeface="微软雅黑" panose="020B0503020204020204" pitchFamily="34" charset="-122"/>
                <a:ea typeface="微软雅黑" panose="020B0503020204020204" pitchFamily="34" charset="-122"/>
              </a:rPr>
              <a:t>/</a:t>
            </a:r>
            <a:r>
              <a:rPr lang="zh-CN" altLang="en-US" dirty="0">
                <a:solidFill>
                  <a:srgbClr val="000000"/>
                </a:solidFill>
                <a:latin typeface="微软雅黑" panose="020B0503020204020204" pitchFamily="34" charset="-122"/>
                <a:ea typeface="微软雅黑" panose="020B0503020204020204" pitchFamily="34" charset="-122"/>
              </a:rPr>
              <a:t>吨，高点大概在</a:t>
            </a:r>
            <a:r>
              <a:rPr lang="en-US" altLang="zh-CN" dirty="0">
                <a:solidFill>
                  <a:srgbClr val="000000"/>
                </a:solidFill>
                <a:latin typeface="微软雅黑" panose="020B0503020204020204" pitchFamily="34" charset="-122"/>
                <a:ea typeface="微软雅黑" panose="020B0503020204020204" pitchFamily="34" charset="-122"/>
              </a:rPr>
              <a:t>5500-5800</a:t>
            </a:r>
            <a:r>
              <a:rPr lang="zh-CN" altLang="en-US" dirty="0">
                <a:solidFill>
                  <a:srgbClr val="000000"/>
                </a:solidFill>
                <a:latin typeface="微软雅黑" panose="020B0503020204020204" pitchFamily="34" charset="-122"/>
                <a:ea typeface="微软雅黑" panose="020B0503020204020204" pitchFamily="34" charset="-122"/>
              </a:rPr>
              <a:t>元</a:t>
            </a:r>
            <a:r>
              <a:rPr lang="en-US" altLang="zh-CN" dirty="0">
                <a:solidFill>
                  <a:srgbClr val="000000"/>
                </a:solidFill>
                <a:latin typeface="微软雅黑" panose="020B0503020204020204" pitchFamily="34" charset="-122"/>
                <a:ea typeface="微软雅黑" panose="020B0503020204020204" pitchFamily="34" charset="-122"/>
              </a:rPr>
              <a:t>/</a:t>
            </a:r>
            <a:r>
              <a:rPr lang="zh-CN" altLang="en-US" dirty="0">
                <a:solidFill>
                  <a:srgbClr val="000000"/>
                </a:solidFill>
                <a:latin typeface="微软雅黑" panose="020B0503020204020204" pitchFamily="34" charset="-122"/>
                <a:ea typeface="微软雅黑" panose="020B0503020204020204" pitchFamily="34" charset="-122"/>
              </a:rPr>
              <a:t>吨，受成本支撑，低于</a:t>
            </a:r>
            <a:r>
              <a:rPr lang="en-US" altLang="zh-CN" dirty="0">
                <a:solidFill>
                  <a:srgbClr val="000000"/>
                </a:solidFill>
                <a:latin typeface="微软雅黑" panose="020B0503020204020204" pitchFamily="34" charset="-122"/>
                <a:ea typeface="微软雅黑" panose="020B0503020204020204" pitchFamily="34" charset="-122"/>
              </a:rPr>
              <a:t>4000</a:t>
            </a:r>
            <a:r>
              <a:rPr lang="zh-CN" altLang="en-US" dirty="0">
                <a:solidFill>
                  <a:srgbClr val="000000"/>
                </a:solidFill>
                <a:latin typeface="微软雅黑" panose="020B0503020204020204" pitchFamily="34" charset="-122"/>
                <a:ea typeface="微软雅黑" panose="020B0503020204020204" pitchFamily="34" charset="-122"/>
              </a:rPr>
              <a:t>可能性不大。</a:t>
            </a:r>
            <a:endParaRPr lang="en-US" altLang="zh-CN" dirty="0">
              <a:solidFill>
                <a:srgbClr val="0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20828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1657713"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马钢</a:t>
            </a:r>
            <a:r>
              <a:rPr lang="en-US" altLang="zh-CN" sz="2400" dirty="0">
                <a:solidFill>
                  <a:srgbClr val="0075C2"/>
                </a:solidFill>
                <a:latin typeface="微软雅黑" panose="020B0503020204020204" pitchFamily="34" charset="-122"/>
                <a:ea typeface="微软雅黑" panose="020B0503020204020204" pitchFamily="34" charset="-122"/>
              </a:rPr>
              <a:t>-</a:t>
            </a:r>
            <a:r>
              <a:rPr lang="zh-CN" altLang="en-US" sz="2400" dirty="0">
                <a:solidFill>
                  <a:srgbClr val="0075C2"/>
                </a:solidFill>
                <a:latin typeface="微软雅黑" panose="020B0503020204020204" pitchFamily="34" charset="-122"/>
                <a:ea typeface="微软雅黑" panose="020B0503020204020204" pitchFamily="34" charset="-122"/>
              </a:rPr>
              <a:t>夏仕卿</a:t>
            </a:r>
          </a:p>
        </p:txBody>
      </p:sp>
      <p:sp>
        <p:nvSpPr>
          <p:cNvPr id="7" name="文本框 6">
            <a:extLst>
              <a:ext uri="{FF2B5EF4-FFF2-40B4-BE49-F238E27FC236}">
                <a16:creationId xmlns:a16="http://schemas.microsoft.com/office/drawing/2014/main" id="{38D2DB56-537E-4FCE-8145-943A242D63C9}"/>
              </a:ext>
            </a:extLst>
          </p:cNvPr>
          <p:cNvSpPr txBox="1"/>
          <p:nvPr/>
        </p:nvSpPr>
        <p:spPr>
          <a:xfrm>
            <a:off x="595059" y="774193"/>
            <a:ext cx="11011004" cy="4131900"/>
          </a:xfrm>
          <a:prstGeom prst="rect">
            <a:avLst/>
          </a:prstGeom>
          <a:noFill/>
        </p:spPr>
        <p:txBody>
          <a:bodyPr wrap="square">
            <a:spAutoFit/>
          </a:bodyPr>
          <a:lstStyle/>
          <a:p>
            <a:pPr marL="342900" indent="-342900" algn="just">
              <a:lnSpc>
                <a:spcPts val="3500"/>
              </a:lnSpc>
              <a:buFont typeface="+mj-lt"/>
              <a:buAutoNum type="arabicPeriod"/>
            </a:pPr>
            <a:r>
              <a:rPr lang="en-US" altLang="zh-CN" dirty="0">
                <a:solidFill>
                  <a:srgbClr val="000000"/>
                </a:solidFill>
                <a:latin typeface="微软雅黑" panose="020B0503020204020204" pitchFamily="34" charset="-122"/>
                <a:ea typeface="微软雅黑" panose="020B0503020204020204" pitchFamily="34" charset="-122"/>
              </a:rPr>
              <a:t>2021</a:t>
            </a:r>
            <a:r>
              <a:rPr lang="zh-CN" altLang="en-US" dirty="0">
                <a:solidFill>
                  <a:srgbClr val="000000"/>
                </a:solidFill>
                <a:latin typeface="微软雅黑" panose="020B0503020204020204" pitchFamily="34" charset="-122"/>
                <a:ea typeface="微软雅黑" panose="020B0503020204020204" pitchFamily="34" charset="-122"/>
              </a:rPr>
              <a:t>年粗钢产能约</a:t>
            </a:r>
            <a:r>
              <a:rPr lang="en-US" altLang="zh-CN" dirty="0">
                <a:solidFill>
                  <a:srgbClr val="000000"/>
                </a:solidFill>
                <a:latin typeface="微软雅黑" panose="020B0503020204020204" pitchFamily="34" charset="-122"/>
                <a:ea typeface="微软雅黑" panose="020B0503020204020204" pitchFamily="34" charset="-122"/>
              </a:rPr>
              <a:t>12.8</a:t>
            </a:r>
            <a:r>
              <a:rPr lang="zh-CN" altLang="en-US" dirty="0">
                <a:solidFill>
                  <a:srgbClr val="000000"/>
                </a:solidFill>
                <a:latin typeface="微软雅黑" panose="020B0503020204020204" pitchFamily="34" charset="-122"/>
                <a:ea typeface="微软雅黑" panose="020B0503020204020204" pitchFamily="34" charset="-122"/>
              </a:rPr>
              <a:t>亿吨，预计全年粗钢产量</a:t>
            </a:r>
            <a:r>
              <a:rPr lang="en-US" altLang="zh-CN" dirty="0">
                <a:solidFill>
                  <a:srgbClr val="000000"/>
                </a:solidFill>
                <a:latin typeface="微软雅黑" panose="020B0503020204020204" pitchFamily="34" charset="-122"/>
                <a:ea typeface="微软雅黑" panose="020B0503020204020204" pitchFamily="34" charset="-122"/>
              </a:rPr>
              <a:t>10.65</a:t>
            </a:r>
            <a:r>
              <a:rPr lang="zh-CN" altLang="en-US" dirty="0">
                <a:solidFill>
                  <a:srgbClr val="000000"/>
                </a:solidFill>
                <a:latin typeface="微软雅黑" panose="020B0503020204020204" pitchFamily="34" charset="-122"/>
                <a:ea typeface="微软雅黑" panose="020B0503020204020204" pitchFamily="34" charset="-122"/>
              </a:rPr>
              <a:t>亿吨以内。</a:t>
            </a:r>
            <a:r>
              <a:rPr lang="en-US" altLang="zh-CN" dirty="0">
                <a:solidFill>
                  <a:srgbClr val="000000"/>
                </a:solidFill>
                <a:latin typeface="微软雅黑" panose="020B0503020204020204" pitchFamily="34" charset="-122"/>
                <a:ea typeface="微软雅黑" panose="020B0503020204020204" pitchFamily="34" charset="-122"/>
              </a:rPr>
              <a:t>2022</a:t>
            </a:r>
            <a:r>
              <a:rPr lang="zh-CN" altLang="en-US" dirty="0">
                <a:solidFill>
                  <a:srgbClr val="000000"/>
                </a:solidFill>
                <a:latin typeface="微软雅黑" panose="020B0503020204020204" pitchFamily="34" charset="-122"/>
                <a:ea typeface="微软雅黑" panose="020B0503020204020204" pitchFamily="34" charset="-122"/>
              </a:rPr>
              <a:t>年钢铁供应受双碳政策（钢铁行业碳排放指标今年底颁布）、能耗双控、环保限产影响，预计全行业将继续限产，粗钢产量有可能比</a:t>
            </a:r>
            <a:r>
              <a:rPr lang="en-US" altLang="zh-CN" dirty="0">
                <a:solidFill>
                  <a:srgbClr val="000000"/>
                </a:solidFill>
                <a:latin typeface="微软雅黑" panose="020B0503020204020204" pitchFamily="34" charset="-122"/>
                <a:ea typeface="微软雅黑" panose="020B0503020204020204" pitchFamily="34" charset="-122"/>
              </a:rPr>
              <a:t>2021</a:t>
            </a:r>
            <a:r>
              <a:rPr lang="zh-CN" altLang="en-US" dirty="0">
                <a:solidFill>
                  <a:srgbClr val="000000"/>
                </a:solidFill>
                <a:latin typeface="微软雅黑" panose="020B0503020204020204" pitchFamily="34" charset="-122"/>
                <a:ea typeface="微软雅黑" panose="020B0503020204020204" pitchFamily="34" charset="-122"/>
              </a:rPr>
              <a:t>年明显降低。</a:t>
            </a:r>
          </a:p>
          <a:p>
            <a:pPr marL="342900" indent="-342900" algn="just">
              <a:lnSpc>
                <a:spcPts val="3500"/>
              </a:lnSpc>
              <a:buFont typeface="+mj-lt"/>
              <a:buAutoNum type="arabicPeriod"/>
            </a:pPr>
            <a:r>
              <a:rPr lang="zh-CN" altLang="en-US" dirty="0">
                <a:solidFill>
                  <a:srgbClr val="000000"/>
                </a:solidFill>
                <a:latin typeface="微软雅黑" panose="020B0503020204020204" pitchFamily="34" charset="-122"/>
                <a:ea typeface="微软雅黑" panose="020B0503020204020204" pitchFamily="34" charset="-122"/>
              </a:rPr>
              <a:t>建材：在国家屡次重申“房住不炒”并配套行政和金融调控政策下，房地产行业进入中长期下行，</a:t>
            </a:r>
            <a:r>
              <a:rPr lang="en-US" altLang="zh-CN" dirty="0">
                <a:solidFill>
                  <a:srgbClr val="000000"/>
                </a:solidFill>
                <a:latin typeface="微软雅黑" panose="020B0503020204020204" pitchFamily="34" charset="-122"/>
                <a:ea typeface="微软雅黑" panose="020B0503020204020204" pitchFamily="34" charset="-122"/>
              </a:rPr>
              <a:t>2022</a:t>
            </a:r>
            <a:r>
              <a:rPr lang="zh-CN" altLang="en-US" dirty="0">
                <a:solidFill>
                  <a:srgbClr val="000000"/>
                </a:solidFill>
                <a:latin typeface="微软雅黑" panose="020B0503020204020204" pitchFamily="34" charset="-122"/>
                <a:ea typeface="微软雅黑" panose="020B0503020204020204" pitchFamily="34" charset="-122"/>
              </a:rPr>
              <a:t>年将进入攻坚阶段，施工面积和新开工面积都将降低。基建作为缓冲，与房地产下行形成对冲，对经济起到“托底”作用，在年初就要形成实物工作量，但总规模小于房地产。预计</a:t>
            </a:r>
            <a:r>
              <a:rPr lang="en-US" altLang="zh-CN" dirty="0">
                <a:solidFill>
                  <a:srgbClr val="000000"/>
                </a:solidFill>
                <a:latin typeface="微软雅黑" panose="020B0503020204020204" pitchFamily="34" charset="-122"/>
                <a:ea typeface="微软雅黑" panose="020B0503020204020204" pitchFamily="34" charset="-122"/>
              </a:rPr>
              <a:t>2022</a:t>
            </a:r>
            <a:r>
              <a:rPr lang="zh-CN" altLang="en-US" dirty="0">
                <a:solidFill>
                  <a:srgbClr val="000000"/>
                </a:solidFill>
                <a:latin typeface="微软雅黑" panose="020B0503020204020204" pitchFamily="34" charset="-122"/>
                <a:ea typeface="微软雅黑" panose="020B0503020204020204" pitchFamily="34" charset="-122"/>
              </a:rPr>
              <a:t>年建筑用钢需求将有较明显的</a:t>
            </a:r>
            <a:r>
              <a:rPr lang="zh-CN" altLang="en-US" dirty="0" smtClean="0">
                <a:solidFill>
                  <a:srgbClr val="000000"/>
                </a:solidFill>
                <a:latin typeface="微软雅黑" panose="020B0503020204020204" pitchFamily="34" charset="-122"/>
                <a:ea typeface="微软雅黑" panose="020B0503020204020204" pitchFamily="34" charset="-122"/>
              </a:rPr>
              <a:t>回落。</a:t>
            </a:r>
            <a:endParaRPr lang="en-US" altLang="zh-CN" dirty="0" smtClean="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dirty="0" smtClean="0">
                <a:solidFill>
                  <a:srgbClr val="000000"/>
                </a:solidFill>
                <a:latin typeface="微软雅黑" panose="020B0503020204020204" pitchFamily="34" charset="-122"/>
                <a:ea typeface="微软雅黑" panose="020B0503020204020204" pitchFamily="34" charset="-122"/>
              </a:rPr>
              <a:t>板</a:t>
            </a:r>
            <a:r>
              <a:rPr lang="zh-CN" altLang="en-US" dirty="0">
                <a:solidFill>
                  <a:srgbClr val="000000"/>
                </a:solidFill>
                <a:latin typeface="微软雅黑" panose="020B0503020204020204" pitchFamily="34" charset="-122"/>
                <a:ea typeface="微软雅黑" panose="020B0503020204020204" pitchFamily="34" charset="-122"/>
              </a:rPr>
              <a:t>带材：全球制造业进入下行周期，中国产成品库存也已经开始降低，钢材消费的下游制造业需求将呈周期性</a:t>
            </a:r>
            <a:r>
              <a:rPr lang="zh-CN" altLang="en-US" dirty="0" smtClean="0">
                <a:solidFill>
                  <a:srgbClr val="000000"/>
                </a:solidFill>
                <a:latin typeface="微软雅黑" panose="020B0503020204020204" pitchFamily="34" charset="-122"/>
                <a:ea typeface="微软雅黑" panose="020B0503020204020204" pitchFamily="34" charset="-122"/>
              </a:rPr>
              <a:t>回落</a:t>
            </a:r>
            <a:r>
              <a:rPr lang="zh-CN" altLang="en-US" dirty="0">
                <a:solidFill>
                  <a:srgbClr val="000000"/>
                </a:solidFill>
                <a:latin typeface="微软雅黑" panose="020B0503020204020204" pitchFamily="34" charset="-122"/>
                <a:ea typeface="微软雅黑" panose="020B0503020204020204" pitchFamily="34" charset="-122"/>
              </a:rPr>
              <a:t>，</a:t>
            </a:r>
            <a:r>
              <a:rPr lang="zh-CN" altLang="en-US" dirty="0" smtClean="0">
                <a:solidFill>
                  <a:srgbClr val="000000"/>
                </a:solidFill>
                <a:latin typeface="微软雅黑" panose="020B0503020204020204" pitchFamily="34" charset="-122"/>
                <a:ea typeface="微软雅黑" panose="020B0503020204020204" pitchFamily="34" charset="-122"/>
              </a:rPr>
              <a:t>预计</a:t>
            </a:r>
            <a:r>
              <a:rPr lang="zh-CN" altLang="en-US" dirty="0">
                <a:solidFill>
                  <a:srgbClr val="000000"/>
                </a:solidFill>
                <a:latin typeface="微软雅黑" panose="020B0503020204020204" pitchFamily="34" charset="-122"/>
                <a:ea typeface="微软雅黑" panose="020B0503020204020204" pitchFamily="34" charset="-122"/>
              </a:rPr>
              <a:t>板带材总消费量减弱，但不过分悲观，下半年好于上半年。</a:t>
            </a:r>
          </a:p>
        </p:txBody>
      </p:sp>
    </p:spTree>
    <p:extLst>
      <p:ext uri="{BB962C8B-B14F-4D97-AF65-F5344CB8AC3E}">
        <p14:creationId xmlns:p14="http://schemas.microsoft.com/office/powerpoint/2010/main" val="965456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234133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南京钢铁</a:t>
            </a:r>
            <a:r>
              <a:rPr lang="en-US" altLang="zh-CN" sz="2400" dirty="0">
                <a:solidFill>
                  <a:srgbClr val="0075C2"/>
                </a:solidFill>
                <a:latin typeface="微软雅黑" panose="020B0503020204020204" pitchFamily="34" charset="-122"/>
                <a:ea typeface="微软雅黑" panose="020B0503020204020204" pitchFamily="34" charset="-122"/>
              </a:rPr>
              <a:t>-</a:t>
            </a:r>
            <a:r>
              <a:rPr lang="zh-CN" altLang="en-US" sz="2400" dirty="0">
                <a:solidFill>
                  <a:srgbClr val="0075C2"/>
                </a:solidFill>
                <a:latin typeface="微软雅黑" panose="020B0503020204020204" pitchFamily="34" charset="-122"/>
                <a:ea typeface="微软雅黑" panose="020B0503020204020204" pitchFamily="34" charset="-122"/>
              </a:rPr>
              <a:t>张秋生</a:t>
            </a:r>
          </a:p>
        </p:txBody>
      </p:sp>
      <p:sp>
        <p:nvSpPr>
          <p:cNvPr id="9" name="文本框 8">
            <a:extLst>
              <a:ext uri="{FF2B5EF4-FFF2-40B4-BE49-F238E27FC236}">
                <a16:creationId xmlns:a16="http://schemas.microsoft.com/office/drawing/2014/main" id="{A665FB27-DA53-4C4E-803B-1487AD11126A}"/>
              </a:ext>
            </a:extLst>
          </p:cNvPr>
          <p:cNvSpPr txBox="1"/>
          <p:nvPr/>
        </p:nvSpPr>
        <p:spPr>
          <a:xfrm>
            <a:off x="587376" y="774358"/>
            <a:ext cx="11017250" cy="5029582"/>
          </a:xfrm>
          <a:prstGeom prst="rect">
            <a:avLst/>
          </a:prstGeom>
          <a:noFill/>
        </p:spPr>
        <p:txBody>
          <a:bodyPr wrap="square">
            <a:spAutoFit/>
          </a:bodyPr>
          <a:lstStyle/>
          <a:p>
            <a:pPr algn="just">
              <a:lnSpc>
                <a:spcPts val="3500"/>
              </a:lnSpc>
            </a:pPr>
            <a:r>
              <a:rPr lang="zh-CN" altLang="en-US" b="1" dirty="0">
                <a:solidFill>
                  <a:srgbClr val="000000"/>
                </a:solidFill>
                <a:latin typeface="微软雅黑" panose="020B0503020204020204" pitchFamily="34" charset="-122"/>
                <a:ea typeface="微软雅黑" panose="020B0503020204020204" pitchFamily="34" charset="-122"/>
              </a:rPr>
              <a:t>一、对</a:t>
            </a:r>
            <a:r>
              <a:rPr lang="en-US" altLang="zh-CN" b="1" dirty="0">
                <a:solidFill>
                  <a:srgbClr val="000000"/>
                </a:solidFill>
                <a:latin typeface="微软雅黑" panose="020B0503020204020204" pitchFamily="34" charset="-122"/>
                <a:ea typeface="微软雅黑" panose="020B0503020204020204" pitchFamily="34" charset="-122"/>
              </a:rPr>
              <a:t>11—12</a:t>
            </a:r>
            <a:r>
              <a:rPr lang="zh-CN" altLang="en-US" b="1" dirty="0">
                <a:solidFill>
                  <a:srgbClr val="000000"/>
                </a:solidFill>
                <a:latin typeface="微软雅黑" panose="020B0503020204020204" pitchFamily="34" charset="-122"/>
                <a:ea typeface="微软雅黑" panose="020B0503020204020204" pitchFamily="34" charset="-122"/>
              </a:rPr>
              <a:t>月份钢材基本判断</a:t>
            </a:r>
            <a:endParaRPr lang="en-US" altLang="zh-CN" b="1" dirty="0">
              <a:solidFill>
                <a:srgbClr val="000000"/>
              </a:solidFill>
              <a:latin typeface="微软雅黑" panose="020B0503020204020204" pitchFamily="34" charset="-122"/>
              <a:ea typeface="微软雅黑" panose="020B0503020204020204" pitchFamily="34" charset="-122"/>
            </a:endParaRPr>
          </a:p>
          <a:p>
            <a:pPr marL="324000" indent="-457200" algn="just">
              <a:lnSpc>
                <a:spcPts val="3500"/>
              </a:lnSpc>
            </a:pPr>
            <a:r>
              <a:rPr lang="zh-CN" altLang="en-US" dirty="0" smtClean="0">
                <a:solidFill>
                  <a:srgbClr val="000000"/>
                </a:solidFill>
                <a:latin typeface="微软雅黑" panose="020B0503020204020204" pitchFamily="34" charset="-122"/>
                <a:ea typeface="微软雅黑" panose="020B0503020204020204" pitchFamily="34" charset="-122"/>
              </a:rPr>
              <a:t>     今年</a:t>
            </a:r>
            <a:r>
              <a:rPr lang="zh-CN" altLang="en-US" dirty="0">
                <a:solidFill>
                  <a:srgbClr val="000000"/>
                </a:solidFill>
                <a:latin typeface="微软雅黑" panose="020B0503020204020204" pitchFamily="34" charset="-122"/>
                <a:ea typeface="微软雅黑" panose="020B0503020204020204" pitchFamily="34" charset="-122"/>
              </a:rPr>
              <a:t>的钢市是政策市，四季度交易核心逻辑是以动力煤为首的工业品价格暴跌带来整个工业品价格体系重塑，三季度经济下行压力加剧，四季度国内对经济刺激力度可能加强，限产限电叠加下游阶段赶工期，预计</a:t>
            </a:r>
            <a:r>
              <a:rPr lang="en-US" altLang="zh-CN" dirty="0">
                <a:solidFill>
                  <a:srgbClr val="000000"/>
                </a:solidFill>
                <a:latin typeface="微软雅黑" panose="020B0503020204020204" pitchFamily="34" charset="-122"/>
                <a:ea typeface="微软雅黑" panose="020B0503020204020204" pitchFamily="34" charset="-122"/>
              </a:rPr>
              <a:t>11</a:t>
            </a:r>
            <a:r>
              <a:rPr lang="zh-CN" altLang="en-US" dirty="0">
                <a:solidFill>
                  <a:srgbClr val="000000"/>
                </a:solidFill>
                <a:latin typeface="微软雅黑" panose="020B0503020204020204" pitchFamily="34" charset="-122"/>
                <a:ea typeface="微软雅黑" panose="020B0503020204020204" pitchFamily="34" charset="-122"/>
              </a:rPr>
              <a:t>月份钢价有一波超跌反弹行情。</a:t>
            </a:r>
            <a:r>
              <a:rPr lang="en-US" altLang="zh-CN" dirty="0">
                <a:solidFill>
                  <a:srgbClr val="000000"/>
                </a:solidFill>
                <a:latin typeface="微软雅黑" panose="020B0503020204020204" pitchFamily="34" charset="-122"/>
                <a:ea typeface="微软雅黑" panose="020B0503020204020204" pitchFamily="34" charset="-122"/>
              </a:rPr>
              <a:t>12</a:t>
            </a:r>
            <a:r>
              <a:rPr lang="zh-CN" altLang="en-US" dirty="0">
                <a:solidFill>
                  <a:srgbClr val="000000"/>
                </a:solidFill>
                <a:latin typeface="微软雅黑" panose="020B0503020204020204" pitchFamily="34" charset="-122"/>
                <a:ea typeface="微软雅黑" panose="020B0503020204020204" pitchFamily="34" charset="-122"/>
              </a:rPr>
              <a:t>月份随着缺电缓解，限产放松，需求下降，成本下移</a:t>
            </a:r>
            <a:r>
              <a:rPr lang="zh-CN" altLang="en-US" dirty="0" smtClean="0">
                <a:solidFill>
                  <a:srgbClr val="000000"/>
                </a:solidFill>
                <a:latin typeface="微软雅黑" panose="020B0503020204020204" pitchFamily="34" charset="-122"/>
                <a:ea typeface="微软雅黑" panose="020B0503020204020204" pitchFamily="34" charset="-122"/>
              </a:rPr>
              <a:t>，价格将震荡</a:t>
            </a:r>
            <a:r>
              <a:rPr lang="zh-CN" altLang="en-US" dirty="0">
                <a:solidFill>
                  <a:srgbClr val="000000"/>
                </a:solidFill>
                <a:latin typeface="微软雅黑" panose="020B0503020204020204" pitchFamily="34" charset="-122"/>
                <a:ea typeface="微软雅黑" panose="020B0503020204020204" pitchFamily="34" charset="-122"/>
              </a:rPr>
              <a:t>下跌</a:t>
            </a:r>
            <a:r>
              <a:rPr lang="zh-CN" altLang="en-US" dirty="0" smtClean="0">
                <a:solidFill>
                  <a:srgbClr val="000000"/>
                </a:solidFill>
                <a:latin typeface="微软雅黑" panose="020B0503020204020204" pitchFamily="34" charset="-122"/>
                <a:ea typeface="微软雅黑" panose="020B0503020204020204" pitchFamily="34" charset="-122"/>
              </a:rPr>
              <a:t>。</a:t>
            </a:r>
            <a:endParaRPr lang="en-US" altLang="zh-CN" dirty="0" smtClean="0">
              <a:solidFill>
                <a:srgbClr val="000000"/>
              </a:solidFill>
              <a:latin typeface="微软雅黑" panose="020B0503020204020204" pitchFamily="34" charset="-122"/>
              <a:ea typeface="微软雅黑" panose="020B0503020204020204" pitchFamily="34" charset="-122"/>
            </a:endParaRPr>
          </a:p>
          <a:p>
            <a:pPr algn="just">
              <a:lnSpc>
                <a:spcPts val="3500"/>
              </a:lnSpc>
            </a:pPr>
            <a:r>
              <a:rPr lang="zh-CN" altLang="en-US" b="1" dirty="0" smtClean="0">
                <a:solidFill>
                  <a:srgbClr val="000000"/>
                </a:solidFill>
                <a:latin typeface="微软雅黑" panose="020B0503020204020204" pitchFamily="34" charset="-122"/>
                <a:ea typeface="微软雅黑" panose="020B0503020204020204" pitchFamily="34" charset="-122"/>
              </a:rPr>
              <a:t>二</a:t>
            </a:r>
            <a:r>
              <a:rPr lang="zh-CN" altLang="en-US" b="1" dirty="0">
                <a:solidFill>
                  <a:srgbClr val="000000"/>
                </a:solidFill>
                <a:latin typeface="微软雅黑" panose="020B0503020204020204" pitchFamily="34" charset="-122"/>
                <a:ea typeface="微软雅黑" panose="020B0503020204020204" pitchFamily="34" charset="-122"/>
              </a:rPr>
              <a:t>、对</a:t>
            </a:r>
            <a:r>
              <a:rPr lang="en-US" altLang="zh-CN" b="1" dirty="0">
                <a:solidFill>
                  <a:srgbClr val="000000"/>
                </a:solidFill>
                <a:latin typeface="微软雅黑" panose="020B0503020204020204" pitchFamily="34" charset="-122"/>
                <a:ea typeface="微软雅黑" panose="020B0503020204020204" pitchFamily="34" charset="-122"/>
              </a:rPr>
              <a:t>11—12</a:t>
            </a:r>
            <a:r>
              <a:rPr lang="zh-CN" altLang="en-US" b="1" dirty="0">
                <a:solidFill>
                  <a:srgbClr val="000000"/>
                </a:solidFill>
                <a:latin typeface="微软雅黑" panose="020B0503020204020204" pitchFamily="34" charset="-122"/>
                <a:ea typeface="微软雅黑" panose="020B0503020204020204" pitchFamily="34" charset="-122"/>
              </a:rPr>
              <a:t>月份原料价格基本判断</a:t>
            </a:r>
            <a:endParaRPr lang="en-US" altLang="zh-CN" b="1" dirty="0">
              <a:solidFill>
                <a:srgbClr val="000000"/>
              </a:solidFill>
              <a:latin typeface="微软雅黑" panose="020B0503020204020204" pitchFamily="34" charset="-122"/>
              <a:ea typeface="微软雅黑" panose="020B0503020204020204" pitchFamily="34" charset="-122"/>
            </a:endParaRPr>
          </a:p>
          <a:p>
            <a:pPr marL="342900" indent="-342900">
              <a:lnSpc>
                <a:spcPts val="3500"/>
              </a:lnSpc>
              <a:buFont typeface="+mj-lt"/>
              <a:buAutoNum type="arabicPeriod"/>
            </a:pPr>
            <a:r>
              <a:rPr lang="zh-CN" altLang="en-US" dirty="0">
                <a:solidFill>
                  <a:srgbClr val="000000"/>
                </a:solidFill>
                <a:latin typeface="微软雅黑" panose="020B0503020204020204" pitchFamily="34" charset="-122"/>
                <a:ea typeface="微软雅黑" panose="020B0503020204020204" pitchFamily="34" charset="-122"/>
              </a:rPr>
              <a:t>动力煤：国家多管齐下权利保障煤炭供应，对煤价实行强干预措施，遏制煤炭疯涨，</a:t>
            </a:r>
            <a:r>
              <a:rPr lang="zh-CN" altLang="en-US" dirty="0" smtClean="0">
                <a:solidFill>
                  <a:srgbClr val="000000"/>
                </a:solidFill>
                <a:latin typeface="微软雅黑" panose="020B0503020204020204" pitchFamily="34" charset="-122"/>
                <a:ea typeface="微软雅黑" panose="020B0503020204020204" pitchFamily="34" charset="-122"/>
              </a:rPr>
              <a:t>政策</a:t>
            </a:r>
            <a:r>
              <a:rPr lang="zh-CN" altLang="en-US" dirty="0">
                <a:solidFill>
                  <a:srgbClr val="000000"/>
                </a:solidFill>
                <a:latin typeface="微软雅黑" panose="020B0503020204020204" pitchFamily="34" charset="-122"/>
                <a:ea typeface="微软雅黑" panose="020B0503020204020204" pitchFamily="34" charset="-122"/>
              </a:rPr>
              <a:t>顶</a:t>
            </a:r>
            <a:r>
              <a:rPr lang="zh-CN" altLang="en-US" dirty="0" smtClean="0">
                <a:solidFill>
                  <a:srgbClr val="000000"/>
                </a:solidFill>
                <a:latin typeface="微软雅黑" panose="020B0503020204020204" pitchFamily="34" charset="-122"/>
                <a:ea typeface="微软雅黑" panose="020B0503020204020204" pitchFamily="34" charset="-122"/>
              </a:rPr>
              <a:t>和</a:t>
            </a:r>
            <a:r>
              <a:rPr lang="zh-CN" altLang="en-US" dirty="0">
                <a:solidFill>
                  <a:srgbClr val="000000"/>
                </a:solidFill>
                <a:latin typeface="微软雅黑" panose="020B0503020204020204" pitchFamily="34" charset="-122"/>
                <a:ea typeface="微软雅黑" panose="020B0503020204020204" pitchFamily="34" charset="-122"/>
              </a:rPr>
              <a:t>压力顶出现，预计后期动力煤价格将回归至合理区间。</a:t>
            </a:r>
            <a:endParaRPr lang="en-US" altLang="zh-CN" dirty="0">
              <a:solidFill>
                <a:srgbClr val="000000"/>
              </a:solidFill>
              <a:latin typeface="微软雅黑" panose="020B0503020204020204" pitchFamily="34" charset="-122"/>
              <a:ea typeface="微软雅黑" panose="020B0503020204020204" pitchFamily="34" charset="-122"/>
            </a:endParaRPr>
          </a:p>
          <a:p>
            <a:pPr marL="342900" indent="-342900">
              <a:lnSpc>
                <a:spcPts val="3500"/>
              </a:lnSpc>
              <a:buFont typeface="+mj-lt"/>
              <a:buAutoNum type="arabicPeriod"/>
            </a:pPr>
            <a:r>
              <a:rPr lang="zh-CN" altLang="en-US" dirty="0">
                <a:solidFill>
                  <a:srgbClr val="000000"/>
                </a:solidFill>
                <a:latin typeface="微软雅黑" panose="020B0503020204020204" pitchFamily="34" charset="-122"/>
                <a:ea typeface="微软雅黑" panose="020B0503020204020204" pitchFamily="34" charset="-122"/>
              </a:rPr>
              <a:t>炼焦煤：焦煤期现严重贴水，后期焦煤现货价格有望补跌，受动力煤保供影响，炼焦煤资源受到挤压，以及采暖季来临，春节冬储补库，运力紧张加剧，炼焦煤需求小幅增加，对焦煤价格形成支撑，预计四季度炼焦煤市场价格高位回落，长协价格相对稳定</a:t>
            </a:r>
            <a:r>
              <a:rPr lang="zh-CN" altLang="en-US" dirty="0" smtClean="0">
                <a:solidFill>
                  <a:srgbClr val="000000"/>
                </a:solidFill>
                <a:latin typeface="微软雅黑" panose="020B0503020204020204" pitchFamily="34" charset="-122"/>
                <a:ea typeface="微软雅黑" panose="020B0503020204020204" pitchFamily="34" charset="-122"/>
              </a:rPr>
              <a:t>。</a:t>
            </a:r>
            <a:endParaRPr lang="zh-CN" altLang="en-US" dirty="0">
              <a:solidFill>
                <a:srgbClr val="0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81357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234133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南京钢铁</a:t>
            </a:r>
            <a:r>
              <a:rPr lang="en-US" altLang="zh-CN" sz="2400" dirty="0">
                <a:solidFill>
                  <a:srgbClr val="0075C2"/>
                </a:solidFill>
                <a:latin typeface="微软雅黑" panose="020B0503020204020204" pitchFamily="34" charset="-122"/>
                <a:ea typeface="微软雅黑" panose="020B0503020204020204" pitchFamily="34" charset="-122"/>
              </a:rPr>
              <a:t>-</a:t>
            </a:r>
            <a:r>
              <a:rPr lang="zh-CN" altLang="en-US" sz="2400" dirty="0">
                <a:solidFill>
                  <a:srgbClr val="0075C2"/>
                </a:solidFill>
                <a:latin typeface="微软雅黑" panose="020B0503020204020204" pitchFamily="34" charset="-122"/>
                <a:ea typeface="微软雅黑" panose="020B0503020204020204" pitchFamily="34" charset="-122"/>
              </a:rPr>
              <a:t>张秋生</a:t>
            </a:r>
          </a:p>
        </p:txBody>
      </p:sp>
      <p:sp>
        <p:nvSpPr>
          <p:cNvPr id="9" name="文本框 8">
            <a:extLst>
              <a:ext uri="{FF2B5EF4-FFF2-40B4-BE49-F238E27FC236}">
                <a16:creationId xmlns:a16="http://schemas.microsoft.com/office/drawing/2014/main" id="{A665FB27-DA53-4C4E-803B-1487AD11126A}"/>
              </a:ext>
            </a:extLst>
          </p:cNvPr>
          <p:cNvSpPr txBox="1"/>
          <p:nvPr/>
        </p:nvSpPr>
        <p:spPr>
          <a:xfrm>
            <a:off x="593622" y="774358"/>
            <a:ext cx="11011004" cy="2785378"/>
          </a:xfrm>
          <a:prstGeom prst="rect">
            <a:avLst/>
          </a:prstGeom>
          <a:noFill/>
        </p:spPr>
        <p:txBody>
          <a:bodyPr wrap="square">
            <a:spAutoFit/>
          </a:bodyPr>
          <a:lstStyle/>
          <a:p>
            <a:pPr marL="342900" indent="-342900">
              <a:lnSpc>
                <a:spcPts val="3500"/>
              </a:lnSpc>
              <a:buFont typeface="+mj-lt"/>
              <a:buAutoNum type="arabicPeriod" startAt="3"/>
            </a:pPr>
            <a:r>
              <a:rPr lang="zh-CN" altLang="en-US" dirty="0">
                <a:solidFill>
                  <a:srgbClr val="000000"/>
                </a:solidFill>
                <a:latin typeface="微软雅黑" panose="020B0503020204020204" pitchFamily="34" charset="-122"/>
                <a:ea typeface="微软雅黑" panose="020B0503020204020204" pitchFamily="34" charset="-122"/>
              </a:rPr>
              <a:t>焦炭：预计四季度焦炭供需相对平稳，考虑炼焦煤价格下跌带来焦化成本下移，叠加现货高估，焦炭严重贴水，</a:t>
            </a:r>
            <a:r>
              <a:rPr lang="zh-CN" altLang="en-US" dirty="0" smtClean="0">
                <a:solidFill>
                  <a:srgbClr val="000000"/>
                </a:solidFill>
                <a:latin typeface="微软雅黑" panose="020B0503020204020204" pitchFamily="34" charset="-122"/>
                <a:ea typeface="微软雅黑" panose="020B0503020204020204" pitchFamily="34" charset="-122"/>
              </a:rPr>
              <a:t>预计焦炭现货</a:t>
            </a:r>
            <a:r>
              <a:rPr lang="zh-CN" altLang="en-US" dirty="0">
                <a:solidFill>
                  <a:srgbClr val="000000"/>
                </a:solidFill>
                <a:latin typeface="微软雅黑" panose="020B0503020204020204" pitchFamily="34" charset="-122"/>
                <a:ea typeface="微软雅黑" panose="020B0503020204020204" pitchFamily="34" charset="-122"/>
              </a:rPr>
              <a:t>价格高位回落。</a:t>
            </a:r>
            <a:endParaRPr lang="en-US" altLang="zh-CN" dirty="0">
              <a:solidFill>
                <a:srgbClr val="000000"/>
              </a:solidFill>
              <a:latin typeface="微软雅黑" panose="020B0503020204020204" pitchFamily="34" charset="-122"/>
              <a:ea typeface="微软雅黑" panose="020B0503020204020204" pitchFamily="34" charset="-122"/>
            </a:endParaRPr>
          </a:p>
          <a:p>
            <a:pPr marL="342900" indent="-342900">
              <a:lnSpc>
                <a:spcPts val="3500"/>
              </a:lnSpc>
              <a:buFont typeface="+mj-lt"/>
              <a:buAutoNum type="arabicPeriod" startAt="3"/>
            </a:pPr>
            <a:r>
              <a:rPr lang="zh-CN" altLang="en-US" dirty="0">
                <a:solidFill>
                  <a:srgbClr val="000000"/>
                </a:solidFill>
                <a:latin typeface="微软雅黑" panose="020B0503020204020204" pitchFamily="34" charset="-122"/>
                <a:ea typeface="微软雅黑" panose="020B0503020204020204" pitchFamily="34" charset="-122"/>
              </a:rPr>
              <a:t>铁矿石：</a:t>
            </a:r>
            <a:r>
              <a:rPr lang="en-US" altLang="zh-CN" dirty="0">
                <a:solidFill>
                  <a:srgbClr val="000000"/>
                </a:solidFill>
                <a:latin typeface="微软雅黑" panose="020B0503020204020204" pitchFamily="34" charset="-122"/>
                <a:ea typeface="微软雅黑" panose="020B0503020204020204" pitchFamily="34" charset="-122"/>
              </a:rPr>
              <a:t>10—11</a:t>
            </a:r>
            <a:r>
              <a:rPr lang="zh-CN" altLang="en-US" dirty="0">
                <a:solidFill>
                  <a:srgbClr val="000000"/>
                </a:solidFill>
                <a:latin typeface="微软雅黑" panose="020B0503020204020204" pitchFamily="34" charset="-122"/>
                <a:ea typeface="微软雅黑" panose="020B0503020204020204" pitchFamily="34" charset="-122"/>
              </a:rPr>
              <a:t>月国内钢厂继续限产，对铁矿石月均需求减少</a:t>
            </a:r>
            <a:r>
              <a:rPr lang="en-US" altLang="zh-CN" dirty="0">
                <a:solidFill>
                  <a:srgbClr val="000000"/>
                </a:solidFill>
                <a:latin typeface="微软雅黑" panose="020B0503020204020204" pitchFamily="34" charset="-122"/>
                <a:ea typeface="微软雅黑" panose="020B0503020204020204" pitchFamily="34" charset="-122"/>
              </a:rPr>
              <a:t>2221</a:t>
            </a:r>
            <a:r>
              <a:rPr lang="zh-CN" altLang="en-US" dirty="0">
                <a:solidFill>
                  <a:srgbClr val="000000"/>
                </a:solidFill>
                <a:latin typeface="微软雅黑" panose="020B0503020204020204" pitchFamily="34" charset="-122"/>
                <a:ea typeface="微软雅黑" panose="020B0503020204020204" pitchFamily="34" charset="-122"/>
              </a:rPr>
              <a:t>万吨，预计</a:t>
            </a:r>
            <a:r>
              <a:rPr lang="en-US" altLang="zh-CN" dirty="0">
                <a:solidFill>
                  <a:srgbClr val="000000"/>
                </a:solidFill>
                <a:latin typeface="微软雅黑" panose="020B0503020204020204" pitchFamily="34" charset="-122"/>
                <a:ea typeface="微软雅黑" panose="020B0503020204020204" pitchFamily="34" charset="-122"/>
              </a:rPr>
              <a:t>11</a:t>
            </a:r>
            <a:r>
              <a:rPr lang="zh-CN" altLang="en-US" dirty="0">
                <a:solidFill>
                  <a:srgbClr val="000000"/>
                </a:solidFill>
                <a:latin typeface="微软雅黑" panose="020B0503020204020204" pitchFamily="34" charset="-122"/>
                <a:ea typeface="微软雅黑" panose="020B0503020204020204" pitchFamily="34" charset="-122"/>
              </a:rPr>
              <a:t>月份铁矿石供需关系宽松，价格低位波动；铁矿石供需矛盾不大，价格震荡筑底，但下跌空间有限。</a:t>
            </a:r>
            <a:endParaRPr lang="en-US" altLang="zh-CN" dirty="0">
              <a:solidFill>
                <a:srgbClr val="000000"/>
              </a:solidFill>
              <a:latin typeface="微软雅黑" panose="020B0503020204020204" pitchFamily="34" charset="-122"/>
              <a:ea typeface="微软雅黑" panose="020B0503020204020204" pitchFamily="34" charset="-122"/>
            </a:endParaRPr>
          </a:p>
          <a:p>
            <a:pPr marL="342900" indent="-342900">
              <a:lnSpc>
                <a:spcPts val="3500"/>
              </a:lnSpc>
              <a:buFont typeface="+mj-lt"/>
              <a:buAutoNum type="arabicPeriod" startAt="3"/>
            </a:pPr>
            <a:r>
              <a:rPr lang="zh-CN" altLang="en-US" dirty="0">
                <a:solidFill>
                  <a:srgbClr val="000000"/>
                </a:solidFill>
                <a:latin typeface="微软雅黑" panose="020B0503020204020204" pitchFamily="34" charset="-122"/>
                <a:ea typeface="微软雅黑" panose="020B0503020204020204" pitchFamily="34" charset="-122"/>
              </a:rPr>
              <a:t>废钢供需矛盾不大，价格总体跟随螺纹钢价格波动，但涨跌幅都小于成材。</a:t>
            </a:r>
            <a:endParaRPr lang="en-US" altLang="zh-CN" dirty="0">
              <a:solidFill>
                <a:srgbClr val="000000"/>
              </a:solidFill>
              <a:latin typeface="微软雅黑" panose="020B0503020204020204" pitchFamily="34" charset="-122"/>
              <a:ea typeface="微软雅黑" panose="020B0503020204020204" pitchFamily="34" charset="-122"/>
            </a:endParaRPr>
          </a:p>
          <a:p>
            <a:pPr marL="342900" indent="-342900">
              <a:lnSpc>
                <a:spcPts val="3500"/>
              </a:lnSpc>
              <a:buFont typeface="+mj-lt"/>
              <a:buAutoNum type="arabicPeriod" startAt="3"/>
            </a:pPr>
            <a:r>
              <a:rPr lang="zh-CN" altLang="en-US" dirty="0">
                <a:solidFill>
                  <a:srgbClr val="000000"/>
                </a:solidFill>
                <a:latin typeface="微软雅黑" panose="020B0503020204020204" pitchFamily="34" charset="-122"/>
                <a:ea typeface="微软雅黑" panose="020B0503020204020204" pitchFamily="34" charset="-122"/>
              </a:rPr>
              <a:t>硅铁和硅锰，供需偏紧的格局有望缓解，硅铁、硅锰价格高位回落。</a:t>
            </a:r>
          </a:p>
        </p:txBody>
      </p:sp>
    </p:spTree>
    <p:extLst>
      <p:ext uri="{BB962C8B-B14F-4D97-AF65-F5344CB8AC3E}">
        <p14:creationId xmlns:p14="http://schemas.microsoft.com/office/powerpoint/2010/main" val="27584334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9927256F-1C15-4909-A4C8-3F52965B2BCC}"/>
              </a:ext>
            </a:extLst>
          </p:cNvPr>
          <p:cNvSpPr txBox="1"/>
          <p:nvPr/>
        </p:nvSpPr>
        <p:spPr>
          <a:xfrm>
            <a:off x="587374" y="777453"/>
            <a:ext cx="11017251" cy="4144724"/>
          </a:xfrm>
          <a:prstGeom prst="rect">
            <a:avLst/>
          </a:prstGeom>
          <a:noFill/>
        </p:spPr>
        <p:txBody>
          <a:bodyPr wrap="square">
            <a:spAutoFit/>
          </a:bodyPr>
          <a:lstStyle/>
          <a:p>
            <a:pPr marL="342900" indent="-342900" algn="just">
              <a:lnSpc>
                <a:spcPts val="3500"/>
              </a:lnSpc>
              <a:spcBef>
                <a:spcPts val="1200"/>
              </a:spcBef>
              <a:buAutoNum type="arabicPeriod"/>
            </a:pPr>
            <a:r>
              <a:rPr lang="zh-CN" altLang="en-US" dirty="0" smtClean="0">
                <a:solidFill>
                  <a:srgbClr val="222A35"/>
                </a:solidFill>
                <a:latin typeface="Microsoft YaHei" panose="020B0503020204020204" pitchFamily="34" charset="-122"/>
                <a:ea typeface="Microsoft YaHei" panose="020B0503020204020204" pitchFamily="34" charset="-122"/>
              </a:rPr>
              <a:t>煤炭：目前</a:t>
            </a:r>
            <a:r>
              <a:rPr lang="zh-CN" altLang="en-US" dirty="0">
                <a:solidFill>
                  <a:srgbClr val="222A35"/>
                </a:solidFill>
                <a:latin typeface="Microsoft YaHei" panose="020B0503020204020204" pitchFamily="34" charset="-122"/>
                <a:ea typeface="Microsoft YaHei" panose="020B0503020204020204" pitchFamily="34" charset="-122"/>
              </a:rPr>
              <a:t>炼焦煤市场持续下行，紧随</a:t>
            </a:r>
            <a:r>
              <a:rPr lang="zh-CN" altLang="en-US" dirty="0" smtClean="0">
                <a:solidFill>
                  <a:srgbClr val="222A35"/>
                </a:solidFill>
                <a:latin typeface="Microsoft YaHei" panose="020B0503020204020204" pitchFamily="34" charset="-122"/>
                <a:ea typeface="Microsoft YaHei" panose="020B0503020204020204" pitchFamily="34" charset="-122"/>
              </a:rPr>
              <a:t>市场快速</a:t>
            </a:r>
            <a:r>
              <a:rPr lang="zh-CN" altLang="en-US" dirty="0">
                <a:solidFill>
                  <a:srgbClr val="222A35"/>
                </a:solidFill>
                <a:latin typeface="Microsoft YaHei" panose="020B0503020204020204" pitchFamily="34" charset="-122"/>
                <a:ea typeface="Microsoft YaHei" panose="020B0503020204020204" pitchFamily="34" charset="-122"/>
              </a:rPr>
              <a:t>降低采购价格，抢抓</a:t>
            </a:r>
            <a:r>
              <a:rPr lang="zh-CN" altLang="en-US" dirty="0" smtClean="0">
                <a:solidFill>
                  <a:srgbClr val="222A35"/>
                </a:solidFill>
                <a:latin typeface="Microsoft YaHei" panose="020B0503020204020204" pitchFamily="34" charset="-122"/>
                <a:ea typeface="Microsoft YaHei" panose="020B0503020204020204" pitchFamily="34" charset="-122"/>
              </a:rPr>
              <a:t>时机优化</a:t>
            </a:r>
            <a:r>
              <a:rPr lang="zh-CN" altLang="en-US" dirty="0">
                <a:solidFill>
                  <a:srgbClr val="222A35"/>
                </a:solidFill>
                <a:latin typeface="Microsoft YaHei" panose="020B0503020204020204" pitchFamily="34" charset="-122"/>
                <a:ea typeface="Microsoft YaHei" panose="020B0503020204020204" pitchFamily="34" charset="-122"/>
              </a:rPr>
              <a:t>配煤结构和采购渠道；烟煤市场在大幅下调后，出现回升，密切关注市场，按旬组织招标，保证计划</a:t>
            </a:r>
            <a:r>
              <a:rPr lang="zh-CN" altLang="en-US" dirty="0" smtClean="0">
                <a:solidFill>
                  <a:srgbClr val="222A35"/>
                </a:solidFill>
                <a:latin typeface="Microsoft YaHei" panose="020B0503020204020204" pitchFamily="34" charset="-122"/>
                <a:ea typeface="Microsoft YaHei" panose="020B0503020204020204" pitchFamily="34" charset="-122"/>
              </a:rPr>
              <a:t>兑现。</a:t>
            </a:r>
            <a:endParaRPr lang="en-US" altLang="zh-CN" dirty="0" smtClean="0">
              <a:solidFill>
                <a:srgbClr val="222A35"/>
              </a:solidFill>
              <a:latin typeface="Microsoft YaHei" panose="020B0503020204020204" pitchFamily="34" charset="-122"/>
              <a:ea typeface="Microsoft YaHei" panose="020B0503020204020204" pitchFamily="34" charset="-122"/>
            </a:endParaRPr>
          </a:p>
          <a:p>
            <a:pPr marL="342900" indent="-342900" algn="just">
              <a:lnSpc>
                <a:spcPts val="3500"/>
              </a:lnSpc>
              <a:spcBef>
                <a:spcPts val="1200"/>
              </a:spcBef>
              <a:buAutoNum type="arabicPeriod"/>
            </a:pPr>
            <a:r>
              <a:rPr lang="zh-CN" altLang="en-US" dirty="0" smtClean="0">
                <a:solidFill>
                  <a:srgbClr val="222A35"/>
                </a:solidFill>
                <a:latin typeface="Microsoft YaHei" panose="020B0503020204020204" pitchFamily="34" charset="-122"/>
                <a:ea typeface="Microsoft YaHei" panose="020B0503020204020204" pitchFamily="34" charset="-122"/>
              </a:rPr>
              <a:t>焦炭：钢厂限产，焦炭供应相对宽松，大幅下跌之后，关注焦煤价格支撑，短期平稳偏弱运行。</a:t>
            </a:r>
            <a:endParaRPr lang="en-US" altLang="zh-CN" dirty="0" smtClean="0">
              <a:solidFill>
                <a:srgbClr val="222A35"/>
              </a:solidFill>
              <a:latin typeface="Microsoft YaHei" panose="020B0503020204020204" pitchFamily="34" charset="-122"/>
              <a:ea typeface="Microsoft YaHei" panose="020B0503020204020204" pitchFamily="34" charset="-122"/>
            </a:endParaRPr>
          </a:p>
          <a:p>
            <a:pPr marL="342900" indent="-342900" algn="just">
              <a:lnSpc>
                <a:spcPts val="3500"/>
              </a:lnSpc>
              <a:spcBef>
                <a:spcPts val="1200"/>
              </a:spcBef>
              <a:buAutoNum type="arabicPeriod"/>
            </a:pPr>
            <a:r>
              <a:rPr lang="zh-CN" altLang="en-US" dirty="0" smtClean="0">
                <a:solidFill>
                  <a:srgbClr val="222A35"/>
                </a:solidFill>
                <a:latin typeface="Microsoft YaHei" panose="020B0503020204020204" pitchFamily="34" charset="-122"/>
                <a:ea typeface="Microsoft YaHei" panose="020B0503020204020204" pitchFamily="34" charset="-122"/>
              </a:rPr>
              <a:t>铁精粉：在经历大幅下跌后，后期进一步下行空间有限，预计铁精粉价格以底部盘整运行为主，保持各品种合理库存。</a:t>
            </a:r>
            <a:endParaRPr lang="en-US" altLang="zh-CN" dirty="0" smtClean="0">
              <a:solidFill>
                <a:srgbClr val="222A35"/>
              </a:solidFill>
              <a:latin typeface="Microsoft YaHei" panose="020B0503020204020204" pitchFamily="34" charset="-122"/>
              <a:ea typeface="Microsoft YaHei" panose="020B0503020204020204" pitchFamily="34" charset="-122"/>
            </a:endParaRPr>
          </a:p>
          <a:p>
            <a:pPr marL="342900" indent="-342900" algn="just">
              <a:lnSpc>
                <a:spcPts val="3500"/>
              </a:lnSpc>
              <a:spcBef>
                <a:spcPts val="1200"/>
              </a:spcBef>
              <a:buAutoNum type="arabicPeriod"/>
            </a:pPr>
            <a:r>
              <a:rPr lang="zh-CN" altLang="en-US" dirty="0">
                <a:solidFill>
                  <a:srgbClr val="222A35"/>
                </a:solidFill>
                <a:latin typeface="Microsoft YaHei" panose="020B0503020204020204" pitchFamily="34" charset="-122"/>
                <a:ea typeface="Microsoft YaHei" panose="020B0503020204020204" pitchFamily="34" charset="-122"/>
              </a:rPr>
              <a:t>合金：合金现货市场情绪跟随期货波动，</a:t>
            </a:r>
            <a:r>
              <a:rPr lang="zh-CN" altLang="en-US" dirty="0" smtClean="0">
                <a:solidFill>
                  <a:srgbClr val="222A35"/>
                </a:solidFill>
                <a:latin typeface="Microsoft YaHei" panose="020B0503020204020204" pitchFamily="34" charset="-122"/>
                <a:ea typeface="Microsoft YaHei" panose="020B0503020204020204" pitchFamily="34" charset="-122"/>
              </a:rPr>
              <a:t>硅锰期货</a:t>
            </a:r>
            <a:r>
              <a:rPr lang="zh-CN" altLang="en-US" dirty="0">
                <a:solidFill>
                  <a:srgbClr val="222A35"/>
                </a:solidFill>
                <a:latin typeface="Microsoft YaHei" panose="020B0503020204020204" pitchFamily="34" charset="-122"/>
                <a:ea typeface="Microsoft YaHei" panose="020B0503020204020204" pitchFamily="34" charset="-122"/>
              </a:rPr>
              <a:t>跌至</a:t>
            </a:r>
            <a:r>
              <a:rPr lang="en-US" altLang="zh-CN" dirty="0">
                <a:solidFill>
                  <a:srgbClr val="222A35"/>
                </a:solidFill>
                <a:latin typeface="Microsoft YaHei" panose="020B0503020204020204" pitchFamily="34" charset="-122"/>
                <a:ea typeface="Microsoft YaHei" panose="020B0503020204020204" pitchFamily="34" charset="-122"/>
              </a:rPr>
              <a:t>8000</a:t>
            </a:r>
            <a:r>
              <a:rPr lang="zh-CN" altLang="en-US" dirty="0">
                <a:solidFill>
                  <a:srgbClr val="222A35"/>
                </a:solidFill>
                <a:latin typeface="Microsoft YaHei" panose="020B0503020204020204" pitchFamily="34" charset="-122"/>
                <a:ea typeface="Microsoft YaHei" panose="020B0503020204020204" pitchFamily="34" charset="-122"/>
              </a:rPr>
              <a:t>以下，多数合金厂陷入亏损，厂家倾向减产保价，预计三大合金下月招标价降幅在</a:t>
            </a:r>
            <a:r>
              <a:rPr lang="en-US" altLang="zh-CN" dirty="0">
                <a:solidFill>
                  <a:srgbClr val="222A35"/>
                </a:solidFill>
                <a:latin typeface="Microsoft YaHei" panose="020B0503020204020204" pitchFamily="34" charset="-122"/>
                <a:ea typeface="Microsoft YaHei" panose="020B0503020204020204" pitchFamily="34" charset="-122"/>
              </a:rPr>
              <a:t>1000</a:t>
            </a:r>
            <a:r>
              <a:rPr lang="zh-CN" altLang="en-US" dirty="0">
                <a:solidFill>
                  <a:srgbClr val="222A35"/>
                </a:solidFill>
                <a:latin typeface="Microsoft YaHei" panose="020B0503020204020204" pitchFamily="34" charset="-122"/>
                <a:ea typeface="Microsoft YaHei" panose="020B0503020204020204" pitchFamily="34" charset="-122"/>
              </a:rPr>
              <a:t>元</a:t>
            </a:r>
            <a:r>
              <a:rPr lang="en-US" altLang="zh-CN" dirty="0">
                <a:solidFill>
                  <a:srgbClr val="222A35"/>
                </a:solidFill>
                <a:latin typeface="Microsoft YaHei" panose="020B0503020204020204" pitchFamily="34" charset="-122"/>
                <a:ea typeface="Microsoft YaHei" panose="020B0503020204020204" pitchFamily="34" charset="-122"/>
              </a:rPr>
              <a:t>/</a:t>
            </a:r>
            <a:r>
              <a:rPr lang="zh-CN" altLang="en-US" dirty="0">
                <a:solidFill>
                  <a:srgbClr val="222A35"/>
                </a:solidFill>
                <a:latin typeface="Microsoft YaHei" panose="020B0503020204020204" pitchFamily="34" charset="-122"/>
                <a:ea typeface="Microsoft YaHei" panose="020B0503020204020204" pitchFamily="34" charset="-122"/>
              </a:rPr>
              <a:t>吨左右。随着冬奥会临近，要密切关注北方区域钢企、合金厂的停限产政策，保持合理库存。</a:t>
            </a:r>
          </a:p>
        </p:txBody>
      </p:sp>
      <p:sp>
        <p:nvSpPr>
          <p:cNvPr id="3"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管理</a:t>
            </a:r>
            <a:r>
              <a:rPr lang="zh-CN" altLang="en-US" sz="2400" dirty="0" smtClean="0">
                <a:solidFill>
                  <a:srgbClr val="0075C2"/>
                </a:solidFill>
                <a:latin typeface="微软雅黑" panose="020B0503020204020204" pitchFamily="34" charset="-122"/>
                <a:ea typeface="微软雅黑" panose="020B0503020204020204" pitchFamily="34" charset="-122"/>
              </a:rPr>
              <a:t>部采购建议</a:t>
            </a:r>
            <a:endParaRPr lang="zh-CN" altLang="en-US" sz="2400" dirty="0">
              <a:solidFill>
                <a:srgbClr val="0075C2"/>
              </a:solidFill>
              <a:latin typeface="微软雅黑" panose="020B0503020204020204" pitchFamily="34" charset="-122"/>
              <a:ea typeface="微软雅黑" panose="020B0503020204020204" pitchFamily="34" charset="-122"/>
            </a:endParaRPr>
          </a:p>
        </p:txBody>
      </p:sp>
      <p:cxnSp>
        <p:nvCxnSpPr>
          <p:cNvPr id="4"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219918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0030113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Text Box 3">
            <a:extLst>
              <a:ext uri="{FF2B5EF4-FFF2-40B4-BE49-F238E27FC236}">
                <a16:creationId xmlns:a16="http://schemas.microsoft.com/office/drawing/2014/main" id="{AB1561E7-DA71-4F4E-BB29-6DC9842F6257}"/>
              </a:ext>
            </a:extLst>
          </p:cNvPr>
          <p:cNvSpPr txBox="1">
            <a:spLocks noChangeArrowheads="1"/>
          </p:cNvSpPr>
          <p:nvPr/>
        </p:nvSpPr>
        <p:spPr bwMode="auto">
          <a:xfrm>
            <a:off x="334963" y="1422400"/>
            <a:ext cx="1152207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zh-CN" sz="5400" b="1" dirty="0">
                <a:solidFill>
                  <a:srgbClr val="FFFFFF"/>
                </a:solidFill>
                <a:latin typeface="微软雅黑" panose="020B0503020204020204" pitchFamily="34" charset="-122"/>
                <a:ea typeface="微软雅黑" panose="020B0503020204020204" pitchFamily="34" charset="-122"/>
              </a:rPr>
              <a:t>Thanks</a:t>
            </a:r>
            <a:r>
              <a:rPr lang="zh-CN" altLang="zh-CN" sz="4800" b="1" dirty="0">
                <a:solidFill>
                  <a:srgbClr val="FFFFFF"/>
                </a:solidFill>
                <a:latin typeface="微软雅黑" panose="020B0503020204020204" pitchFamily="34" charset="-122"/>
                <a:ea typeface="微软雅黑" panose="020B0503020204020204" pitchFamily="34" charset="-122"/>
              </a:rPr>
              <a:t>!</a:t>
            </a:r>
          </a:p>
        </p:txBody>
      </p:sp>
      <p:sp>
        <p:nvSpPr>
          <p:cNvPr id="35847" name="Text Box 4">
            <a:extLst>
              <a:ext uri="{FF2B5EF4-FFF2-40B4-BE49-F238E27FC236}">
                <a16:creationId xmlns:a16="http://schemas.microsoft.com/office/drawing/2014/main" id="{7212B68C-248D-44C1-A74A-65B4B00A9323}"/>
              </a:ext>
            </a:extLst>
          </p:cNvPr>
          <p:cNvSpPr txBox="1">
            <a:spLocks noChangeArrowheads="1"/>
          </p:cNvSpPr>
          <p:nvPr/>
        </p:nvSpPr>
        <p:spPr bwMode="auto">
          <a:xfrm>
            <a:off x="334963" y="2382838"/>
            <a:ext cx="1152207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zh-CN" sz="5400" dirty="0">
                <a:solidFill>
                  <a:srgbClr val="FFFFFF"/>
                </a:solidFill>
                <a:latin typeface="Arial" panose="020B0604020202020204" pitchFamily="34" charset="0"/>
                <a:ea typeface="微软雅黑" panose="020B0503020204020204" pitchFamily="34" charset="-122"/>
              </a:rPr>
              <a:t>谢谢！</a:t>
            </a:r>
          </a:p>
        </p:txBody>
      </p:sp>
      <p:grpSp>
        <p:nvGrpSpPr>
          <p:cNvPr id="2" name="组合 1"/>
          <p:cNvGrpSpPr/>
          <p:nvPr/>
        </p:nvGrpSpPr>
        <p:grpSpPr>
          <a:xfrm>
            <a:off x="0" y="0"/>
            <a:ext cx="12192000" cy="6858000"/>
            <a:chOff x="0" y="0"/>
            <a:chExt cx="12192000" cy="6858000"/>
          </a:xfrm>
        </p:grpSpPr>
        <p:sp>
          <p:nvSpPr>
            <p:cNvPr id="4" name="矩形 3">
              <a:extLst>
                <a:ext uri="{FF2B5EF4-FFF2-40B4-BE49-F238E27FC236}">
                  <a16:creationId xmlns:a16="http://schemas.microsoft.com/office/drawing/2014/main" id="{FFA62813-3A83-48C9-BC41-A0D349336367}"/>
                </a:ext>
              </a:extLst>
            </p:cNvPr>
            <p:cNvSpPr/>
            <p:nvPr/>
          </p:nvSpPr>
          <p:spPr>
            <a:xfrm>
              <a:off x="0" y="0"/>
              <a:ext cx="12192000" cy="5072063"/>
            </a:xfrm>
            <a:prstGeom prst="rect">
              <a:avLst/>
            </a:prstGeom>
            <a:solidFill>
              <a:srgbClr val="0075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矩形 4">
              <a:extLst>
                <a:ext uri="{FF2B5EF4-FFF2-40B4-BE49-F238E27FC236}">
                  <a16:creationId xmlns:a16="http://schemas.microsoft.com/office/drawing/2014/main" id="{98B6E4D2-6A0A-4B5A-B28F-19AE320427BF}"/>
                </a:ext>
              </a:extLst>
            </p:cNvPr>
            <p:cNvSpPr/>
            <p:nvPr/>
          </p:nvSpPr>
          <p:spPr>
            <a:xfrm>
              <a:off x="0" y="5074549"/>
              <a:ext cx="12192000" cy="1412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a:extLst>
                <a:ext uri="{FF2B5EF4-FFF2-40B4-BE49-F238E27FC236}">
                  <a16:creationId xmlns:a16="http://schemas.microsoft.com/office/drawing/2014/main" id="{B2189B13-3216-4335-9D05-16926214262A}"/>
                </a:ext>
              </a:extLst>
            </p:cNvPr>
            <p:cNvSpPr/>
            <p:nvPr/>
          </p:nvSpPr>
          <p:spPr>
            <a:xfrm>
              <a:off x="0" y="5399088"/>
              <a:ext cx="12192000" cy="1458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8" name="组合 7"/>
            <p:cNvGrpSpPr/>
            <p:nvPr/>
          </p:nvGrpSpPr>
          <p:grpSpPr>
            <a:xfrm>
              <a:off x="4330095" y="5437188"/>
              <a:ext cx="3531809" cy="817562"/>
              <a:chOff x="4819650" y="5437188"/>
              <a:chExt cx="3531809" cy="817562"/>
            </a:xfrm>
          </p:grpSpPr>
          <p:pic>
            <p:nvPicPr>
              <p:cNvPr id="9" name="图片 10">
                <a:extLst>
                  <a:ext uri="{FF2B5EF4-FFF2-40B4-BE49-F238E27FC236}">
                    <a16:creationId xmlns:a16="http://schemas.microsoft.com/office/drawing/2014/main" id="{4CEAB2EC-CAED-4716-BDB4-52E97BEFA0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9650" y="5437188"/>
                <a:ext cx="2570163"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p:cNvSpPr txBox="1"/>
              <p:nvPr/>
            </p:nvSpPr>
            <p:spPr>
              <a:xfrm>
                <a:off x="5691385" y="5550731"/>
                <a:ext cx="2660074" cy="630942"/>
              </a:xfrm>
              <a:prstGeom prst="rect">
                <a:avLst/>
              </a:prstGeom>
              <a:solidFill>
                <a:schemeClr val="bg1"/>
              </a:solidFill>
            </p:spPr>
            <p:txBody>
              <a:bodyPr wrap="square" rtlCol="0">
                <a:spAutoFit/>
              </a:bodyPr>
              <a:lstStyle/>
              <a:p>
                <a:r>
                  <a:rPr lang="zh-CN" altLang="en-US" sz="2350" b="1" dirty="0">
                    <a:solidFill>
                      <a:schemeClr val="tx1">
                        <a:lumMod val="50000"/>
                        <a:lumOff val="50000"/>
                      </a:schemeClr>
                    </a:solidFill>
                    <a:latin typeface="微软雅黑" panose="020B0503020204020204" pitchFamily="34" charset="-122"/>
                    <a:ea typeface="微软雅黑" panose="020B0503020204020204" pitchFamily="34" charset="-122"/>
                  </a:rPr>
                  <a:t>河钢股份有限公司</a:t>
                </a:r>
                <a:endParaRPr lang="en-US" altLang="zh-CN" sz="235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100" b="1" dirty="0">
                    <a:solidFill>
                      <a:schemeClr val="tx1">
                        <a:lumMod val="50000"/>
                        <a:lumOff val="50000"/>
                      </a:schemeClr>
                    </a:solidFill>
                    <a:latin typeface="微软雅黑" panose="020B0503020204020204" pitchFamily="34" charset="-122"/>
                    <a:ea typeface="微软雅黑" panose="020B0503020204020204" pitchFamily="34" charset="-122"/>
                  </a:rPr>
                  <a:t>HBIS</a:t>
                </a:r>
                <a:r>
                  <a:rPr lang="zh-CN" altLang="en-US" sz="11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b="1" dirty="0">
                    <a:solidFill>
                      <a:schemeClr val="tx1">
                        <a:lumMod val="50000"/>
                        <a:lumOff val="50000"/>
                      </a:schemeClr>
                    </a:solidFill>
                    <a:latin typeface="微软雅黑" panose="020B0503020204020204" pitchFamily="34" charset="-122"/>
                    <a:ea typeface="微软雅黑" panose="020B0503020204020204" pitchFamily="34" charset="-122"/>
                  </a:rPr>
                  <a:t>COMPANY</a:t>
                </a:r>
                <a:r>
                  <a:rPr lang="zh-CN" altLang="en-US" sz="1100" b="1" dirty="0">
                    <a:solidFill>
                      <a:schemeClr val="tx1">
                        <a:lumMod val="50000"/>
                        <a:lumOff val="50000"/>
                      </a:schemeClr>
                    </a:solidFill>
                    <a:latin typeface="微软雅黑" panose="020B0503020204020204" pitchFamily="34" charset="-122"/>
                    <a:ea typeface="微软雅黑" panose="020B0503020204020204" pitchFamily="34" charset="-122"/>
                  </a:rPr>
                  <a:t>　ＬＩＭＩＴＥＤ</a:t>
                </a:r>
              </a:p>
            </p:txBody>
          </p:sp>
        </p:grpSp>
      </p:grpSp>
      <p:sp>
        <p:nvSpPr>
          <p:cNvPr id="11" name="标题 1">
            <a:extLst>
              <a:ext uri="{FF2B5EF4-FFF2-40B4-BE49-F238E27FC236}">
                <a16:creationId xmlns:a16="http://schemas.microsoft.com/office/drawing/2014/main" id="{F71D052C-D265-4333-AD46-B7944C120A1A}"/>
              </a:ext>
            </a:extLst>
          </p:cNvPr>
          <p:cNvSpPr>
            <a:spLocks noGrp="1"/>
          </p:cNvSpPr>
          <p:nvPr>
            <p:ph type="ctrTitle"/>
          </p:nvPr>
        </p:nvSpPr>
        <p:spPr>
          <a:xfrm>
            <a:off x="990600" y="2114550"/>
            <a:ext cx="10866438" cy="1027113"/>
          </a:xfrm>
        </p:spPr>
        <p:txBody>
          <a:bodyPr>
            <a:normAutofit/>
          </a:bodyPr>
          <a:lstStyle/>
          <a:p>
            <a:pPr fontAlgn="auto">
              <a:spcAft>
                <a:spcPts val="0"/>
              </a:spcAft>
              <a:defRPr/>
            </a:pPr>
            <a:r>
              <a:rPr lang="zh-CN" altLang="en-US" spc="600" dirty="0">
                <a:solidFill>
                  <a:schemeClr val="bg1"/>
                </a:solidFill>
              </a:rPr>
              <a:t>谢谢！</a:t>
            </a:r>
          </a:p>
        </p:txBody>
      </p:sp>
    </p:spTree>
  </p:cSld>
  <p:clrMapOvr>
    <a:masterClrMapping/>
  </p:clrMapOvr>
</p:sld>
</file>

<file path=ppt/theme/theme1.xml><?xml version="1.0" encoding="utf-8"?>
<a:theme xmlns:a="http://schemas.openxmlformats.org/drawingml/2006/main" name="1_Office 主题​​">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61244</TotalTime>
  <Words>5005</Words>
  <Application>Microsoft Office PowerPoint</Application>
  <PresentationFormat>宽屏</PresentationFormat>
  <Paragraphs>156</Paragraphs>
  <Slides>19</Slides>
  <Notes>18</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19</vt:i4>
      </vt:variant>
    </vt:vector>
  </HeadingPairs>
  <TitlesOfParts>
    <vt:vector size="27" baseType="lpstr">
      <vt:lpstr>等线</vt:lpstr>
      <vt:lpstr>等线 Light</vt:lpstr>
      <vt:lpstr>Microsoft YaHei</vt:lpstr>
      <vt:lpstr>Microsoft YaHei</vt:lpstr>
      <vt:lpstr>微软雅黑 Light</vt:lpstr>
      <vt:lpstr>Arial</vt:lpstr>
      <vt:lpstr>1_Office 主题​​</vt:lpstr>
      <vt:lpstr>Office 主题​​</vt:lpstr>
      <vt:lpstr>宏观经济和行业市场简析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谢谢！</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冉沐晗</dc:creator>
  <cp:lastModifiedBy>冉 沐晗</cp:lastModifiedBy>
  <cp:revision>2731</cp:revision>
  <dcterms:created xsi:type="dcterms:W3CDTF">2017-10-16T02:28:00Z</dcterms:created>
  <dcterms:modified xsi:type="dcterms:W3CDTF">2021-11-29T06:10:41Z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