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48" r:id="rId2"/>
  </p:sldMasterIdLst>
  <p:notesMasterIdLst>
    <p:notesMasterId r:id="rId24"/>
  </p:notesMasterIdLst>
  <p:sldIdLst>
    <p:sldId id="256" r:id="rId3"/>
    <p:sldId id="481" r:id="rId4"/>
    <p:sldId id="508" r:id="rId5"/>
    <p:sldId id="509" r:id="rId6"/>
    <p:sldId id="514" r:id="rId7"/>
    <p:sldId id="515" r:id="rId8"/>
    <p:sldId id="510" r:id="rId9"/>
    <p:sldId id="511" r:id="rId10"/>
    <p:sldId id="512" r:id="rId11"/>
    <p:sldId id="516" r:id="rId12"/>
    <p:sldId id="521" r:id="rId13"/>
    <p:sldId id="520" r:id="rId14"/>
    <p:sldId id="518" r:id="rId15"/>
    <p:sldId id="519" r:id="rId16"/>
    <p:sldId id="522" r:id="rId17"/>
    <p:sldId id="523" r:id="rId18"/>
    <p:sldId id="526" r:id="rId19"/>
    <p:sldId id="525" r:id="rId20"/>
    <p:sldId id="527" r:id="rId21"/>
    <p:sldId id="274" r:id="rId22"/>
    <p:sldId id="258" r:id="rId23"/>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2">
          <p15:clr>
            <a:srgbClr val="A4A3A4"/>
          </p15:clr>
        </p15:guide>
        <p15:guide id="6" pos="7469" userDrawn="1">
          <p15:clr>
            <a:srgbClr val="A4A3A4"/>
          </p15:clr>
        </p15:guide>
        <p15:guide id="7" orient="horz" pos="482" userDrawn="1">
          <p15:clr>
            <a:srgbClr val="A4A3A4"/>
          </p15:clr>
        </p15:guide>
        <p15:guide id="8" pos="167">
          <p15:clr>
            <a:srgbClr val="A4A3A4"/>
          </p15:clr>
        </p15:guide>
        <p15:guide id="9" pos="5428" userDrawn="1">
          <p15:clr>
            <a:srgbClr val="A4A3A4"/>
          </p15:clr>
        </p15:guide>
        <p15:guide id="10" pos="27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0000"/>
    <a:srgbClr val="FBCED0"/>
    <a:srgbClr val="C2232B"/>
    <a:srgbClr val="27737C"/>
    <a:srgbClr val="FCEBF0"/>
    <a:srgbClr val="FBD7D5"/>
    <a:srgbClr val="FCF5F8"/>
    <a:srgbClr val="FBD7D7"/>
    <a:srgbClr val="FBDC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80" autoAdjust="0"/>
    <p:restoredTop sz="77209" autoAdjust="0"/>
  </p:normalViewPr>
  <p:slideViewPr>
    <p:cSldViewPr snapToGrid="0" showGuides="1">
      <p:cViewPr varScale="1">
        <p:scale>
          <a:sx n="115" d="100"/>
          <a:sy n="115" d="100"/>
        </p:scale>
        <p:origin x="912" y="102"/>
      </p:cViewPr>
      <p:guideLst>
        <p:guide orient="horz" pos="2137"/>
        <p:guide pos="3840"/>
        <p:guide orient="horz" pos="572"/>
        <p:guide orient="horz" pos="3861"/>
        <p:guide pos="212"/>
        <p:guide pos="7469"/>
        <p:guide orient="horz" pos="482"/>
        <p:guide pos="167"/>
        <p:guide pos="5428"/>
        <p:guide pos="279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2021/4/26</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4025084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1464110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1000705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3525995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3710317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1955571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848766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9</a:t>
            </a:fld>
            <a:endParaRPr lang="zh-CN" altLang="en-US"/>
          </a:p>
        </p:txBody>
      </p:sp>
    </p:spTree>
    <p:extLst>
      <p:ext uri="{BB962C8B-B14F-4D97-AF65-F5344CB8AC3E}">
        <p14:creationId xmlns:p14="http://schemas.microsoft.com/office/powerpoint/2010/main" val="3911004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389989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2349504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3799482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302222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2581339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2054741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16</a:t>
            </a:fld>
            <a:endParaRPr lang="zh-CN" altLang="en-US"/>
          </a:p>
        </p:txBody>
      </p:sp>
    </p:spTree>
    <p:extLst>
      <p:ext uri="{BB962C8B-B14F-4D97-AF65-F5344CB8AC3E}">
        <p14:creationId xmlns:p14="http://schemas.microsoft.com/office/powerpoint/2010/main" val="1804498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17</a:t>
            </a:fld>
            <a:endParaRPr lang="zh-CN" altLang="en-US"/>
          </a:p>
        </p:txBody>
      </p:sp>
    </p:spTree>
    <p:extLst>
      <p:ext uri="{BB962C8B-B14F-4D97-AF65-F5344CB8AC3E}">
        <p14:creationId xmlns:p14="http://schemas.microsoft.com/office/powerpoint/2010/main" val="799757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18</a:t>
            </a:fld>
            <a:endParaRPr lang="zh-CN" altLang="en-US"/>
          </a:p>
        </p:txBody>
      </p:sp>
    </p:spTree>
    <p:extLst>
      <p:ext uri="{BB962C8B-B14F-4D97-AF65-F5344CB8AC3E}">
        <p14:creationId xmlns:p14="http://schemas.microsoft.com/office/powerpoint/2010/main" val="1308671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19</a:t>
            </a:fld>
            <a:endParaRPr lang="zh-CN" altLang="en-US"/>
          </a:p>
        </p:txBody>
      </p:sp>
    </p:spTree>
    <p:extLst>
      <p:ext uri="{BB962C8B-B14F-4D97-AF65-F5344CB8AC3E}">
        <p14:creationId xmlns:p14="http://schemas.microsoft.com/office/powerpoint/2010/main" val="849012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67B44C27-96D6-4DF7-A622-3035F542E2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FBA1CDA7-49B9-4553-8D7E-1CAD02922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a:p>
        </p:txBody>
      </p:sp>
      <p:sp>
        <p:nvSpPr>
          <p:cNvPr id="34820" name="灯片编号占位符 3">
            <a:extLst>
              <a:ext uri="{FF2B5EF4-FFF2-40B4-BE49-F238E27FC236}">
                <a16:creationId xmlns:a16="http://schemas.microsoft.com/office/drawing/2014/main" id="{3E097E44-38A6-4495-916C-80EA604309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1E260AB4-13B7-49A0-A643-B6A24E874532}" type="slidenum">
              <a:rPr lang="zh-CN" altLang="en-US"/>
              <a:pPr fontAlgn="base">
                <a:spcBef>
                  <a:spcPct val="0"/>
                </a:spcBef>
                <a:spcAft>
                  <a:spcPct val="0"/>
                </a:spcAft>
              </a:pPr>
              <a:t>20</a:t>
            </a:fld>
            <a:endParaRPr lang="zh-CN" altLang="en-US"/>
          </a:p>
        </p:txBody>
      </p:sp>
    </p:spTree>
    <p:extLst>
      <p:ext uri="{BB962C8B-B14F-4D97-AF65-F5344CB8AC3E}">
        <p14:creationId xmlns:p14="http://schemas.microsoft.com/office/powerpoint/2010/main" val="2014314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482266C0-F1FE-419D-99CD-86FED946F406}"/>
              </a:ext>
            </a:extLst>
          </p:cNvPr>
          <p:cNvSpPr txBox="1">
            <a:spLocks/>
          </p:cNvSpPr>
          <p:nvPr userDrawn="1"/>
        </p:nvSpPr>
        <p:spPr>
          <a:xfrm>
            <a:off x="11436351" y="6238639"/>
            <a:ext cx="415925" cy="355600"/>
          </a:xfrm>
          <a:prstGeom prst="rect">
            <a:avLst/>
          </a:prstGeom>
        </p:spPr>
        <p:txBody>
          <a:bodyPr vert="horz" lIns="91440" tIns="45720" rIns="91440" bIns="45720" rtlCol="0" anchor="ctr"/>
          <a:lstStyle>
            <a:defPPr>
              <a:defRPr lang="zh-CN"/>
            </a:defPPr>
            <a:lvl1pPr marL="0" algn="r" defTabSz="914400" rtl="0" eaLnBrk="1" fontAlgn="auto" latinLnBrk="0" hangingPunct="1">
              <a:spcBef>
                <a:spcPts val="0"/>
              </a:spcBef>
              <a:spcAft>
                <a:spcPts val="0"/>
              </a:spcAft>
              <a:defRPr sz="1000" kern="1200" baseline="0">
                <a:solidFill>
                  <a:schemeClr val="tx1">
                    <a:tint val="75000"/>
                  </a:schemeClr>
                </a:solidFill>
                <a:latin typeface="微软雅黑" panose="020B0503020204020204" pitchFamily="34" charset="-12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E765FFF-145D-4B64-A313-DEEFA1BCD19E}" type="slidenum">
              <a:rPr lang="zh-CN" altLang="en-US" sz="1100" smtClean="0"/>
              <a:t>‹#›</a:t>
            </a:fld>
            <a:endParaRPr lang="zh-CN" altLang="en-US" sz="1100" dirty="0"/>
          </a:p>
        </p:txBody>
      </p:sp>
      <p:pic>
        <p:nvPicPr>
          <p:cNvPr id="7" name="图片 6">
            <a:extLst>
              <a:ext uri="{FF2B5EF4-FFF2-40B4-BE49-F238E27FC236}">
                <a16:creationId xmlns:a16="http://schemas.microsoft.com/office/drawing/2014/main" id="{6804C616-CFF2-4604-AF33-C87E8F4698E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9">
            <a:extLst>
              <a:ext uri="{FF2B5EF4-FFF2-40B4-BE49-F238E27FC236}">
                <a16:creationId xmlns:a16="http://schemas.microsoft.com/office/drawing/2014/main" id="{81756E63-3139-421E-B80A-9E396F5B784F}"/>
              </a:ext>
            </a:extLst>
          </p:cNvPr>
          <p:cNvGrpSpPr>
            <a:grpSpLocks/>
          </p:cNvGrpSpPr>
          <p:nvPr userDrawn="1"/>
        </p:nvGrpSpPr>
        <p:grpSpPr bwMode="auto">
          <a:xfrm>
            <a:off x="675503" y="6357938"/>
            <a:ext cx="10760848" cy="117003"/>
            <a:chOff x="334963" y="5709920"/>
            <a:chExt cx="11100977" cy="85655"/>
          </a:xfrm>
        </p:grpSpPr>
        <p:sp>
          <p:nvSpPr>
            <p:cNvPr id="9" name="矩形 8">
              <a:extLst>
                <a:ext uri="{FF2B5EF4-FFF2-40B4-BE49-F238E27FC236}">
                  <a16:creationId xmlns:a16="http://schemas.microsoft.com/office/drawing/2014/main" id="{7BE478A3-EABF-47A1-94AC-64FD85636CEA}"/>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9">
              <a:extLst>
                <a:ext uri="{FF2B5EF4-FFF2-40B4-BE49-F238E27FC236}">
                  <a16:creationId xmlns:a16="http://schemas.microsoft.com/office/drawing/2014/main" id="{53599ABC-10B8-4F34-A947-71C9BB68D023}"/>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1" name="文本框 11">
            <a:extLst>
              <a:ext uri="{FF2B5EF4-FFF2-40B4-BE49-F238E27FC236}">
                <a16:creationId xmlns:a16="http://schemas.microsoft.com/office/drawing/2014/main" id="{0A58DFD5-99D7-4C59-873B-DC93F259FECC}"/>
              </a:ext>
            </a:extLst>
          </p:cNvPr>
          <p:cNvSpPr txBox="1">
            <a:spLocks noChangeArrowheads="1"/>
          </p:cNvSpPr>
          <p:nvPr userDrawn="1"/>
        </p:nvSpPr>
        <p:spPr bwMode="auto">
          <a:xfrm>
            <a:off x="582226" y="6111875"/>
            <a:ext cx="2731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defRPr/>
            </a:pPr>
            <a:r>
              <a:rPr lang="zh-CN" altLang="en-US" sz="1000" dirty="0">
                <a:solidFill>
                  <a:srgbClr val="A6A6A6"/>
                </a:solidFill>
                <a:latin typeface="微软雅黑" panose="020B0503020204020204" pitchFamily="34" charset="-122"/>
                <a:ea typeface="微软雅黑" panose="020B0503020204020204" pitchFamily="34" charset="-122"/>
              </a:rPr>
              <a:t>河钢股份有限公司</a:t>
            </a:r>
            <a:r>
              <a:rPr lang="en-US" altLang="zh-CN" sz="1000" dirty="0">
                <a:solidFill>
                  <a:srgbClr val="A6A6A6"/>
                </a:solidFill>
                <a:latin typeface="微软雅黑" panose="020B0503020204020204" pitchFamily="34" charset="-122"/>
                <a:ea typeface="微软雅黑" panose="020B0503020204020204" pitchFamily="34" charset="-122"/>
              </a:rPr>
              <a:t>/</a:t>
            </a:r>
            <a:r>
              <a:rPr lang="en-US" altLang="zh-CN" sz="1000" dirty="0" err="1">
                <a:solidFill>
                  <a:srgbClr val="A6A6A6"/>
                </a:solidFill>
                <a:latin typeface="微软雅黑" panose="020B0503020204020204" pitchFamily="34" charset="-122"/>
                <a:ea typeface="微软雅黑" panose="020B0503020204020204" pitchFamily="34" charset="-122"/>
              </a:rPr>
              <a:t>HBISCOMPANYLIMITED</a:t>
            </a:r>
            <a:endParaRPr lang="zh-CN" altLang="en-US" sz="1000" dirty="0">
              <a:solidFill>
                <a:srgbClr val="A6A6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5346254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3588889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2021/4/26</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2021/4/26</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2021/4/26</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2021/4/26</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2021/4/26</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2021/4/26</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2021/4/26</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2021/4/26</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2021/4/26</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2021/4/26</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1.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925530"/>
      </p:ext>
    </p:extLst>
  </p:cSld>
  <p:clrMap bg1="lt1" tx1="dk1" bg2="lt2" tx2="dk2" accent1="accent1" accent2="accent2" accent3="accent3" accent4="accent4" accent5="accent5" accent6="accent6" hlink="hlink" folHlink="folHlink"/>
  <p:sldLayoutIdLst>
    <p:sldLayoutId id="2147483682" r:id="rId1"/>
    <p:sldLayoutId id="2147483683" r:id="rId2"/>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436350" y="6267450"/>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403975"/>
            <a:ext cx="11101387" cy="85725"/>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111875"/>
            <a:ext cx="2731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dirty="0">
                <a:solidFill>
                  <a:srgbClr val="A6A6A6"/>
                </a:solidFill>
                <a:latin typeface="微软雅黑" panose="020B0503020204020204" pitchFamily="34" charset="-122"/>
                <a:ea typeface="微软雅黑" panose="020B0503020204020204" pitchFamily="34" charset="-122"/>
              </a:rPr>
              <a:t>河钢股份有限公司</a:t>
            </a:r>
            <a:r>
              <a:rPr lang="en-US" altLang="zh-CN" sz="1000" dirty="0">
                <a:solidFill>
                  <a:srgbClr val="A6A6A6"/>
                </a:solidFill>
                <a:latin typeface="微软雅黑" panose="020B0503020204020204" pitchFamily="34" charset="-122"/>
                <a:ea typeface="微软雅黑" panose="020B0503020204020204" pitchFamily="34" charset="-122"/>
              </a:rPr>
              <a:t>/</a:t>
            </a:r>
            <a:r>
              <a:rPr lang="en-US" altLang="zh-CN" sz="1000" dirty="0" err="1">
                <a:solidFill>
                  <a:srgbClr val="A6A6A6"/>
                </a:solidFill>
                <a:latin typeface="微软雅黑" panose="020B0503020204020204" pitchFamily="34" charset="-122"/>
                <a:ea typeface="微软雅黑" panose="020B0503020204020204" pitchFamily="34" charset="-122"/>
              </a:rPr>
              <a:t>HBISCOMPANYLIMITED</a:t>
            </a:r>
            <a:endParaRPr lang="zh-CN" altLang="en-US" sz="1000" dirty="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33252"/>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38045"/>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4371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2" y="1748790"/>
            <a:ext cx="11522075" cy="1027113"/>
          </a:xfrm>
        </p:spPr>
        <p:txBody>
          <a:bodyPr>
            <a:normAutofit fontScale="90000"/>
          </a:bodyPr>
          <a:lstStyle/>
          <a:p>
            <a:pPr fontAlgn="auto">
              <a:lnSpc>
                <a:spcPct val="150000"/>
              </a:lnSpc>
              <a:spcAft>
                <a:spcPts val="0"/>
              </a:spcAft>
              <a:defRPr/>
            </a:pPr>
            <a:r>
              <a:rPr lang="zh-CN" altLang="en-US" spc="600" dirty="0">
                <a:solidFill>
                  <a:schemeClr val="bg1"/>
                </a:solidFill>
                <a:latin typeface="微软雅黑" panose="020B0503020204020204" pitchFamily="34" charset="-122"/>
                <a:ea typeface="微软雅黑" panose="020B0503020204020204" pitchFamily="34" charset="-122"/>
              </a:rPr>
              <a:t>宏观经济和行业市场简析</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a:solidFill>
                  <a:schemeClr val="bg1"/>
                </a:solidFill>
                <a:latin typeface="微软雅黑" panose="020B0503020204020204" pitchFamily="34" charset="-122"/>
                <a:ea typeface="微软雅黑" panose="020B0503020204020204" pitchFamily="34" charset="-122"/>
              </a:rPr>
              <a:t>2021</a:t>
            </a:r>
            <a:r>
              <a:rPr lang="zh-CN" altLang="zh-CN"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zh-CN" sz="1200" dirty="0">
                <a:solidFill>
                  <a:schemeClr val="bg1"/>
                </a:solidFill>
                <a:latin typeface="微软雅黑" panose="020B0503020204020204" pitchFamily="34" charset="-122"/>
                <a:ea typeface="微软雅黑" panose="020B0503020204020204" pitchFamily="34" charset="-122"/>
              </a:rPr>
              <a:t>月</a:t>
            </a:r>
          </a:p>
        </p:txBody>
      </p:sp>
      <p:grpSp>
        <p:nvGrpSpPr>
          <p:cNvPr id="3" name="组合 2"/>
          <p:cNvGrpSpPr/>
          <p:nvPr/>
        </p:nvGrpSpPr>
        <p:grpSpPr>
          <a:xfrm>
            <a:off x="4338032" y="5437188"/>
            <a:ext cx="3531809" cy="817562"/>
            <a:chOff x="4819650" y="5437188"/>
            <a:chExt cx="3531809" cy="817562"/>
          </a:xfrm>
        </p:grpSpPr>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5691385" y="5550731"/>
              <a:ext cx="2660074" cy="630942"/>
            </a:xfrm>
            <a:prstGeom prst="rect">
              <a:avLst/>
            </a:prstGeom>
            <a:solidFill>
              <a:schemeClr val="bg1"/>
            </a:solidFill>
          </p:spPr>
          <p:txBody>
            <a:bodyPr wrap="square" rtlCol="0">
              <a:spAutoFit/>
            </a:bodyPr>
            <a:lstStyle/>
            <a:p>
              <a:r>
                <a:rPr lang="zh-CN" altLang="en-US" sz="2350" b="1" dirty="0">
                  <a:solidFill>
                    <a:schemeClr val="tx1">
                      <a:lumMod val="50000"/>
                      <a:lumOff val="50000"/>
                    </a:schemeClr>
                  </a:solidFill>
                  <a:latin typeface="微软雅黑" panose="020B0503020204020204" pitchFamily="34" charset="-122"/>
                  <a:ea typeface="微软雅黑" panose="020B0503020204020204" pitchFamily="34" charset="-122"/>
                </a:rPr>
                <a:t>河钢股份有限公司</a:t>
              </a:r>
              <a:endParaRPr lang="en-US" altLang="zh-CN" sz="235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HBIS</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COMPANY</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ＬＩＭＩＴＥＤ</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65108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中国宏观经济研究院副院长毕吉耀</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851197"/>
            <a:ext cx="11520488" cy="5426422"/>
          </a:xfrm>
          <a:prstGeom prst="rect">
            <a:avLst/>
          </a:prstGeom>
          <a:noFill/>
        </p:spPr>
        <p:txBody>
          <a:bodyPr wrap="square">
            <a:spAutoFit/>
          </a:bodyPr>
          <a:lstStyle/>
          <a:p>
            <a:pPr algn="just">
              <a:lnSpc>
                <a:spcPts val="3500"/>
              </a:lnSpc>
            </a:pPr>
            <a:r>
              <a:rPr lang="zh-CN" altLang="en-US" sz="1600" dirty="0">
                <a:latin typeface="微软雅黑" panose="020B0503020204020204" pitchFamily="34" charset="-122"/>
                <a:ea typeface="微软雅黑" panose="020B0503020204020204" pitchFamily="34" charset="-122"/>
              </a:rPr>
              <a:t>一、世界经济有可能持续低迷，国际贸易和投资增速放缓</a:t>
            </a:r>
            <a:endParaRPr lang="en-US" altLang="zh-CN" sz="1600"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en-US" altLang="zh-CN" sz="1600" dirty="0">
                <a:solidFill>
                  <a:srgbClr val="000000"/>
                </a:solidFill>
                <a:latin typeface="微软雅黑" panose="020B0503020204020204" pitchFamily="34" charset="-122"/>
                <a:ea typeface="微软雅黑" panose="020B0503020204020204" pitchFamily="34" charset="-122"/>
              </a:rPr>
              <a:t>2008</a:t>
            </a:r>
            <a:r>
              <a:rPr lang="zh-CN" altLang="en-US" sz="1600" dirty="0">
                <a:solidFill>
                  <a:srgbClr val="000000"/>
                </a:solidFill>
                <a:latin typeface="微软雅黑" panose="020B0503020204020204" pitchFamily="34" charset="-122"/>
                <a:ea typeface="微软雅黑" panose="020B0503020204020204" pitchFamily="34" charset="-122"/>
              </a:rPr>
              <a:t>年的国际金融危机后，世界经济就进入深度调整期，增速显著放缓，国际贸易增速持续低于世界经济增速，跨国直接投资趋于回落。</a:t>
            </a:r>
            <a:endParaRPr lang="en-US" altLang="zh-CN" sz="1600"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sz="1600" b="0" i="0" u="none" strike="noStrike" baseline="0" dirty="0">
                <a:solidFill>
                  <a:srgbClr val="000000"/>
                </a:solidFill>
                <a:latin typeface="微软雅黑" panose="020B0503020204020204" pitchFamily="34" charset="-122"/>
                <a:ea typeface="微软雅黑" panose="020B0503020204020204" pitchFamily="34" charset="-122"/>
              </a:rPr>
              <a:t>新冠肺炎疫情导致世界经济陷入战后最严重衰退，国际贸易和投资大幅下降，未来走势在很大程度上受疫情防控形势影响，存在较大不确定性，</a:t>
            </a:r>
            <a:r>
              <a:rPr lang="zh-CN" altLang="en-US" sz="1600" b="1" i="0" u="none" strike="noStrike" baseline="0" dirty="0">
                <a:solidFill>
                  <a:srgbClr val="000000"/>
                </a:solidFill>
                <a:latin typeface="微软雅黑" panose="020B0503020204020204" pitchFamily="34" charset="-122"/>
                <a:ea typeface="微软雅黑" panose="020B0503020204020204" pitchFamily="34" charset="-122"/>
              </a:rPr>
              <a:t>大概率将呈现低速增长态势，出现持续强劲复苏的可能性很低。四季度面临一定的不确定性，但趋稳态势明显。</a:t>
            </a:r>
          </a:p>
          <a:p>
            <a:pPr algn="just">
              <a:lnSpc>
                <a:spcPts val="3500"/>
              </a:lnSpc>
            </a:pPr>
            <a:r>
              <a:rPr lang="zh-CN" altLang="en-US" sz="1600" dirty="0">
                <a:latin typeface="微软雅黑" panose="020B0503020204020204" pitchFamily="34" charset="-122"/>
                <a:ea typeface="微软雅黑" panose="020B0503020204020204" pitchFamily="34" charset="-122"/>
              </a:rPr>
              <a:t>二、国际分工深刻变革，全球产业链布局调整加快</a:t>
            </a:r>
            <a:endParaRPr lang="en-US" altLang="zh-CN" sz="1600"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sz="1600" dirty="0">
                <a:solidFill>
                  <a:srgbClr val="000000"/>
                </a:solidFill>
                <a:latin typeface="微软雅黑" panose="020B0503020204020204" pitchFamily="34" charset="-122"/>
                <a:ea typeface="微软雅黑" panose="020B0503020204020204" pitchFamily="34" charset="-122"/>
              </a:rPr>
              <a:t>科技创新进入大融通时代，颠覆性技术不断涌现，新经济、新产业、新模式、新业态迅猛发展，全球产业链、供应链、创新链、价值链发生深刻重组。</a:t>
            </a:r>
            <a:endParaRPr lang="en-US" altLang="zh-CN" sz="1600" dirty="0">
              <a:solidFill>
                <a:srgbClr val="000000"/>
              </a:solidFill>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sz="1600" dirty="0">
                <a:solidFill>
                  <a:srgbClr val="000000"/>
                </a:solidFill>
                <a:latin typeface="微软雅黑" panose="020B0503020204020204" pitchFamily="34" charset="-122"/>
                <a:ea typeface="微软雅黑" panose="020B0503020204020204" pitchFamily="34" charset="-122"/>
              </a:rPr>
              <a:t>在经济全球化遭遇逆流的背景下，新冠肺炎疫情冲击使产业链供应链安全问题更加凸显，各国内顾倾向增强，全球产业链供应链布局向多元化、区域化方向发展，各国更加重视产业链、供应链的自主可控和安全可靠，</a:t>
            </a:r>
            <a:r>
              <a:rPr lang="zh-CN" altLang="en-US" sz="1600" b="1" dirty="0">
                <a:solidFill>
                  <a:srgbClr val="000000"/>
                </a:solidFill>
                <a:latin typeface="微软雅黑" panose="020B0503020204020204" pitchFamily="34" charset="-122"/>
                <a:ea typeface="微软雅黑" panose="020B0503020204020204" pitchFamily="34" charset="-122"/>
              </a:rPr>
              <a:t>以往以效率优先为导向形成的全球产业链供应链布局加速向以安全可控优先方向调整变化。</a:t>
            </a:r>
          </a:p>
        </p:txBody>
      </p:sp>
    </p:spTree>
    <p:extLst>
      <p:ext uri="{BB962C8B-B14F-4D97-AF65-F5344CB8AC3E}">
        <p14:creationId xmlns:p14="http://schemas.microsoft.com/office/powerpoint/2010/main" val="1051809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61783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中国宏观经济研究院副院长毕吉耀</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851197"/>
            <a:ext cx="11520488" cy="3170868"/>
          </a:xfrm>
          <a:prstGeom prst="rect">
            <a:avLst/>
          </a:prstGeom>
          <a:noFill/>
        </p:spPr>
        <p:txBody>
          <a:bodyPr wrap="square">
            <a:spAutoFit/>
          </a:bodyPr>
          <a:lstStyle/>
          <a:p>
            <a:pPr algn="just">
              <a:lnSpc>
                <a:spcPts val="3500"/>
              </a:lnSpc>
            </a:pPr>
            <a:r>
              <a:rPr lang="zh-CN" altLang="en-US" sz="1600" dirty="0">
                <a:latin typeface="微软雅黑" panose="020B0503020204020204" pitchFamily="34" charset="-122"/>
                <a:ea typeface="微软雅黑" panose="020B0503020204020204" pitchFamily="34" charset="-122"/>
              </a:rPr>
              <a:t>三、经济全球化势头继续减弱，国际治理体系呈现“碎片化”</a:t>
            </a:r>
            <a:endParaRPr lang="en-US" altLang="zh-CN" sz="1600"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在经济增长放缓、全球化收益不均、贫富差距扩大的大背景下，西方国家出现社会撕裂、政治极化、民粹主义盛行，对外大搞单边主义、保护主义和霸凌主义，经济、贸易、投资问题政治化，特别是美国频繁“毁约”、“退群”，导致经济全球化遭遇逆流。</a:t>
            </a:r>
            <a:endParaRPr lang="en-US" altLang="zh-CN" sz="1600"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虽然经济全球化在曲折中发展的大趋势不会改变，但单边主义与多边主义的较量依旧激烈，经济全球化势头仍可能继续减弱，围绕世贸组织改革、应对全球气候变化、宏观经济政策协调、共同应对公共卫生领域挑战等方面的博弈斗争可能更趋激烈，</a:t>
            </a:r>
            <a:r>
              <a:rPr lang="zh-CN" altLang="en-US" sz="1600" b="1" dirty="0">
                <a:latin typeface="微软雅黑" panose="020B0503020204020204" pitchFamily="34" charset="-122"/>
                <a:ea typeface="微软雅黑" panose="020B0503020204020204" pitchFamily="34" charset="-122"/>
              </a:rPr>
              <a:t>国际治理体系变革达成共识的难度上升，我国势必要在一个更加不稳定、不确定的世界中谋求自身发展。</a:t>
            </a:r>
            <a:endParaRPr lang="en-US" altLang="zh-CN" sz="1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4852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31026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中国煤炭运销协会秘书长赵建国</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908050"/>
            <a:ext cx="11520488" cy="2734851"/>
          </a:xfrm>
          <a:prstGeom prst="rect">
            <a:avLst/>
          </a:prstGeom>
          <a:noFill/>
        </p:spPr>
        <p:txBody>
          <a:bodyPr wrap="square">
            <a:spAutoFit/>
          </a:bodyPr>
          <a:lstStyle/>
          <a:p>
            <a:pPr marL="342900" indent="-342900" algn="just">
              <a:lnSpc>
                <a:spcPts val="3500"/>
              </a:lnSpc>
              <a:buFont typeface="+mj-lt"/>
              <a:buAutoNum type="arabicPeriod"/>
            </a:pPr>
            <a:r>
              <a:rPr lang="en-US" altLang="zh-CN" sz="1600" dirty="0">
                <a:latin typeface="微软雅黑" panose="020B0503020204020204" pitchFamily="34" charset="-122"/>
                <a:ea typeface="微软雅黑" panose="020B0503020204020204" pitchFamily="34" charset="-122"/>
              </a:rPr>
              <a:t>2020</a:t>
            </a:r>
            <a:r>
              <a:rPr lang="zh-CN" altLang="zh-CN" sz="1600" dirty="0">
                <a:latin typeface="微软雅黑" panose="020B0503020204020204" pitchFamily="34" charset="-122"/>
                <a:ea typeface="微软雅黑" panose="020B0503020204020204" pitchFamily="34" charset="-122"/>
              </a:rPr>
              <a:t>年全国原煤产量约</a:t>
            </a:r>
            <a:r>
              <a:rPr lang="en-US" altLang="zh-CN" sz="1600" dirty="0">
                <a:latin typeface="微软雅黑" panose="020B0503020204020204" pitchFamily="34" charset="-122"/>
                <a:ea typeface="微软雅黑" panose="020B0503020204020204" pitchFamily="34" charset="-122"/>
              </a:rPr>
              <a:t>39</a:t>
            </a:r>
            <a:r>
              <a:rPr lang="zh-CN" altLang="zh-CN" sz="1600" dirty="0">
                <a:latin typeface="微软雅黑" panose="020B0503020204020204" pitchFamily="34" charset="-122"/>
                <a:ea typeface="微软雅黑" panose="020B0503020204020204" pitchFamily="34" charset="-122"/>
              </a:rPr>
              <a:t>亿吨，同比增长</a:t>
            </a:r>
            <a:r>
              <a:rPr lang="en-US" altLang="zh-CN" sz="1600" dirty="0">
                <a:latin typeface="微软雅黑" panose="020B0503020204020204" pitchFamily="34" charset="-122"/>
                <a:ea typeface="微软雅黑" panose="020B0503020204020204" pitchFamily="34" charset="-122"/>
              </a:rPr>
              <a:t>1.4%</a:t>
            </a:r>
            <a:r>
              <a:rPr lang="zh-CN"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根据测算，</a:t>
            </a:r>
            <a:r>
              <a:rPr lang="en-US" altLang="zh-CN" sz="1600" dirty="0">
                <a:latin typeface="微软雅黑" panose="020B0503020204020204" pitchFamily="34" charset="-122"/>
                <a:ea typeface="微软雅黑" panose="020B0503020204020204" pitchFamily="34" charset="-122"/>
              </a:rPr>
              <a:t>2020</a:t>
            </a:r>
            <a:r>
              <a:rPr lang="zh-CN" altLang="zh-CN" sz="1600" dirty="0">
                <a:latin typeface="微软雅黑" panose="020B0503020204020204" pitchFamily="34" charset="-122"/>
                <a:ea typeface="微软雅黑" panose="020B0503020204020204" pitchFamily="34" charset="-122"/>
              </a:rPr>
              <a:t>年</a:t>
            </a:r>
            <a:r>
              <a:rPr lang="zh-CN" altLang="en-US" sz="1600" dirty="0">
                <a:latin typeface="微软雅黑" panose="020B0503020204020204" pitchFamily="34" charset="-122"/>
                <a:ea typeface="微软雅黑" panose="020B0503020204020204" pitchFamily="34" charset="-122"/>
              </a:rPr>
              <a:t>全</a:t>
            </a:r>
            <a:r>
              <a:rPr lang="zh-CN" altLang="zh-CN" sz="1600" dirty="0">
                <a:latin typeface="微软雅黑" panose="020B0503020204020204" pitchFamily="34" charset="-122"/>
                <a:ea typeface="微软雅黑" panose="020B0503020204020204" pitchFamily="34" charset="-122"/>
              </a:rPr>
              <a:t>国商品煤消费总量约</a:t>
            </a:r>
            <a:r>
              <a:rPr lang="en-US" altLang="zh-CN" sz="1600" dirty="0">
                <a:latin typeface="微软雅黑" panose="020B0503020204020204" pitchFamily="34" charset="-122"/>
                <a:ea typeface="微软雅黑" panose="020B0503020204020204" pitchFamily="34" charset="-122"/>
              </a:rPr>
              <a:t>40</a:t>
            </a:r>
            <a:r>
              <a:rPr lang="zh-CN" altLang="zh-CN" sz="1600" dirty="0">
                <a:latin typeface="微软雅黑" panose="020B0503020204020204" pitchFamily="34" charset="-122"/>
                <a:ea typeface="微软雅黑" panose="020B0503020204020204" pitchFamily="34" charset="-122"/>
              </a:rPr>
              <a:t>亿吨，同比增长</a:t>
            </a:r>
            <a:r>
              <a:rPr lang="en-US" altLang="zh-CN" sz="1600" dirty="0">
                <a:latin typeface="微软雅黑" panose="020B0503020204020204" pitchFamily="34" charset="-122"/>
                <a:ea typeface="微软雅黑" panose="020B0503020204020204" pitchFamily="34" charset="-122"/>
              </a:rPr>
              <a:t>0.6%</a:t>
            </a:r>
            <a:r>
              <a:rPr lang="zh-CN" altLang="en-US" sz="1600" dirty="0">
                <a:latin typeface="微软雅黑" panose="020B0503020204020204" pitchFamily="34" charset="-122"/>
                <a:ea typeface="微软雅黑" panose="020B0503020204020204" pitchFamily="34" charset="-122"/>
              </a:rPr>
              <a:t>，其中</a:t>
            </a:r>
            <a:r>
              <a:rPr lang="zh-CN" altLang="en-US" sz="1600" b="1" dirty="0">
                <a:latin typeface="微软雅黑" panose="020B0503020204020204" pitchFamily="34" charset="-122"/>
                <a:ea typeface="微软雅黑" panose="020B0503020204020204" pitchFamily="34" charset="-122"/>
              </a:rPr>
              <a:t>电力行业耗煤</a:t>
            </a:r>
            <a:r>
              <a:rPr lang="en-US" altLang="zh-CN" sz="1600" b="1" dirty="0">
                <a:latin typeface="微软雅黑" panose="020B0503020204020204" pitchFamily="34" charset="-122"/>
                <a:ea typeface="微软雅黑" panose="020B0503020204020204" pitchFamily="34" charset="-122"/>
              </a:rPr>
              <a:t>22</a:t>
            </a:r>
            <a:r>
              <a:rPr lang="zh-CN" altLang="en-US" sz="1600" b="1" dirty="0">
                <a:latin typeface="微软雅黑" panose="020B0503020204020204" pitchFamily="34" charset="-122"/>
                <a:ea typeface="微软雅黑" panose="020B0503020204020204" pitchFamily="34" charset="-122"/>
              </a:rPr>
              <a:t>亿吨、钢铁行业耗煤</a:t>
            </a:r>
            <a:r>
              <a:rPr lang="en-US" altLang="zh-CN" sz="1600" b="1" dirty="0">
                <a:latin typeface="微软雅黑" panose="020B0503020204020204" pitchFamily="34" charset="-122"/>
                <a:ea typeface="微软雅黑" panose="020B0503020204020204" pitchFamily="34" charset="-122"/>
              </a:rPr>
              <a:t>7</a:t>
            </a:r>
            <a:r>
              <a:rPr lang="zh-CN" altLang="en-US" sz="1600" b="1" dirty="0">
                <a:latin typeface="微软雅黑" panose="020B0503020204020204" pitchFamily="34" charset="-122"/>
                <a:ea typeface="微软雅黑" panose="020B0503020204020204" pitchFamily="34" charset="-122"/>
              </a:rPr>
              <a:t>亿吨、建材行业耗煤</a:t>
            </a:r>
            <a:r>
              <a:rPr lang="en-US" altLang="zh-CN"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亿吨、化工行业耗煤</a:t>
            </a:r>
            <a:r>
              <a:rPr lang="en-US" altLang="zh-CN" sz="1600" b="1" dirty="0">
                <a:latin typeface="微软雅黑" panose="020B0503020204020204" pitchFamily="34" charset="-122"/>
                <a:ea typeface="微软雅黑" panose="020B0503020204020204" pitchFamily="34" charset="-122"/>
              </a:rPr>
              <a:t>3</a:t>
            </a:r>
            <a:r>
              <a:rPr lang="zh-CN" altLang="en-US" sz="1600" b="1" dirty="0">
                <a:latin typeface="微软雅黑" panose="020B0503020204020204" pitchFamily="34" charset="-122"/>
                <a:ea typeface="微软雅黑" panose="020B0503020204020204" pitchFamily="34" charset="-122"/>
              </a:rPr>
              <a:t>亿吨</a:t>
            </a:r>
            <a:r>
              <a:rPr lang="zh-CN" altLang="en-US" sz="1600" dirty="0">
                <a:latin typeface="微软雅黑" panose="020B0503020204020204" pitchFamily="34" charset="-122"/>
                <a:ea typeface="微软雅黑" panose="020B0503020204020204" pitchFamily="34" charset="-122"/>
              </a:rPr>
              <a:t>。</a:t>
            </a:r>
            <a:r>
              <a:rPr lang="en-US" altLang="zh-CN" sz="1600" b="1" dirty="0">
                <a:latin typeface="微软雅黑" panose="020B0503020204020204" pitchFamily="34" charset="-122"/>
                <a:ea typeface="微软雅黑" panose="020B0503020204020204" pitchFamily="34" charset="-122"/>
              </a:rPr>
              <a:t>2010</a:t>
            </a:r>
            <a:r>
              <a:rPr lang="zh-CN" altLang="en-US" sz="1600" b="1" dirty="0">
                <a:latin typeface="微软雅黑" panose="020B0503020204020204" pitchFamily="34" charset="-122"/>
                <a:ea typeface="微软雅黑" panose="020B0503020204020204" pitchFamily="34" charset="-122"/>
              </a:rPr>
              <a:t>年至</a:t>
            </a: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年，煤炭在我国一次能源消费结构中的比率从</a:t>
            </a:r>
            <a:r>
              <a:rPr lang="en-US" altLang="zh-CN" sz="1600" b="1" dirty="0">
                <a:latin typeface="微软雅黑" panose="020B0503020204020204" pitchFamily="34" charset="-122"/>
                <a:ea typeface="微软雅黑" panose="020B0503020204020204" pitchFamily="34" charset="-122"/>
              </a:rPr>
              <a:t>69.2%</a:t>
            </a:r>
            <a:r>
              <a:rPr lang="zh-CN" altLang="en-US" sz="1600" b="1" dirty="0">
                <a:latin typeface="微软雅黑" panose="020B0503020204020204" pitchFamily="34" charset="-122"/>
                <a:ea typeface="微软雅黑" panose="020B0503020204020204" pitchFamily="34" charset="-122"/>
              </a:rPr>
              <a:t>降到</a:t>
            </a:r>
            <a:r>
              <a:rPr lang="en-US" altLang="zh-CN" sz="1600" b="1" dirty="0">
                <a:latin typeface="微软雅黑" panose="020B0503020204020204" pitchFamily="34" charset="-122"/>
                <a:ea typeface="微软雅黑" panose="020B0503020204020204" pitchFamily="34" charset="-122"/>
              </a:rPr>
              <a:t>56.8%</a:t>
            </a:r>
            <a:r>
              <a:rPr lang="zh-CN" altLang="en-US"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中国是世界上最大的煤炭进口国。</a:t>
            </a: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年进口超过</a:t>
            </a: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亿吨，其中印尼</a:t>
            </a:r>
            <a:r>
              <a:rPr lang="en-US" altLang="zh-CN" sz="1600" dirty="0">
                <a:latin typeface="微软雅黑" panose="020B0503020204020204" pitchFamily="34" charset="-122"/>
                <a:ea typeface="微软雅黑" panose="020B0503020204020204" pitchFamily="34" charset="-122"/>
              </a:rPr>
              <a:t>1.4</a:t>
            </a:r>
            <a:r>
              <a:rPr lang="zh-CN" altLang="en-US" sz="1600" dirty="0">
                <a:latin typeface="微软雅黑" panose="020B0503020204020204" pitchFamily="34" charset="-122"/>
                <a:ea typeface="微软雅黑" panose="020B0503020204020204" pitchFamily="34" charset="-122"/>
              </a:rPr>
              <a:t>亿吨、澳大利亚</a:t>
            </a:r>
            <a:r>
              <a:rPr lang="en-US" altLang="zh-CN" sz="1600" dirty="0">
                <a:latin typeface="微软雅黑" panose="020B0503020204020204" pitchFamily="34" charset="-122"/>
                <a:ea typeface="微软雅黑" panose="020B0503020204020204" pitchFamily="34" charset="-122"/>
              </a:rPr>
              <a:t>7800</a:t>
            </a:r>
            <a:r>
              <a:rPr lang="zh-CN" altLang="en-US" sz="1600" dirty="0">
                <a:latin typeface="微软雅黑" panose="020B0503020204020204" pitchFamily="34" charset="-122"/>
                <a:ea typeface="微软雅黑" panose="020B0503020204020204" pitchFamily="34" charset="-122"/>
              </a:rPr>
              <a:t>万吨、俄罗斯</a:t>
            </a:r>
            <a:r>
              <a:rPr lang="en-US" altLang="zh-CN" sz="1600" dirty="0">
                <a:latin typeface="微软雅黑" panose="020B0503020204020204" pitchFamily="34" charset="-122"/>
                <a:ea typeface="微软雅黑" panose="020B0503020204020204" pitchFamily="34" charset="-122"/>
              </a:rPr>
              <a:t>4000</a:t>
            </a:r>
            <a:r>
              <a:rPr lang="zh-CN" altLang="en-US" sz="1600" dirty="0">
                <a:latin typeface="微软雅黑" panose="020B0503020204020204" pitchFamily="34" charset="-122"/>
                <a:ea typeface="微软雅黑" panose="020B0503020204020204" pitchFamily="34" charset="-122"/>
              </a:rPr>
              <a:t>万吨、蒙古</a:t>
            </a:r>
            <a:r>
              <a:rPr lang="en-US" altLang="zh-CN" sz="1600" dirty="0">
                <a:latin typeface="微软雅黑" panose="020B0503020204020204" pitchFamily="34" charset="-122"/>
                <a:ea typeface="微软雅黑" panose="020B0503020204020204" pitchFamily="34" charset="-122"/>
              </a:rPr>
              <a:t>2800</a:t>
            </a:r>
            <a:r>
              <a:rPr lang="zh-CN" altLang="en-US" sz="1600" dirty="0">
                <a:latin typeface="微软雅黑" panose="020B0503020204020204" pitchFamily="34" charset="-122"/>
                <a:ea typeface="微软雅黑" panose="020B0503020204020204" pitchFamily="34" charset="-122"/>
              </a:rPr>
              <a:t>万吨。</a:t>
            </a:r>
          </a:p>
          <a:p>
            <a:pPr algn="just">
              <a:lnSpc>
                <a:spcPts val="3500"/>
              </a:lnSpc>
            </a:pPr>
            <a:endParaRPr lang="en-US" altLang="zh-CN" dirty="0"/>
          </a:p>
        </p:txBody>
      </p:sp>
    </p:spTree>
    <p:extLst>
      <p:ext uri="{BB962C8B-B14F-4D97-AF65-F5344CB8AC3E}">
        <p14:creationId xmlns:p14="http://schemas.microsoft.com/office/powerpoint/2010/main" val="2500133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82318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北京旭阳宏业化工有限公司副总经理王柏秋</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1385129"/>
            <a:ext cx="5019522" cy="3619709"/>
          </a:xfrm>
          <a:prstGeom prst="rect">
            <a:avLst/>
          </a:prstGeom>
          <a:noFill/>
        </p:spPr>
        <p:txBody>
          <a:bodyPr wrap="square">
            <a:spAutoFit/>
          </a:bodyPr>
          <a:lstStyle/>
          <a:p>
            <a:pPr marL="342900" indent="-342900" algn="just">
              <a:lnSpc>
                <a:spcPts val="3500"/>
              </a:lnSpc>
              <a:buFont typeface="+mj-lt"/>
              <a:buAutoNum type="arabicPeriod"/>
            </a:pP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年新增投产焦化产能无法弥补</a:t>
            </a: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年去产能带来的缺口。</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年预估焦化去产能</a:t>
            </a:r>
            <a:r>
              <a:rPr lang="en-US" altLang="zh-CN" sz="1600" dirty="0">
                <a:latin typeface="微软雅黑" panose="020B0503020204020204" pitchFamily="34" charset="-122"/>
                <a:ea typeface="微软雅黑" panose="020B0503020204020204" pitchFamily="34" charset="-122"/>
              </a:rPr>
              <a:t>3048</a:t>
            </a:r>
            <a:r>
              <a:rPr lang="zh-CN" altLang="en-US" sz="1600" dirty="0">
                <a:latin typeface="微软雅黑" panose="020B0503020204020204" pitchFamily="34" charset="-122"/>
                <a:ea typeface="微软雅黑" panose="020B0503020204020204" pitchFamily="34" charset="-122"/>
              </a:rPr>
              <a:t>万吨，新投产产能</a:t>
            </a:r>
            <a:r>
              <a:rPr lang="en-US" altLang="zh-CN" sz="1600" dirty="0">
                <a:latin typeface="微软雅黑" panose="020B0503020204020204" pitchFamily="34" charset="-122"/>
                <a:ea typeface="微软雅黑" panose="020B0503020204020204" pitchFamily="34" charset="-122"/>
              </a:rPr>
              <a:t>5245</a:t>
            </a:r>
            <a:r>
              <a:rPr lang="zh-CN" altLang="en-US" sz="1600" dirty="0">
                <a:latin typeface="微软雅黑" panose="020B0503020204020204" pitchFamily="34" charset="-122"/>
                <a:ea typeface="微软雅黑" panose="020B0503020204020204" pitchFamily="34" charset="-122"/>
              </a:rPr>
              <a:t>万吨，全年净增产能</a:t>
            </a:r>
            <a:r>
              <a:rPr lang="en-US" altLang="zh-CN" sz="1600" dirty="0">
                <a:latin typeface="微软雅黑" panose="020B0503020204020204" pitchFamily="34" charset="-122"/>
                <a:ea typeface="微软雅黑" panose="020B0503020204020204" pitchFamily="34" charset="-122"/>
              </a:rPr>
              <a:t>2197</a:t>
            </a:r>
            <a:r>
              <a:rPr lang="zh-CN" altLang="en-US" sz="1600" dirty="0">
                <a:latin typeface="微软雅黑" panose="020B0503020204020204" pitchFamily="34" charset="-122"/>
                <a:ea typeface="微软雅黑" panose="020B0503020204020204" pitchFamily="34" charset="-122"/>
              </a:rPr>
              <a:t>万吨；</a:t>
            </a:r>
            <a:r>
              <a:rPr lang="en-US" altLang="zh-CN" sz="1600" dirty="0">
                <a:latin typeface="微软雅黑" panose="020B0503020204020204" pitchFamily="34" charset="-122"/>
                <a:ea typeface="微软雅黑" panose="020B0503020204020204" pitchFamily="34" charset="-122"/>
              </a:rPr>
              <a:t>2020-2021</a:t>
            </a:r>
            <a:r>
              <a:rPr lang="zh-CN" altLang="en-US" sz="1600" dirty="0">
                <a:latin typeface="微软雅黑" panose="020B0503020204020204" pitchFamily="34" charset="-122"/>
                <a:ea typeface="微软雅黑" panose="020B0503020204020204" pitchFamily="34" charset="-122"/>
              </a:rPr>
              <a:t>年净增产能</a:t>
            </a:r>
            <a:r>
              <a:rPr lang="en-US" altLang="zh-CN" sz="1600" dirty="0">
                <a:latin typeface="微软雅黑" panose="020B0503020204020204" pitchFamily="34" charset="-122"/>
                <a:ea typeface="微软雅黑" panose="020B0503020204020204" pitchFamily="34" charset="-122"/>
              </a:rPr>
              <a:t>-185</a:t>
            </a:r>
            <a:r>
              <a:rPr lang="zh-CN" altLang="en-US" sz="1600" dirty="0">
                <a:latin typeface="微软雅黑" panose="020B0503020204020204" pitchFamily="34" charset="-122"/>
                <a:ea typeface="微软雅黑" panose="020B0503020204020204" pitchFamily="34" charset="-122"/>
              </a:rPr>
              <a:t>万吨。</a:t>
            </a:r>
            <a:endParaRPr lang="en-US" altLang="zh-CN" sz="1600" dirty="0">
              <a:latin typeface="微软雅黑" panose="020B0503020204020204" pitchFamily="34" charset="-122"/>
              <a:ea typeface="微软雅黑" panose="020B0503020204020204" pitchFamily="34" charset="-122"/>
            </a:endParaRPr>
          </a:p>
          <a:p>
            <a:pPr marL="342900" indent="-342900" algn="just">
              <a:lnSpc>
                <a:spcPts val="3500"/>
              </a:lnSpc>
              <a:buFont typeface="+mj-lt"/>
              <a:buAutoNum type="arabicPeriod"/>
            </a:pP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年新增投产高炉产能将带来焦炭原料需求的增长。</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年预估高炉去产能</a:t>
            </a:r>
            <a:r>
              <a:rPr lang="en-US" altLang="zh-CN" sz="1600" dirty="0">
                <a:latin typeface="微软雅黑" panose="020B0503020204020204" pitchFamily="34" charset="-122"/>
                <a:ea typeface="微软雅黑" panose="020B0503020204020204" pitchFamily="34" charset="-122"/>
              </a:rPr>
              <a:t>2469</a:t>
            </a:r>
            <a:r>
              <a:rPr lang="zh-CN" altLang="en-US" sz="1600" dirty="0">
                <a:latin typeface="微软雅黑" panose="020B0503020204020204" pitchFamily="34" charset="-122"/>
                <a:ea typeface="微软雅黑" panose="020B0503020204020204" pitchFamily="34" charset="-122"/>
              </a:rPr>
              <a:t>万吨，新投产产能</a:t>
            </a:r>
            <a:r>
              <a:rPr lang="en-US" altLang="zh-CN" sz="1600" dirty="0">
                <a:latin typeface="微软雅黑" panose="020B0503020204020204" pitchFamily="34" charset="-122"/>
                <a:ea typeface="微软雅黑" panose="020B0503020204020204" pitchFamily="34" charset="-122"/>
              </a:rPr>
              <a:t>6078</a:t>
            </a:r>
            <a:r>
              <a:rPr lang="zh-CN" altLang="en-US" sz="1600" dirty="0">
                <a:latin typeface="微软雅黑" panose="020B0503020204020204" pitchFamily="34" charset="-122"/>
                <a:ea typeface="微软雅黑" panose="020B0503020204020204" pitchFamily="34" charset="-122"/>
              </a:rPr>
              <a:t>万吨，全年净增产能</a:t>
            </a:r>
            <a:r>
              <a:rPr lang="en-US" altLang="zh-CN" sz="1600" dirty="0">
                <a:latin typeface="微软雅黑" panose="020B0503020204020204" pitchFamily="34" charset="-122"/>
                <a:ea typeface="微软雅黑" panose="020B0503020204020204" pitchFamily="34" charset="-122"/>
              </a:rPr>
              <a:t>3609</a:t>
            </a:r>
            <a:r>
              <a:rPr lang="zh-CN" altLang="en-US" sz="1600" dirty="0">
                <a:latin typeface="微软雅黑" panose="020B0503020204020204" pitchFamily="34" charset="-122"/>
                <a:ea typeface="微软雅黑" panose="020B0503020204020204" pitchFamily="34" charset="-122"/>
              </a:rPr>
              <a:t>万吨；</a:t>
            </a:r>
            <a:r>
              <a:rPr lang="en-US" altLang="zh-CN" sz="1600" dirty="0">
                <a:latin typeface="微软雅黑" panose="020B0503020204020204" pitchFamily="34" charset="-122"/>
                <a:ea typeface="微软雅黑" panose="020B0503020204020204" pitchFamily="34" charset="-122"/>
              </a:rPr>
              <a:t>2020-2021</a:t>
            </a:r>
            <a:r>
              <a:rPr lang="zh-CN" altLang="en-US" sz="1600" dirty="0">
                <a:latin typeface="微软雅黑" panose="020B0503020204020204" pitchFamily="34" charset="-122"/>
                <a:ea typeface="微软雅黑" panose="020B0503020204020204" pitchFamily="34" charset="-122"/>
              </a:rPr>
              <a:t>年钢铁行业高炉净增产能</a:t>
            </a:r>
            <a:r>
              <a:rPr lang="en-US" altLang="zh-CN" sz="1600" dirty="0">
                <a:latin typeface="微软雅黑" panose="020B0503020204020204" pitchFamily="34" charset="-122"/>
                <a:ea typeface="微软雅黑" panose="020B0503020204020204" pitchFamily="34" charset="-122"/>
              </a:rPr>
              <a:t>785</a:t>
            </a:r>
            <a:r>
              <a:rPr lang="zh-CN" altLang="en-US" sz="1600" dirty="0">
                <a:latin typeface="微软雅黑" panose="020B0503020204020204" pitchFamily="34" charset="-122"/>
                <a:ea typeface="微软雅黑" panose="020B0503020204020204" pitchFamily="34" charset="-122"/>
              </a:rPr>
              <a:t>万吨。</a:t>
            </a:r>
          </a:p>
        </p:txBody>
      </p:sp>
      <p:grpSp>
        <p:nvGrpSpPr>
          <p:cNvPr id="2" name="组合 1">
            <a:extLst>
              <a:ext uri="{FF2B5EF4-FFF2-40B4-BE49-F238E27FC236}">
                <a16:creationId xmlns:a16="http://schemas.microsoft.com/office/drawing/2014/main" id="{00FA6C9E-6F31-4C68-A4AB-0C98B6C12C24}"/>
              </a:ext>
            </a:extLst>
          </p:cNvPr>
          <p:cNvGrpSpPr/>
          <p:nvPr/>
        </p:nvGrpSpPr>
        <p:grpSpPr>
          <a:xfrm>
            <a:off x="5458017" y="1122902"/>
            <a:ext cx="6399021" cy="4087685"/>
            <a:chOff x="5456429" y="1274294"/>
            <a:chExt cx="6399021" cy="4087685"/>
          </a:xfrm>
        </p:grpSpPr>
        <p:sp>
          <p:nvSpPr>
            <p:cNvPr id="5" name="object 3">
              <a:extLst>
                <a:ext uri="{FF2B5EF4-FFF2-40B4-BE49-F238E27FC236}">
                  <a16:creationId xmlns:a16="http://schemas.microsoft.com/office/drawing/2014/main" id="{6D1CD18A-8666-4A7D-BD02-E55699EDA23F}"/>
                </a:ext>
              </a:extLst>
            </p:cNvPr>
            <p:cNvSpPr/>
            <p:nvPr/>
          </p:nvSpPr>
          <p:spPr>
            <a:xfrm>
              <a:off x="6494768" y="1612952"/>
              <a:ext cx="2043430" cy="1718945"/>
            </a:xfrm>
            <a:custGeom>
              <a:avLst/>
              <a:gdLst/>
              <a:ahLst/>
              <a:cxnLst/>
              <a:rect l="l" t="t" r="r" b="b"/>
              <a:pathLst>
                <a:path w="2043429" h="1718945">
                  <a:moveTo>
                    <a:pt x="1008900" y="1706041"/>
                  </a:moveTo>
                  <a:lnTo>
                    <a:pt x="1008900" y="12699"/>
                  </a:lnTo>
                  <a:lnTo>
                    <a:pt x="1009142" y="10223"/>
                  </a:lnTo>
                  <a:lnTo>
                    <a:pt x="1021600" y="0"/>
                  </a:lnTo>
                  <a:lnTo>
                    <a:pt x="2043201" y="0"/>
                  </a:lnTo>
                  <a:lnTo>
                    <a:pt x="2043201" y="12699"/>
                  </a:lnTo>
                  <a:lnTo>
                    <a:pt x="1034300" y="12699"/>
                  </a:lnTo>
                  <a:lnTo>
                    <a:pt x="1021600" y="25399"/>
                  </a:lnTo>
                  <a:lnTo>
                    <a:pt x="1034300" y="25399"/>
                  </a:lnTo>
                  <a:lnTo>
                    <a:pt x="1034300" y="1693341"/>
                  </a:lnTo>
                  <a:lnTo>
                    <a:pt x="1021600" y="1693341"/>
                  </a:lnTo>
                  <a:lnTo>
                    <a:pt x="1008900" y="1706041"/>
                  </a:lnTo>
                  <a:close/>
                </a:path>
                <a:path w="2043429" h="1718945">
                  <a:moveTo>
                    <a:pt x="1034300" y="25399"/>
                  </a:moveTo>
                  <a:lnTo>
                    <a:pt x="1021600" y="25399"/>
                  </a:lnTo>
                  <a:lnTo>
                    <a:pt x="1034300" y="12699"/>
                  </a:lnTo>
                  <a:lnTo>
                    <a:pt x="1034300" y="25399"/>
                  </a:lnTo>
                  <a:close/>
                </a:path>
                <a:path w="2043429" h="1718945">
                  <a:moveTo>
                    <a:pt x="2043201" y="25399"/>
                  </a:moveTo>
                  <a:lnTo>
                    <a:pt x="1034300" y="25399"/>
                  </a:lnTo>
                  <a:lnTo>
                    <a:pt x="1034300" y="12699"/>
                  </a:lnTo>
                  <a:lnTo>
                    <a:pt x="2043201" y="12699"/>
                  </a:lnTo>
                  <a:lnTo>
                    <a:pt x="2043201" y="25399"/>
                  </a:lnTo>
                  <a:close/>
                </a:path>
                <a:path w="2043429" h="1718945">
                  <a:moveTo>
                    <a:pt x="1021600" y="1718741"/>
                  </a:moveTo>
                  <a:lnTo>
                    <a:pt x="0" y="1718741"/>
                  </a:lnTo>
                  <a:lnTo>
                    <a:pt x="0" y="1693341"/>
                  </a:lnTo>
                  <a:lnTo>
                    <a:pt x="1008900" y="1693341"/>
                  </a:lnTo>
                  <a:lnTo>
                    <a:pt x="1008900" y="1706041"/>
                  </a:lnTo>
                  <a:lnTo>
                    <a:pt x="1034300" y="1706041"/>
                  </a:lnTo>
                  <a:lnTo>
                    <a:pt x="1024077" y="1718500"/>
                  </a:lnTo>
                  <a:lnTo>
                    <a:pt x="1021600" y="1718741"/>
                  </a:lnTo>
                  <a:close/>
                </a:path>
                <a:path w="2043429" h="1718945">
                  <a:moveTo>
                    <a:pt x="1034300" y="1706041"/>
                  </a:moveTo>
                  <a:lnTo>
                    <a:pt x="1008900" y="1706041"/>
                  </a:lnTo>
                  <a:lnTo>
                    <a:pt x="1021600" y="1693341"/>
                  </a:lnTo>
                  <a:lnTo>
                    <a:pt x="1034300" y="1693341"/>
                  </a:lnTo>
                  <a:lnTo>
                    <a:pt x="1034300" y="1706041"/>
                  </a:lnTo>
                  <a:close/>
                </a:path>
              </a:pathLst>
            </a:custGeom>
            <a:solidFill>
              <a:srgbClr val="F79546"/>
            </a:solidFill>
          </p:spPr>
          <p:txBody>
            <a:bodyPr wrap="square" lIns="0" tIns="0" rIns="0" bIns="0" rtlCol="0"/>
            <a:lstStyle/>
            <a:p>
              <a:endParaRPr/>
            </a:p>
          </p:txBody>
        </p:sp>
        <p:sp>
          <p:nvSpPr>
            <p:cNvPr id="6" name="object 4">
              <a:extLst>
                <a:ext uri="{FF2B5EF4-FFF2-40B4-BE49-F238E27FC236}">
                  <a16:creationId xmlns:a16="http://schemas.microsoft.com/office/drawing/2014/main" id="{9E3E40E3-3D6A-4A7A-B730-70E1D31BAFE8}"/>
                </a:ext>
              </a:extLst>
            </p:cNvPr>
            <p:cNvSpPr/>
            <p:nvPr/>
          </p:nvSpPr>
          <p:spPr>
            <a:xfrm>
              <a:off x="6494768" y="2430984"/>
              <a:ext cx="2043430" cy="901065"/>
            </a:xfrm>
            <a:custGeom>
              <a:avLst/>
              <a:gdLst/>
              <a:ahLst/>
              <a:cxnLst/>
              <a:rect l="l" t="t" r="r" b="b"/>
              <a:pathLst>
                <a:path w="2043429" h="901064">
                  <a:moveTo>
                    <a:pt x="1008900" y="888009"/>
                  </a:moveTo>
                  <a:lnTo>
                    <a:pt x="1008900" y="12700"/>
                  </a:lnTo>
                  <a:lnTo>
                    <a:pt x="1009142" y="10223"/>
                  </a:lnTo>
                  <a:lnTo>
                    <a:pt x="1021600" y="0"/>
                  </a:lnTo>
                  <a:lnTo>
                    <a:pt x="2043201" y="0"/>
                  </a:lnTo>
                  <a:lnTo>
                    <a:pt x="2043201" y="12700"/>
                  </a:lnTo>
                  <a:lnTo>
                    <a:pt x="1034300" y="12700"/>
                  </a:lnTo>
                  <a:lnTo>
                    <a:pt x="1021600" y="25400"/>
                  </a:lnTo>
                  <a:lnTo>
                    <a:pt x="1034300" y="25400"/>
                  </a:lnTo>
                  <a:lnTo>
                    <a:pt x="1034300" y="875309"/>
                  </a:lnTo>
                  <a:lnTo>
                    <a:pt x="1021600" y="875309"/>
                  </a:lnTo>
                  <a:lnTo>
                    <a:pt x="1008900" y="888009"/>
                  </a:lnTo>
                  <a:close/>
                </a:path>
                <a:path w="2043429" h="901064">
                  <a:moveTo>
                    <a:pt x="1034300" y="25400"/>
                  </a:moveTo>
                  <a:lnTo>
                    <a:pt x="1021600" y="25400"/>
                  </a:lnTo>
                  <a:lnTo>
                    <a:pt x="1034300" y="12700"/>
                  </a:lnTo>
                  <a:lnTo>
                    <a:pt x="1034300" y="25400"/>
                  </a:lnTo>
                  <a:close/>
                </a:path>
                <a:path w="2043429" h="901064">
                  <a:moveTo>
                    <a:pt x="2043201" y="25400"/>
                  </a:moveTo>
                  <a:lnTo>
                    <a:pt x="1034300" y="25400"/>
                  </a:lnTo>
                  <a:lnTo>
                    <a:pt x="1034300" y="12700"/>
                  </a:lnTo>
                  <a:lnTo>
                    <a:pt x="2043201" y="12700"/>
                  </a:lnTo>
                  <a:lnTo>
                    <a:pt x="2043201" y="25400"/>
                  </a:lnTo>
                  <a:close/>
                </a:path>
                <a:path w="2043429" h="901064">
                  <a:moveTo>
                    <a:pt x="1021600" y="900709"/>
                  </a:moveTo>
                  <a:lnTo>
                    <a:pt x="0" y="900709"/>
                  </a:lnTo>
                  <a:lnTo>
                    <a:pt x="0" y="875309"/>
                  </a:lnTo>
                  <a:lnTo>
                    <a:pt x="1008900" y="875309"/>
                  </a:lnTo>
                  <a:lnTo>
                    <a:pt x="1008900" y="888009"/>
                  </a:lnTo>
                  <a:lnTo>
                    <a:pt x="1034300" y="888009"/>
                  </a:lnTo>
                  <a:lnTo>
                    <a:pt x="1024077" y="900468"/>
                  </a:lnTo>
                  <a:lnTo>
                    <a:pt x="1021600" y="900709"/>
                  </a:lnTo>
                  <a:close/>
                </a:path>
                <a:path w="2043429" h="901064">
                  <a:moveTo>
                    <a:pt x="1034300" y="888009"/>
                  </a:moveTo>
                  <a:lnTo>
                    <a:pt x="1008900" y="888009"/>
                  </a:lnTo>
                  <a:lnTo>
                    <a:pt x="1021600" y="875309"/>
                  </a:lnTo>
                  <a:lnTo>
                    <a:pt x="1034300" y="875309"/>
                  </a:lnTo>
                  <a:lnTo>
                    <a:pt x="1034300" y="888009"/>
                  </a:lnTo>
                  <a:close/>
                </a:path>
              </a:pathLst>
            </a:custGeom>
            <a:solidFill>
              <a:srgbClr val="F79546"/>
            </a:solidFill>
          </p:spPr>
          <p:txBody>
            <a:bodyPr wrap="square" lIns="0" tIns="0" rIns="0" bIns="0" rtlCol="0"/>
            <a:lstStyle/>
            <a:p>
              <a:endParaRPr/>
            </a:p>
          </p:txBody>
        </p:sp>
        <p:sp>
          <p:nvSpPr>
            <p:cNvPr id="7" name="object 5">
              <a:extLst>
                <a:ext uri="{FF2B5EF4-FFF2-40B4-BE49-F238E27FC236}">
                  <a16:creationId xmlns:a16="http://schemas.microsoft.com/office/drawing/2014/main" id="{D93F4181-D4EF-45CF-9E13-A597E78E4506}"/>
                </a:ext>
              </a:extLst>
            </p:cNvPr>
            <p:cNvSpPr/>
            <p:nvPr/>
          </p:nvSpPr>
          <p:spPr>
            <a:xfrm>
              <a:off x="6494768" y="3277652"/>
              <a:ext cx="2043430" cy="54610"/>
            </a:xfrm>
            <a:custGeom>
              <a:avLst/>
              <a:gdLst/>
              <a:ahLst/>
              <a:cxnLst/>
              <a:rect l="l" t="t" r="r" b="b"/>
              <a:pathLst>
                <a:path w="2043429" h="54610">
                  <a:moveTo>
                    <a:pt x="1008900" y="41338"/>
                  </a:moveTo>
                  <a:lnTo>
                    <a:pt x="1008900" y="12700"/>
                  </a:lnTo>
                  <a:lnTo>
                    <a:pt x="1009142" y="10223"/>
                  </a:lnTo>
                  <a:lnTo>
                    <a:pt x="1021600" y="0"/>
                  </a:lnTo>
                  <a:lnTo>
                    <a:pt x="2043201" y="0"/>
                  </a:lnTo>
                  <a:lnTo>
                    <a:pt x="2043201" y="12700"/>
                  </a:lnTo>
                  <a:lnTo>
                    <a:pt x="1034300" y="12700"/>
                  </a:lnTo>
                  <a:lnTo>
                    <a:pt x="1021600" y="25400"/>
                  </a:lnTo>
                  <a:lnTo>
                    <a:pt x="1034300" y="25400"/>
                  </a:lnTo>
                  <a:lnTo>
                    <a:pt x="1034300" y="28638"/>
                  </a:lnTo>
                  <a:lnTo>
                    <a:pt x="1021600" y="28638"/>
                  </a:lnTo>
                  <a:lnTo>
                    <a:pt x="1008900" y="41338"/>
                  </a:lnTo>
                  <a:close/>
                </a:path>
                <a:path w="2043429" h="54610">
                  <a:moveTo>
                    <a:pt x="1034300" y="25400"/>
                  </a:moveTo>
                  <a:lnTo>
                    <a:pt x="1021600" y="25400"/>
                  </a:lnTo>
                  <a:lnTo>
                    <a:pt x="1034300" y="12700"/>
                  </a:lnTo>
                  <a:lnTo>
                    <a:pt x="1034300" y="25400"/>
                  </a:lnTo>
                  <a:close/>
                </a:path>
                <a:path w="2043429" h="54610">
                  <a:moveTo>
                    <a:pt x="2043201" y="25400"/>
                  </a:moveTo>
                  <a:lnTo>
                    <a:pt x="1034300" y="25400"/>
                  </a:lnTo>
                  <a:lnTo>
                    <a:pt x="1034300" y="12700"/>
                  </a:lnTo>
                  <a:lnTo>
                    <a:pt x="2043201" y="12700"/>
                  </a:lnTo>
                  <a:lnTo>
                    <a:pt x="2043201" y="25400"/>
                  </a:lnTo>
                  <a:close/>
                </a:path>
                <a:path w="2043429" h="54610">
                  <a:moveTo>
                    <a:pt x="1021600" y="54038"/>
                  </a:moveTo>
                  <a:lnTo>
                    <a:pt x="0" y="54038"/>
                  </a:lnTo>
                  <a:lnTo>
                    <a:pt x="0" y="28638"/>
                  </a:lnTo>
                  <a:lnTo>
                    <a:pt x="1008900" y="28638"/>
                  </a:lnTo>
                  <a:lnTo>
                    <a:pt x="1008900" y="41338"/>
                  </a:lnTo>
                  <a:lnTo>
                    <a:pt x="1034300" y="41338"/>
                  </a:lnTo>
                  <a:lnTo>
                    <a:pt x="1024077" y="53797"/>
                  </a:lnTo>
                  <a:lnTo>
                    <a:pt x="1021600" y="54038"/>
                  </a:lnTo>
                  <a:close/>
                </a:path>
                <a:path w="2043429" h="54610">
                  <a:moveTo>
                    <a:pt x="1034300" y="41338"/>
                  </a:moveTo>
                  <a:lnTo>
                    <a:pt x="1008900" y="41338"/>
                  </a:lnTo>
                  <a:lnTo>
                    <a:pt x="1021600" y="28638"/>
                  </a:lnTo>
                  <a:lnTo>
                    <a:pt x="1034300" y="28638"/>
                  </a:lnTo>
                  <a:lnTo>
                    <a:pt x="1034300" y="41338"/>
                  </a:lnTo>
                  <a:close/>
                </a:path>
              </a:pathLst>
            </a:custGeom>
            <a:solidFill>
              <a:srgbClr val="F79546"/>
            </a:solidFill>
          </p:spPr>
          <p:txBody>
            <a:bodyPr wrap="square" lIns="0" tIns="0" rIns="0" bIns="0" rtlCol="0"/>
            <a:lstStyle/>
            <a:p>
              <a:endParaRPr/>
            </a:p>
          </p:txBody>
        </p:sp>
        <p:sp>
          <p:nvSpPr>
            <p:cNvPr id="9" name="object 6">
              <a:extLst>
                <a:ext uri="{FF2B5EF4-FFF2-40B4-BE49-F238E27FC236}">
                  <a16:creationId xmlns:a16="http://schemas.microsoft.com/office/drawing/2014/main" id="{BEB3326E-A7D8-4ED0-9B34-CE60B7FAE225}"/>
                </a:ext>
              </a:extLst>
            </p:cNvPr>
            <p:cNvSpPr/>
            <p:nvPr/>
          </p:nvSpPr>
          <p:spPr>
            <a:xfrm>
              <a:off x="6494771" y="3306294"/>
              <a:ext cx="2045335" cy="852805"/>
            </a:xfrm>
            <a:custGeom>
              <a:avLst/>
              <a:gdLst/>
              <a:ahLst/>
              <a:cxnLst/>
              <a:rect l="l" t="t" r="r" b="b"/>
              <a:pathLst>
                <a:path w="2045335" h="852804">
                  <a:moveTo>
                    <a:pt x="1009662" y="25400"/>
                  </a:moveTo>
                  <a:lnTo>
                    <a:pt x="0" y="25400"/>
                  </a:lnTo>
                  <a:lnTo>
                    <a:pt x="0" y="0"/>
                  </a:lnTo>
                  <a:lnTo>
                    <a:pt x="1022362" y="0"/>
                  </a:lnTo>
                  <a:lnTo>
                    <a:pt x="1024839" y="241"/>
                  </a:lnTo>
                  <a:lnTo>
                    <a:pt x="1035062" y="12700"/>
                  </a:lnTo>
                  <a:lnTo>
                    <a:pt x="1009662" y="12700"/>
                  </a:lnTo>
                  <a:lnTo>
                    <a:pt x="1009662" y="25400"/>
                  </a:lnTo>
                  <a:close/>
                </a:path>
                <a:path w="2045335" h="852804">
                  <a:moveTo>
                    <a:pt x="2044712" y="852474"/>
                  </a:moveTo>
                  <a:lnTo>
                    <a:pt x="1022362" y="852474"/>
                  </a:lnTo>
                  <a:lnTo>
                    <a:pt x="1019873" y="852233"/>
                  </a:lnTo>
                  <a:lnTo>
                    <a:pt x="1009662" y="839774"/>
                  </a:lnTo>
                  <a:lnTo>
                    <a:pt x="1009662" y="12700"/>
                  </a:lnTo>
                  <a:lnTo>
                    <a:pt x="1022362" y="25400"/>
                  </a:lnTo>
                  <a:lnTo>
                    <a:pt x="1035062" y="25400"/>
                  </a:lnTo>
                  <a:lnTo>
                    <a:pt x="1035062" y="827074"/>
                  </a:lnTo>
                  <a:lnTo>
                    <a:pt x="1022362" y="827074"/>
                  </a:lnTo>
                  <a:lnTo>
                    <a:pt x="1035062" y="839774"/>
                  </a:lnTo>
                  <a:lnTo>
                    <a:pt x="2044712" y="839774"/>
                  </a:lnTo>
                  <a:lnTo>
                    <a:pt x="2044712" y="852474"/>
                  </a:lnTo>
                  <a:close/>
                </a:path>
                <a:path w="2045335" h="852804">
                  <a:moveTo>
                    <a:pt x="1035062" y="25400"/>
                  </a:moveTo>
                  <a:lnTo>
                    <a:pt x="1022362" y="25400"/>
                  </a:lnTo>
                  <a:lnTo>
                    <a:pt x="1009662" y="12700"/>
                  </a:lnTo>
                  <a:lnTo>
                    <a:pt x="1035062" y="12700"/>
                  </a:lnTo>
                  <a:lnTo>
                    <a:pt x="1035062" y="25400"/>
                  </a:lnTo>
                  <a:close/>
                </a:path>
                <a:path w="2045335" h="852804">
                  <a:moveTo>
                    <a:pt x="1035062" y="839774"/>
                  </a:moveTo>
                  <a:lnTo>
                    <a:pt x="1022362" y="827074"/>
                  </a:lnTo>
                  <a:lnTo>
                    <a:pt x="1035062" y="827074"/>
                  </a:lnTo>
                  <a:lnTo>
                    <a:pt x="1035062" y="839774"/>
                  </a:lnTo>
                  <a:close/>
                </a:path>
                <a:path w="2045335" h="852804">
                  <a:moveTo>
                    <a:pt x="2044712" y="839774"/>
                  </a:moveTo>
                  <a:lnTo>
                    <a:pt x="1035062" y="839774"/>
                  </a:lnTo>
                  <a:lnTo>
                    <a:pt x="1035062" y="827074"/>
                  </a:lnTo>
                  <a:lnTo>
                    <a:pt x="2044712" y="827074"/>
                  </a:lnTo>
                  <a:lnTo>
                    <a:pt x="2044712" y="839774"/>
                  </a:lnTo>
                  <a:close/>
                </a:path>
              </a:pathLst>
            </a:custGeom>
            <a:solidFill>
              <a:srgbClr val="F79546"/>
            </a:solidFill>
          </p:spPr>
          <p:txBody>
            <a:bodyPr wrap="square" lIns="0" tIns="0" rIns="0" bIns="0" rtlCol="0"/>
            <a:lstStyle/>
            <a:p>
              <a:endParaRPr/>
            </a:p>
          </p:txBody>
        </p:sp>
        <p:sp>
          <p:nvSpPr>
            <p:cNvPr id="11" name="object 7">
              <a:extLst>
                <a:ext uri="{FF2B5EF4-FFF2-40B4-BE49-F238E27FC236}">
                  <a16:creationId xmlns:a16="http://schemas.microsoft.com/office/drawing/2014/main" id="{67592164-2C41-4464-9603-0B897298B80C}"/>
                </a:ext>
              </a:extLst>
            </p:cNvPr>
            <p:cNvSpPr/>
            <p:nvPr/>
          </p:nvSpPr>
          <p:spPr>
            <a:xfrm>
              <a:off x="6494771" y="3306294"/>
              <a:ext cx="2045335" cy="1717039"/>
            </a:xfrm>
            <a:custGeom>
              <a:avLst/>
              <a:gdLst/>
              <a:ahLst/>
              <a:cxnLst/>
              <a:rect l="l" t="t" r="r" b="b"/>
              <a:pathLst>
                <a:path w="2045335" h="1717039">
                  <a:moveTo>
                    <a:pt x="1009662" y="25400"/>
                  </a:moveTo>
                  <a:lnTo>
                    <a:pt x="0" y="25400"/>
                  </a:lnTo>
                  <a:lnTo>
                    <a:pt x="0" y="0"/>
                  </a:lnTo>
                  <a:lnTo>
                    <a:pt x="1022362" y="0"/>
                  </a:lnTo>
                  <a:lnTo>
                    <a:pt x="1024839" y="241"/>
                  </a:lnTo>
                  <a:lnTo>
                    <a:pt x="1035062" y="12700"/>
                  </a:lnTo>
                  <a:lnTo>
                    <a:pt x="1009662" y="12700"/>
                  </a:lnTo>
                  <a:lnTo>
                    <a:pt x="1009662" y="25400"/>
                  </a:lnTo>
                  <a:close/>
                </a:path>
                <a:path w="2045335" h="1717039">
                  <a:moveTo>
                    <a:pt x="2044712" y="1716811"/>
                  </a:moveTo>
                  <a:lnTo>
                    <a:pt x="1022362" y="1716811"/>
                  </a:lnTo>
                  <a:lnTo>
                    <a:pt x="1019873" y="1716557"/>
                  </a:lnTo>
                  <a:lnTo>
                    <a:pt x="1009662" y="1704111"/>
                  </a:lnTo>
                  <a:lnTo>
                    <a:pt x="1009662" y="12700"/>
                  </a:lnTo>
                  <a:lnTo>
                    <a:pt x="1022362" y="25400"/>
                  </a:lnTo>
                  <a:lnTo>
                    <a:pt x="1035062" y="25400"/>
                  </a:lnTo>
                  <a:lnTo>
                    <a:pt x="1035062" y="1691411"/>
                  </a:lnTo>
                  <a:lnTo>
                    <a:pt x="1022362" y="1691411"/>
                  </a:lnTo>
                  <a:lnTo>
                    <a:pt x="1035062" y="1704111"/>
                  </a:lnTo>
                  <a:lnTo>
                    <a:pt x="2044712" y="1704111"/>
                  </a:lnTo>
                  <a:lnTo>
                    <a:pt x="2044712" y="1716811"/>
                  </a:lnTo>
                  <a:close/>
                </a:path>
                <a:path w="2045335" h="1717039">
                  <a:moveTo>
                    <a:pt x="1035062" y="25400"/>
                  </a:moveTo>
                  <a:lnTo>
                    <a:pt x="1022362" y="25400"/>
                  </a:lnTo>
                  <a:lnTo>
                    <a:pt x="1009662" y="12700"/>
                  </a:lnTo>
                  <a:lnTo>
                    <a:pt x="1035062" y="12700"/>
                  </a:lnTo>
                  <a:lnTo>
                    <a:pt x="1035062" y="25400"/>
                  </a:lnTo>
                  <a:close/>
                </a:path>
                <a:path w="2045335" h="1717039">
                  <a:moveTo>
                    <a:pt x="1035062" y="1704111"/>
                  </a:moveTo>
                  <a:lnTo>
                    <a:pt x="1022362" y="1691411"/>
                  </a:lnTo>
                  <a:lnTo>
                    <a:pt x="1035062" y="1691411"/>
                  </a:lnTo>
                  <a:lnTo>
                    <a:pt x="1035062" y="1704111"/>
                  </a:lnTo>
                  <a:close/>
                </a:path>
                <a:path w="2045335" h="1717039">
                  <a:moveTo>
                    <a:pt x="2044712" y="1704111"/>
                  </a:moveTo>
                  <a:lnTo>
                    <a:pt x="1035062" y="1704111"/>
                  </a:lnTo>
                  <a:lnTo>
                    <a:pt x="1035062" y="1691411"/>
                  </a:lnTo>
                  <a:lnTo>
                    <a:pt x="2044712" y="1691411"/>
                  </a:lnTo>
                  <a:lnTo>
                    <a:pt x="2044712" y="1704111"/>
                  </a:lnTo>
                  <a:close/>
                </a:path>
              </a:pathLst>
            </a:custGeom>
            <a:solidFill>
              <a:srgbClr val="F79546"/>
            </a:solidFill>
          </p:spPr>
          <p:txBody>
            <a:bodyPr wrap="square" lIns="0" tIns="0" rIns="0" bIns="0" rtlCol="0"/>
            <a:lstStyle/>
            <a:p>
              <a:endParaRPr/>
            </a:p>
          </p:txBody>
        </p:sp>
        <p:sp>
          <p:nvSpPr>
            <p:cNvPr id="12" name="object 8">
              <a:extLst>
                <a:ext uri="{FF2B5EF4-FFF2-40B4-BE49-F238E27FC236}">
                  <a16:creationId xmlns:a16="http://schemas.microsoft.com/office/drawing/2014/main" id="{7B5E249B-28C5-4101-B3B0-EDA39ED6FC7C}"/>
                </a:ext>
              </a:extLst>
            </p:cNvPr>
            <p:cNvSpPr/>
            <p:nvPr/>
          </p:nvSpPr>
          <p:spPr>
            <a:xfrm>
              <a:off x="5469893" y="1536521"/>
              <a:ext cx="1024255" cy="3564890"/>
            </a:xfrm>
            <a:custGeom>
              <a:avLst/>
              <a:gdLst/>
              <a:ahLst/>
              <a:cxnLst/>
              <a:rect l="l" t="t" r="r" b="b"/>
              <a:pathLst>
                <a:path w="1024255" h="3564890">
                  <a:moveTo>
                    <a:pt x="0" y="0"/>
                  </a:moveTo>
                  <a:lnTo>
                    <a:pt x="1024128" y="0"/>
                  </a:lnTo>
                  <a:lnTo>
                    <a:pt x="1024128" y="3564636"/>
                  </a:lnTo>
                  <a:lnTo>
                    <a:pt x="0" y="3564636"/>
                  </a:lnTo>
                  <a:lnTo>
                    <a:pt x="0" y="0"/>
                  </a:lnTo>
                  <a:close/>
                </a:path>
              </a:pathLst>
            </a:custGeom>
            <a:solidFill>
              <a:srgbClr val="8063A1"/>
            </a:solidFill>
          </p:spPr>
          <p:txBody>
            <a:bodyPr wrap="square" lIns="0" tIns="0" rIns="0" bIns="0" rtlCol="0"/>
            <a:lstStyle/>
            <a:p>
              <a:endParaRPr/>
            </a:p>
          </p:txBody>
        </p:sp>
        <p:sp>
          <p:nvSpPr>
            <p:cNvPr id="13" name="object 9">
              <a:extLst>
                <a:ext uri="{FF2B5EF4-FFF2-40B4-BE49-F238E27FC236}">
                  <a16:creationId xmlns:a16="http://schemas.microsoft.com/office/drawing/2014/main" id="{77F35142-DF03-462F-A918-5265649828B6}"/>
                </a:ext>
              </a:extLst>
            </p:cNvPr>
            <p:cNvSpPr/>
            <p:nvPr/>
          </p:nvSpPr>
          <p:spPr>
            <a:xfrm>
              <a:off x="5456429" y="1523836"/>
              <a:ext cx="1051560" cy="3590925"/>
            </a:xfrm>
            <a:custGeom>
              <a:avLst/>
              <a:gdLst/>
              <a:ahLst/>
              <a:cxnLst/>
              <a:rect l="l" t="t" r="r" b="b"/>
              <a:pathLst>
                <a:path w="1051560" h="3590925">
                  <a:moveTo>
                    <a:pt x="1038339" y="3590315"/>
                  </a:moveTo>
                  <a:lnTo>
                    <a:pt x="12700" y="3590315"/>
                  </a:lnTo>
                  <a:lnTo>
                    <a:pt x="10223" y="3590061"/>
                  </a:lnTo>
                  <a:lnTo>
                    <a:pt x="0" y="3577615"/>
                  </a:lnTo>
                  <a:lnTo>
                    <a:pt x="0" y="12700"/>
                  </a:lnTo>
                  <a:lnTo>
                    <a:pt x="12700" y="0"/>
                  </a:lnTo>
                  <a:lnTo>
                    <a:pt x="1038339" y="0"/>
                  </a:lnTo>
                  <a:lnTo>
                    <a:pt x="1051039" y="12700"/>
                  </a:lnTo>
                  <a:lnTo>
                    <a:pt x="25400" y="12700"/>
                  </a:lnTo>
                  <a:lnTo>
                    <a:pt x="12700" y="25400"/>
                  </a:lnTo>
                  <a:lnTo>
                    <a:pt x="25400" y="25400"/>
                  </a:lnTo>
                  <a:lnTo>
                    <a:pt x="25400" y="3564915"/>
                  </a:lnTo>
                  <a:lnTo>
                    <a:pt x="12700" y="3564915"/>
                  </a:lnTo>
                  <a:lnTo>
                    <a:pt x="25400" y="3577615"/>
                  </a:lnTo>
                  <a:lnTo>
                    <a:pt x="1051039" y="3577615"/>
                  </a:lnTo>
                  <a:lnTo>
                    <a:pt x="1050798" y="3580091"/>
                  </a:lnTo>
                  <a:lnTo>
                    <a:pt x="1040815" y="3590061"/>
                  </a:lnTo>
                  <a:lnTo>
                    <a:pt x="1038339" y="3590315"/>
                  </a:lnTo>
                  <a:close/>
                </a:path>
                <a:path w="1051560" h="3590925">
                  <a:moveTo>
                    <a:pt x="25400" y="25400"/>
                  </a:moveTo>
                  <a:lnTo>
                    <a:pt x="12700" y="25400"/>
                  </a:lnTo>
                  <a:lnTo>
                    <a:pt x="25400" y="12700"/>
                  </a:lnTo>
                  <a:lnTo>
                    <a:pt x="25400" y="25400"/>
                  </a:lnTo>
                  <a:close/>
                </a:path>
                <a:path w="1051560" h="3590925">
                  <a:moveTo>
                    <a:pt x="1025639" y="25400"/>
                  </a:moveTo>
                  <a:lnTo>
                    <a:pt x="25400" y="25400"/>
                  </a:lnTo>
                  <a:lnTo>
                    <a:pt x="25400" y="12700"/>
                  </a:lnTo>
                  <a:lnTo>
                    <a:pt x="1025639" y="12700"/>
                  </a:lnTo>
                  <a:lnTo>
                    <a:pt x="1025639" y="25400"/>
                  </a:lnTo>
                  <a:close/>
                </a:path>
                <a:path w="1051560" h="3590925">
                  <a:moveTo>
                    <a:pt x="1025639" y="3577615"/>
                  </a:moveTo>
                  <a:lnTo>
                    <a:pt x="1025639" y="12700"/>
                  </a:lnTo>
                  <a:lnTo>
                    <a:pt x="1038339" y="25400"/>
                  </a:lnTo>
                  <a:lnTo>
                    <a:pt x="1051039" y="25400"/>
                  </a:lnTo>
                  <a:lnTo>
                    <a:pt x="1051039" y="3564915"/>
                  </a:lnTo>
                  <a:lnTo>
                    <a:pt x="1038339" y="3564915"/>
                  </a:lnTo>
                  <a:lnTo>
                    <a:pt x="1025639" y="3577615"/>
                  </a:lnTo>
                  <a:close/>
                </a:path>
                <a:path w="1051560" h="3590925">
                  <a:moveTo>
                    <a:pt x="1051039" y="25400"/>
                  </a:moveTo>
                  <a:lnTo>
                    <a:pt x="1038339" y="25400"/>
                  </a:lnTo>
                  <a:lnTo>
                    <a:pt x="1025639" y="12700"/>
                  </a:lnTo>
                  <a:lnTo>
                    <a:pt x="1051039" y="12700"/>
                  </a:lnTo>
                  <a:lnTo>
                    <a:pt x="1051039" y="25400"/>
                  </a:lnTo>
                  <a:close/>
                </a:path>
                <a:path w="1051560" h="3590925">
                  <a:moveTo>
                    <a:pt x="25400" y="3577615"/>
                  </a:moveTo>
                  <a:lnTo>
                    <a:pt x="12700" y="3564915"/>
                  </a:lnTo>
                  <a:lnTo>
                    <a:pt x="25400" y="3564915"/>
                  </a:lnTo>
                  <a:lnTo>
                    <a:pt x="25400" y="3577615"/>
                  </a:lnTo>
                  <a:close/>
                </a:path>
                <a:path w="1051560" h="3590925">
                  <a:moveTo>
                    <a:pt x="1025639" y="3577615"/>
                  </a:moveTo>
                  <a:lnTo>
                    <a:pt x="25400" y="3577615"/>
                  </a:lnTo>
                  <a:lnTo>
                    <a:pt x="25400" y="3564915"/>
                  </a:lnTo>
                  <a:lnTo>
                    <a:pt x="1025639" y="3564915"/>
                  </a:lnTo>
                  <a:lnTo>
                    <a:pt x="1025639" y="3577615"/>
                  </a:lnTo>
                  <a:close/>
                </a:path>
                <a:path w="1051560" h="3590925">
                  <a:moveTo>
                    <a:pt x="1051039" y="3577615"/>
                  </a:moveTo>
                  <a:lnTo>
                    <a:pt x="1025639" y="3577615"/>
                  </a:lnTo>
                  <a:lnTo>
                    <a:pt x="1038339" y="3564915"/>
                  </a:lnTo>
                  <a:lnTo>
                    <a:pt x="1051039" y="3564915"/>
                  </a:lnTo>
                  <a:lnTo>
                    <a:pt x="1051039" y="3577615"/>
                  </a:lnTo>
                  <a:close/>
                </a:path>
              </a:pathLst>
            </a:custGeom>
            <a:solidFill>
              <a:srgbClr val="FFFFFF"/>
            </a:solidFill>
          </p:spPr>
          <p:txBody>
            <a:bodyPr wrap="square" lIns="0" tIns="0" rIns="0" bIns="0" rtlCol="0"/>
            <a:lstStyle/>
            <a:p>
              <a:endParaRPr/>
            </a:p>
          </p:txBody>
        </p:sp>
        <p:sp>
          <p:nvSpPr>
            <p:cNvPr id="14" name="object 10">
              <a:extLst>
                <a:ext uri="{FF2B5EF4-FFF2-40B4-BE49-F238E27FC236}">
                  <a16:creationId xmlns:a16="http://schemas.microsoft.com/office/drawing/2014/main" id="{5DFAEB05-1C34-4A98-972D-EFB877C9F521}"/>
                </a:ext>
              </a:extLst>
            </p:cNvPr>
            <p:cNvSpPr txBox="1"/>
            <p:nvPr/>
          </p:nvSpPr>
          <p:spPr>
            <a:xfrm>
              <a:off x="5562794" y="2542399"/>
              <a:ext cx="830997" cy="1554480"/>
            </a:xfrm>
            <a:prstGeom prst="rect">
              <a:avLst/>
            </a:prstGeom>
          </p:spPr>
          <p:txBody>
            <a:bodyPr vert="vert270" wrap="square" lIns="0" tIns="0" rIns="0" bIns="0" rtlCol="0">
              <a:spAutoFit/>
            </a:bodyPr>
            <a:lstStyle/>
            <a:p>
              <a:pPr marL="12700">
                <a:lnSpc>
                  <a:spcPts val="2640"/>
                </a:lnSpc>
              </a:pPr>
              <a:r>
                <a:rPr sz="2400" b="1" spc="10" dirty="0" err="1">
                  <a:solidFill>
                    <a:srgbClr val="FFFFFF"/>
                  </a:solidFill>
                  <a:latin typeface="宋体"/>
                  <a:cs typeface="宋体"/>
                </a:rPr>
                <a:t>焦化去产</a:t>
              </a:r>
              <a:r>
                <a:rPr sz="2400" b="1" dirty="0" err="1">
                  <a:solidFill>
                    <a:srgbClr val="FFFFFF"/>
                  </a:solidFill>
                  <a:latin typeface="宋体"/>
                  <a:cs typeface="宋体"/>
                </a:rPr>
                <a:t>能</a:t>
              </a:r>
              <a:endParaRPr sz="2400" dirty="0">
                <a:latin typeface="宋体"/>
                <a:cs typeface="宋体"/>
              </a:endParaRPr>
            </a:p>
            <a:p>
              <a:pPr marL="163195">
                <a:spcBef>
                  <a:spcPts val="1045"/>
                </a:spcBef>
              </a:pPr>
              <a:r>
                <a:rPr sz="2400" b="1" spc="-5" dirty="0">
                  <a:solidFill>
                    <a:schemeClr val="bg1"/>
                  </a:solidFill>
                  <a:latin typeface="Calibri"/>
                  <a:cs typeface="Calibri"/>
                </a:rPr>
                <a:t>3048</a:t>
              </a:r>
              <a:r>
                <a:rPr sz="2400" b="1" dirty="0">
                  <a:solidFill>
                    <a:schemeClr val="bg1"/>
                  </a:solidFill>
                  <a:latin typeface="宋体"/>
                  <a:cs typeface="宋体"/>
                </a:rPr>
                <a:t>万</a:t>
              </a:r>
              <a:r>
                <a:rPr sz="2400" b="1" spc="-10" dirty="0">
                  <a:solidFill>
                    <a:schemeClr val="bg1"/>
                  </a:solidFill>
                  <a:latin typeface="宋体"/>
                  <a:cs typeface="宋体"/>
                </a:rPr>
                <a:t>吨</a:t>
              </a:r>
              <a:endParaRPr sz="2400" dirty="0">
                <a:solidFill>
                  <a:schemeClr val="bg1"/>
                </a:solidFill>
                <a:latin typeface="宋体"/>
                <a:cs typeface="宋体"/>
              </a:endParaRPr>
            </a:p>
          </p:txBody>
        </p:sp>
        <p:sp>
          <p:nvSpPr>
            <p:cNvPr id="15" name="object 11">
              <a:extLst>
                <a:ext uri="{FF2B5EF4-FFF2-40B4-BE49-F238E27FC236}">
                  <a16:creationId xmlns:a16="http://schemas.microsoft.com/office/drawing/2014/main" id="{4558735D-36BB-42B3-BAE7-5DF00AA85867}"/>
                </a:ext>
              </a:extLst>
            </p:cNvPr>
            <p:cNvSpPr/>
            <p:nvPr/>
          </p:nvSpPr>
          <p:spPr>
            <a:xfrm>
              <a:off x="8537706" y="1286584"/>
              <a:ext cx="3302635" cy="678180"/>
            </a:xfrm>
            <a:custGeom>
              <a:avLst/>
              <a:gdLst/>
              <a:ahLst/>
              <a:cxnLst/>
              <a:rect l="l" t="t" r="r" b="b"/>
              <a:pathLst>
                <a:path w="3302634" h="678180">
                  <a:moveTo>
                    <a:pt x="0" y="0"/>
                  </a:moveTo>
                  <a:lnTo>
                    <a:pt x="3302507" y="0"/>
                  </a:lnTo>
                  <a:lnTo>
                    <a:pt x="3302507" y="678180"/>
                  </a:lnTo>
                  <a:lnTo>
                    <a:pt x="0" y="678180"/>
                  </a:lnTo>
                  <a:lnTo>
                    <a:pt x="0" y="0"/>
                  </a:lnTo>
                  <a:close/>
                </a:path>
              </a:pathLst>
            </a:custGeom>
            <a:solidFill>
              <a:srgbClr val="F79546"/>
            </a:solidFill>
          </p:spPr>
          <p:txBody>
            <a:bodyPr wrap="square" lIns="0" tIns="0" rIns="0" bIns="0" rtlCol="0"/>
            <a:lstStyle/>
            <a:p>
              <a:endParaRPr/>
            </a:p>
          </p:txBody>
        </p:sp>
        <p:sp>
          <p:nvSpPr>
            <p:cNvPr id="17" name="object 12">
              <a:extLst>
                <a:ext uri="{FF2B5EF4-FFF2-40B4-BE49-F238E27FC236}">
                  <a16:creationId xmlns:a16="http://schemas.microsoft.com/office/drawing/2014/main" id="{B74EA2D3-14F9-404D-82CE-BD2945F86C28}"/>
                </a:ext>
              </a:extLst>
            </p:cNvPr>
            <p:cNvSpPr/>
            <p:nvPr/>
          </p:nvSpPr>
          <p:spPr>
            <a:xfrm>
              <a:off x="8525269" y="1274294"/>
              <a:ext cx="3328670" cy="702945"/>
            </a:xfrm>
            <a:custGeom>
              <a:avLst/>
              <a:gdLst/>
              <a:ahLst/>
              <a:cxnLst/>
              <a:rect l="l" t="t" r="r" b="b"/>
              <a:pathLst>
                <a:path w="3328670" h="702944">
                  <a:moveTo>
                    <a:pt x="3315703" y="702729"/>
                  </a:moveTo>
                  <a:lnTo>
                    <a:pt x="12700" y="702729"/>
                  </a:lnTo>
                  <a:lnTo>
                    <a:pt x="10223" y="702487"/>
                  </a:lnTo>
                  <a:lnTo>
                    <a:pt x="0" y="690029"/>
                  </a:lnTo>
                  <a:lnTo>
                    <a:pt x="0" y="12700"/>
                  </a:lnTo>
                  <a:lnTo>
                    <a:pt x="12700" y="0"/>
                  </a:lnTo>
                  <a:lnTo>
                    <a:pt x="3315703" y="0"/>
                  </a:lnTo>
                  <a:lnTo>
                    <a:pt x="3328403" y="12700"/>
                  </a:lnTo>
                  <a:lnTo>
                    <a:pt x="25400" y="12700"/>
                  </a:lnTo>
                  <a:lnTo>
                    <a:pt x="12700" y="25400"/>
                  </a:lnTo>
                  <a:lnTo>
                    <a:pt x="25400" y="25400"/>
                  </a:lnTo>
                  <a:lnTo>
                    <a:pt x="25400" y="677329"/>
                  </a:lnTo>
                  <a:lnTo>
                    <a:pt x="12700" y="677329"/>
                  </a:lnTo>
                  <a:lnTo>
                    <a:pt x="25400" y="690029"/>
                  </a:lnTo>
                  <a:lnTo>
                    <a:pt x="3328403" y="690029"/>
                  </a:lnTo>
                  <a:lnTo>
                    <a:pt x="3328162" y="692505"/>
                  </a:lnTo>
                  <a:lnTo>
                    <a:pt x="3318179" y="702487"/>
                  </a:lnTo>
                  <a:lnTo>
                    <a:pt x="3315703" y="702729"/>
                  </a:lnTo>
                  <a:close/>
                </a:path>
                <a:path w="3328670" h="702944">
                  <a:moveTo>
                    <a:pt x="25400" y="25400"/>
                  </a:moveTo>
                  <a:lnTo>
                    <a:pt x="12700" y="25400"/>
                  </a:lnTo>
                  <a:lnTo>
                    <a:pt x="25400" y="12700"/>
                  </a:lnTo>
                  <a:lnTo>
                    <a:pt x="25400" y="25400"/>
                  </a:lnTo>
                  <a:close/>
                </a:path>
                <a:path w="3328670" h="702944">
                  <a:moveTo>
                    <a:pt x="3303003" y="25400"/>
                  </a:moveTo>
                  <a:lnTo>
                    <a:pt x="25400" y="25400"/>
                  </a:lnTo>
                  <a:lnTo>
                    <a:pt x="25400" y="12700"/>
                  </a:lnTo>
                  <a:lnTo>
                    <a:pt x="3303003" y="12700"/>
                  </a:lnTo>
                  <a:lnTo>
                    <a:pt x="3303003" y="25400"/>
                  </a:lnTo>
                  <a:close/>
                </a:path>
                <a:path w="3328670" h="702944">
                  <a:moveTo>
                    <a:pt x="3303003" y="690029"/>
                  </a:moveTo>
                  <a:lnTo>
                    <a:pt x="3303003" y="12700"/>
                  </a:lnTo>
                  <a:lnTo>
                    <a:pt x="3315703" y="25400"/>
                  </a:lnTo>
                  <a:lnTo>
                    <a:pt x="3328403" y="25400"/>
                  </a:lnTo>
                  <a:lnTo>
                    <a:pt x="3328403" y="677329"/>
                  </a:lnTo>
                  <a:lnTo>
                    <a:pt x="3315703" y="677329"/>
                  </a:lnTo>
                  <a:lnTo>
                    <a:pt x="3303003" y="690029"/>
                  </a:lnTo>
                  <a:close/>
                </a:path>
                <a:path w="3328670" h="702944">
                  <a:moveTo>
                    <a:pt x="3328403" y="25400"/>
                  </a:moveTo>
                  <a:lnTo>
                    <a:pt x="3315703" y="25400"/>
                  </a:lnTo>
                  <a:lnTo>
                    <a:pt x="3303003" y="12700"/>
                  </a:lnTo>
                  <a:lnTo>
                    <a:pt x="3328403" y="12700"/>
                  </a:lnTo>
                  <a:lnTo>
                    <a:pt x="3328403" y="25400"/>
                  </a:lnTo>
                  <a:close/>
                </a:path>
                <a:path w="3328670" h="702944">
                  <a:moveTo>
                    <a:pt x="25400" y="690029"/>
                  </a:moveTo>
                  <a:lnTo>
                    <a:pt x="12700" y="677329"/>
                  </a:lnTo>
                  <a:lnTo>
                    <a:pt x="25400" y="677329"/>
                  </a:lnTo>
                  <a:lnTo>
                    <a:pt x="25400" y="690029"/>
                  </a:lnTo>
                  <a:close/>
                </a:path>
                <a:path w="3328670" h="702944">
                  <a:moveTo>
                    <a:pt x="3303003" y="690029"/>
                  </a:moveTo>
                  <a:lnTo>
                    <a:pt x="25400" y="690029"/>
                  </a:lnTo>
                  <a:lnTo>
                    <a:pt x="25400" y="677329"/>
                  </a:lnTo>
                  <a:lnTo>
                    <a:pt x="3303003" y="677329"/>
                  </a:lnTo>
                  <a:lnTo>
                    <a:pt x="3303003" y="690029"/>
                  </a:lnTo>
                  <a:close/>
                </a:path>
                <a:path w="3328670" h="702944">
                  <a:moveTo>
                    <a:pt x="3328403" y="690029"/>
                  </a:moveTo>
                  <a:lnTo>
                    <a:pt x="3303003" y="690029"/>
                  </a:lnTo>
                  <a:lnTo>
                    <a:pt x="3315703" y="677329"/>
                  </a:lnTo>
                  <a:lnTo>
                    <a:pt x="3328403" y="677329"/>
                  </a:lnTo>
                  <a:lnTo>
                    <a:pt x="3328403" y="690029"/>
                  </a:lnTo>
                  <a:close/>
                </a:path>
              </a:pathLst>
            </a:custGeom>
            <a:solidFill>
              <a:srgbClr val="FFFFFF"/>
            </a:solidFill>
          </p:spPr>
          <p:txBody>
            <a:bodyPr wrap="square" lIns="0" tIns="0" rIns="0" bIns="0" rtlCol="0"/>
            <a:lstStyle/>
            <a:p>
              <a:endParaRPr/>
            </a:p>
          </p:txBody>
        </p:sp>
        <p:sp>
          <p:nvSpPr>
            <p:cNvPr id="18" name="object 13">
              <a:extLst>
                <a:ext uri="{FF2B5EF4-FFF2-40B4-BE49-F238E27FC236}">
                  <a16:creationId xmlns:a16="http://schemas.microsoft.com/office/drawing/2014/main" id="{F6EC0C8E-5C1A-495D-8E31-8081BD82EB84}"/>
                </a:ext>
              </a:extLst>
            </p:cNvPr>
            <p:cNvSpPr/>
            <p:nvPr/>
          </p:nvSpPr>
          <p:spPr>
            <a:xfrm>
              <a:off x="8537706" y="2104973"/>
              <a:ext cx="3302635" cy="676910"/>
            </a:xfrm>
            <a:custGeom>
              <a:avLst/>
              <a:gdLst/>
              <a:ahLst/>
              <a:cxnLst/>
              <a:rect l="l" t="t" r="r" b="b"/>
              <a:pathLst>
                <a:path w="3302634" h="676910">
                  <a:moveTo>
                    <a:pt x="0" y="0"/>
                  </a:moveTo>
                  <a:lnTo>
                    <a:pt x="3302507" y="0"/>
                  </a:lnTo>
                  <a:lnTo>
                    <a:pt x="3302507" y="676655"/>
                  </a:lnTo>
                  <a:lnTo>
                    <a:pt x="0" y="676655"/>
                  </a:lnTo>
                  <a:lnTo>
                    <a:pt x="0" y="0"/>
                  </a:lnTo>
                  <a:close/>
                </a:path>
              </a:pathLst>
            </a:custGeom>
            <a:solidFill>
              <a:srgbClr val="F79546"/>
            </a:solidFill>
          </p:spPr>
          <p:txBody>
            <a:bodyPr wrap="square" lIns="0" tIns="0" rIns="0" bIns="0" rtlCol="0"/>
            <a:lstStyle/>
            <a:p>
              <a:endParaRPr/>
            </a:p>
          </p:txBody>
        </p:sp>
        <p:sp>
          <p:nvSpPr>
            <p:cNvPr id="19" name="object 14">
              <a:extLst>
                <a:ext uri="{FF2B5EF4-FFF2-40B4-BE49-F238E27FC236}">
                  <a16:creationId xmlns:a16="http://schemas.microsoft.com/office/drawing/2014/main" id="{E99B2424-5F87-4043-B675-636C5458C75B}"/>
                </a:ext>
              </a:extLst>
            </p:cNvPr>
            <p:cNvSpPr/>
            <p:nvPr/>
          </p:nvSpPr>
          <p:spPr>
            <a:xfrm>
              <a:off x="8525269" y="2092326"/>
              <a:ext cx="3328670" cy="702945"/>
            </a:xfrm>
            <a:custGeom>
              <a:avLst/>
              <a:gdLst/>
              <a:ahLst/>
              <a:cxnLst/>
              <a:rect l="l" t="t" r="r" b="b"/>
              <a:pathLst>
                <a:path w="3328670" h="702945">
                  <a:moveTo>
                    <a:pt x="3315703" y="702729"/>
                  </a:moveTo>
                  <a:lnTo>
                    <a:pt x="12700" y="702729"/>
                  </a:lnTo>
                  <a:lnTo>
                    <a:pt x="10223" y="702487"/>
                  </a:lnTo>
                  <a:lnTo>
                    <a:pt x="0" y="690029"/>
                  </a:lnTo>
                  <a:lnTo>
                    <a:pt x="0" y="12699"/>
                  </a:lnTo>
                  <a:lnTo>
                    <a:pt x="12700" y="0"/>
                  </a:lnTo>
                  <a:lnTo>
                    <a:pt x="3315703" y="0"/>
                  </a:lnTo>
                  <a:lnTo>
                    <a:pt x="3328403" y="12699"/>
                  </a:lnTo>
                  <a:lnTo>
                    <a:pt x="25400" y="12699"/>
                  </a:lnTo>
                  <a:lnTo>
                    <a:pt x="12700" y="25399"/>
                  </a:lnTo>
                  <a:lnTo>
                    <a:pt x="25400" y="25399"/>
                  </a:lnTo>
                  <a:lnTo>
                    <a:pt x="25400" y="677329"/>
                  </a:lnTo>
                  <a:lnTo>
                    <a:pt x="12700" y="677329"/>
                  </a:lnTo>
                  <a:lnTo>
                    <a:pt x="25400" y="690029"/>
                  </a:lnTo>
                  <a:lnTo>
                    <a:pt x="3328403" y="690029"/>
                  </a:lnTo>
                  <a:lnTo>
                    <a:pt x="3328162" y="692505"/>
                  </a:lnTo>
                  <a:lnTo>
                    <a:pt x="3318179" y="702487"/>
                  </a:lnTo>
                  <a:lnTo>
                    <a:pt x="3315703" y="702729"/>
                  </a:lnTo>
                  <a:close/>
                </a:path>
                <a:path w="3328670" h="702945">
                  <a:moveTo>
                    <a:pt x="25400" y="25399"/>
                  </a:moveTo>
                  <a:lnTo>
                    <a:pt x="12700" y="25399"/>
                  </a:lnTo>
                  <a:lnTo>
                    <a:pt x="25400" y="12699"/>
                  </a:lnTo>
                  <a:lnTo>
                    <a:pt x="25400" y="25399"/>
                  </a:lnTo>
                  <a:close/>
                </a:path>
                <a:path w="3328670" h="702945">
                  <a:moveTo>
                    <a:pt x="3303003" y="25399"/>
                  </a:moveTo>
                  <a:lnTo>
                    <a:pt x="25400" y="25399"/>
                  </a:lnTo>
                  <a:lnTo>
                    <a:pt x="25400" y="12699"/>
                  </a:lnTo>
                  <a:lnTo>
                    <a:pt x="3303003" y="12699"/>
                  </a:lnTo>
                  <a:lnTo>
                    <a:pt x="3303003" y="25399"/>
                  </a:lnTo>
                  <a:close/>
                </a:path>
                <a:path w="3328670" h="702945">
                  <a:moveTo>
                    <a:pt x="3303003" y="690029"/>
                  </a:moveTo>
                  <a:lnTo>
                    <a:pt x="3303003" y="12699"/>
                  </a:lnTo>
                  <a:lnTo>
                    <a:pt x="3315703" y="25399"/>
                  </a:lnTo>
                  <a:lnTo>
                    <a:pt x="3328403" y="25399"/>
                  </a:lnTo>
                  <a:lnTo>
                    <a:pt x="3328403" y="677329"/>
                  </a:lnTo>
                  <a:lnTo>
                    <a:pt x="3315703" y="677329"/>
                  </a:lnTo>
                  <a:lnTo>
                    <a:pt x="3303003" y="690029"/>
                  </a:lnTo>
                  <a:close/>
                </a:path>
                <a:path w="3328670" h="702945">
                  <a:moveTo>
                    <a:pt x="3328403" y="25399"/>
                  </a:moveTo>
                  <a:lnTo>
                    <a:pt x="3315703" y="25399"/>
                  </a:lnTo>
                  <a:lnTo>
                    <a:pt x="3303003" y="12699"/>
                  </a:lnTo>
                  <a:lnTo>
                    <a:pt x="3328403" y="12699"/>
                  </a:lnTo>
                  <a:lnTo>
                    <a:pt x="3328403" y="25399"/>
                  </a:lnTo>
                  <a:close/>
                </a:path>
                <a:path w="3328670" h="702945">
                  <a:moveTo>
                    <a:pt x="25400" y="690029"/>
                  </a:moveTo>
                  <a:lnTo>
                    <a:pt x="12700" y="677329"/>
                  </a:lnTo>
                  <a:lnTo>
                    <a:pt x="25400" y="677329"/>
                  </a:lnTo>
                  <a:lnTo>
                    <a:pt x="25400" y="690029"/>
                  </a:lnTo>
                  <a:close/>
                </a:path>
                <a:path w="3328670" h="702945">
                  <a:moveTo>
                    <a:pt x="3303003" y="690029"/>
                  </a:moveTo>
                  <a:lnTo>
                    <a:pt x="25400" y="690029"/>
                  </a:lnTo>
                  <a:lnTo>
                    <a:pt x="25400" y="677329"/>
                  </a:lnTo>
                  <a:lnTo>
                    <a:pt x="3303003" y="677329"/>
                  </a:lnTo>
                  <a:lnTo>
                    <a:pt x="3303003" y="690029"/>
                  </a:lnTo>
                  <a:close/>
                </a:path>
                <a:path w="3328670" h="702945">
                  <a:moveTo>
                    <a:pt x="3328403" y="690029"/>
                  </a:moveTo>
                  <a:lnTo>
                    <a:pt x="3303003" y="690029"/>
                  </a:lnTo>
                  <a:lnTo>
                    <a:pt x="3315703" y="677329"/>
                  </a:lnTo>
                  <a:lnTo>
                    <a:pt x="3328403" y="677329"/>
                  </a:lnTo>
                  <a:lnTo>
                    <a:pt x="3328403" y="690029"/>
                  </a:lnTo>
                  <a:close/>
                </a:path>
              </a:pathLst>
            </a:custGeom>
            <a:solidFill>
              <a:srgbClr val="FFFFFF"/>
            </a:solidFill>
          </p:spPr>
          <p:txBody>
            <a:bodyPr wrap="square" lIns="0" tIns="0" rIns="0" bIns="0" rtlCol="0"/>
            <a:lstStyle/>
            <a:p>
              <a:endParaRPr/>
            </a:p>
          </p:txBody>
        </p:sp>
        <p:sp>
          <p:nvSpPr>
            <p:cNvPr id="20" name="object 15">
              <a:extLst>
                <a:ext uri="{FF2B5EF4-FFF2-40B4-BE49-F238E27FC236}">
                  <a16:creationId xmlns:a16="http://schemas.microsoft.com/office/drawing/2014/main" id="{13982649-6C07-402F-B151-CC0A7003CF19}"/>
                </a:ext>
              </a:extLst>
            </p:cNvPr>
            <p:cNvSpPr/>
            <p:nvPr/>
          </p:nvSpPr>
          <p:spPr>
            <a:xfrm>
              <a:off x="8537706" y="2952317"/>
              <a:ext cx="3302635" cy="676910"/>
            </a:xfrm>
            <a:custGeom>
              <a:avLst/>
              <a:gdLst/>
              <a:ahLst/>
              <a:cxnLst/>
              <a:rect l="l" t="t" r="r" b="b"/>
              <a:pathLst>
                <a:path w="3302634" h="676910">
                  <a:moveTo>
                    <a:pt x="0" y="0"/>
                  </a:moveTo>
                  <a:lnTo>
                    <a:pt x="3302507" y="0"/>
                  </a:lnTo>
                  <a:lnTo>
                    <a:pt x="3302507" y="676655"/>
                  </a:lnTo>
                  <a:lnTo>
                    <a:pt x="0" y="676655"/>
                  </a:lnTo>
                  <a:lnTo>
                    <a:pt x="0" y="0"/>
                  </a:lnTo>
                  <a:close/>
                </a:path>
              </a:pathLst>
            </a:custGeom>
            <a:solidFill>
              <a:srgbClr val="F79546"/>
            </a:solidFill>
          </p:spPr>
          <p:txBody>
            <a:bodyPr wrap="square" lIns="0" tIns="0" rIns="0" bIns="0" rtlCol="0"/>
            <a:lstStyle/>
            <a:p>
              <a:endParaRPr/>
            </a:p>
          </p:txBody>
        </p:sp>
        <p:sp>
          <p:nvSpPr>
            <p:cNvPr id="21" name="object 16">
              <a:extLst>
                <a:ext uri="{FF2B5EF4-FFF2-40B4-BE49-F238E27FC236}">
                  <a16:creationId xmlns:a16="http://schemas.microsoft.com/office/drawing/2014/main" id="{467C3D2A-28E9-429D-968C-A3542EB1E9C1}"/>
                </a:ext>
              </a:extLst>
            </p:cNvPr>
            <p:cNvSpPr/>
            <p:nvPr/>
          </p:nvSpPr>
          <p:spPr>
            <a:xfrm>
              <a:off x="8525269" y="2938985"/>
              <a:ext cx="3328670" cy="702945"/>
            </a:xfrm>
            <a:custGeom>
              <a:avLst/>
              <a:gdLst/>
              <a:ahLst/>
              <a:cxnLst/>
              <a:rect l="l" t="t" r="r" b="b"/>
              <a:pathLst>
                <a:path w="3328670" h="702945">
                  <a:moveTo>
                    <a:pt x="3315703" y="702741"/>
                  </a:moveTo>
                  <a:lnTo>
                    <a:pt x="12700" y="702741"/>
                  </a:lnTo>
                  <a:lnTo>
                    <a:pt x="10223" y="702487"/>
                  </a:lnTo>
                  <a:lnTo>
                    <a:pt x="0" y="690041"/>
                  </a:lnTo>
                  <a:lnTo>
                    <a:pt x="0" y="12700"/>
                  </a:lnTo>
                  <a:lnTo>
                    <a:pt x="12700" y="0"/>
                  </a:lnTo>
                  <a:lnTo>
                    <a:pt x="3315703" y="0"/>
                  </a:lnTo>
                  <a:lnTo>
                    <a:pt x="3328403" y="12700"/>
                  </a:lnTo>
                  <a:lnTo>
                    <a:pt x="25400" y="12700"/>
                  </a:lnTo>
                  <a:lnTo>
                    <a:pt x="12700" y="25400"/>
                  </a:lnTo>
                  <a:lnTo>
                    <a:pt x="25400" y="25400"/>
                  </a:lnTo>
                  <a:lnTo>
                    <a:pt x="25400" y="677341"/>
                  </a:lnTo>
                  <a:lnTo>
                    <a:pt x="12700" y="677341"/>
                  </a:lnTo>
                  <a:lnTo>
                    <a:pt x="25400" y="690041"/>
                  </a:lnTo>
                  <a:lnTo>
                    <a:pt x="3328403" y="690041"/>
                  </a:lnTo>
                  <a:lnTo>
                    <a:pt x="3328162" y="692518"/>
                  </a:lnTo>
                  <a:lnTo>
                    <a:pt x="3318179" y="702487"/>
                  </a:lnTo>
                  <a:lnTo>
                    <a:pt x="3315703" y="702741"/>
                  </a:lnTo>
                  <a:close/>
                </a:path>
                <a:path w="3328670" h="702945">
                  <a:moveTo>
                    <a:pt x="25400" y="25400"/>
                  </a:moveTo>
                  <a:lnTo>
                    <a:pt x="12700" y="25400"/>
                  </a:lnTo>
                  <a:lnTo>
                    <a:pt x="25400" y="12700"/>
                  </a:lnTo>
                  <a:lnTo>
                    <a:pt x="25400" y="25400"/>
                  </a:lnTo>
                  <a:close/>
                </a:path>
                <a:path w="3328670" h="702945">
                  <a:moveTo>
                    <a:pt x="3303003" y="25400"/>
                  </a:moveTo>
                  <a:lnTo>
                    <a:pt x="25400" y="25400"/>
                  </a:lnTo>
                  <a:lnTo>
                    <a:pt x="25400" y="12700"/>
                  </a:lnTo>
                  <a:lnTo>
                    <a:pt x="3303003" y="12700"/>
                  </a:lnTo>
                  <a:lnTo>
                    <a:pt x="3303003" y="25400"/>
                  </a:lnTo>
                  <a:close/>
                </a:path>
                <a:path w="3328670" h="702945">
                  <a:moveTo>
                    <a:pt x="3303003" y="690041"/>
                  </a:moveTo>
                  <a:lnTo>
                    <a:pt x="3303003" y="12700"/>
                  </a:lnTo>
                  <a:lnTo>
                    <a:pt x="3315703" y="25400"/>
                  </a:lnTo>
                  <a:lnTo>
                    <a:pt x="3328403" y="25400"/>
                  </a:lnTo>
                  <a:lnTo>
                    <a:pt x="3328403" y="677341"/>
                  </a:lnTo>
                  <a:lnTo>
                    <a:pt x="3315703" y="677341"/>
                  </a:lnTo>
                  <a:lnTo>
                    <a:pt x="3303003" y="690041"/>
                  </a:lnTo>
                  <a:close/>
                </a:path>
                <a:path w="3328670" h="702945">
                  <a:moveTo>
                    <a:pt x="3328403" y="25400"/>
                  </a:moveTo>
                  <a:lnTo>
                    <a:pt x="3315703" y="25400"/>
                  </a:lnTo>
                  <a:lnTo>
                    <a:pt x="3303003" y="12700"/>
                  </a:lnTo>
                  <a:lnTo>
                    <a:pt x="3328403" y="12700"/>
                  </a:lnTo>
                  <a:lnTo>
                    <a:pt x="3328403" y="25400"/>
                  </a:lnTo>
                  <a:close/>
                </a:path>
                <a:path w="3328670" h="702945">
                  <a:moveTo>
                    <a:pt x="25400" y="690041"/>
                  </a:moveTo>
                  <a:lnTo>
                    <a:pt x="12700" y="677341"/>
                  </a:lnTo>
                  <a:lnTo>
                    <a:pt x="25400" y="677341"/>
                  </a:lnTo>
                  <a:lnTo>
                    <a:pt x="25400" y="690041"/>
                  </a:lnTo>
                  <a:close/>
                </a:path>
                <a:path w="3328670" h="702945">
                  <a:moveTo>
                    <a:pt x="3303003" y="690041"/>
                  </a:moveTo>
                  <a:lnTo>
                    <a:pt x="25400" y="690041"/>
                  </a:lnTo>
                  <a:lnTo>
                    <a:pt x="25400" y="677341"/>
                  </a:lnTo>
                  <a:lnTo>
                    <a:pt x="3303003" y="677341"/>
                  </a:lnTo>
                  <a:lnTo>
                    <a:pt x="3303003" y="690041"/>
                  </a:lnTo>
                  <a:close/>
                </a:path>
                <a:path w="3328670" h="702945">
                  <a:moveTo>
                    <a:pt x="3328403" y="690041"/>
                  </a:moveTo>
                  <a:lnTo>
                    <a:pt x="3303003" y="690041"/>
                  </a:lnTo>
                  <a:lnTo>
                    <a:pt x="3315703" y="677341"/>
                  </a:lnTo>
                  <a:lnTo>
                    <a:pt x="3328403" y="677341"/>
                  </a:lnTo>
                  <a:lnTo>
                    <a:pt x="3328403" y="690041"/>
                  </a:lnTo>
                  <a:close/>
                </a:path>
              </a:pathLst>
            </a:custGeom>
            <a:solidFill>
              <a:srgbClr val="FFFFFF"/>
            </a:solidFill>
          </p:spPr>
          <p:txBody>
            <a:bodyPr wrap="square" lIns="0" tIns="0" rIns="0" bIns="0" rtlCol="0"/>
            <a:lstStyle/>
            <a:p>
              <a:endParaRPr/>
            </a:p>
          </p:txBody>
        </p:sp>
        <p:sp>
          <p:nvSpPr>
            <p:cNvPr id="22" name="object 17">
              <a:extLst>
                <a:ext uri="{FF2B5EF4-FFF2-40B4-BE49-F238E27FC236}">
                  <a16:creationId xmlns:a16="http://schemas.microsoft.com/office/drawing/2014/main" id="{7D37C727-2950-4A54-99F5-D2FF60BDAE6D}"/>
                </a:ext>
              </a:extLst>
            </p:cNvPr>
            <p:cNvSpPr/>
            <p:nvPr/>
          </p:nvSpPr>
          <p:spPr>
            <a:xfrm>
              <a:off x="8539230" y="3807281"/>
              <a:ext cx="3302635" cy="678180"/>
            </a:xfrm>
            <a:custGeom>
              <a:avLst/>
              <a:gdLst/>
              <a:ahLst/>
              <a:cxnLst/>
              <a:rect l="l" t="t" r="r" b="b"/>
              <a:pathLst>
                <a:path w="3302634" h="678179">
                  <a:moveTo>
                    <a:pt x="0" y="0"/>
                  </a:moveTo>
                  <a:lnTo>
                    <a:pt x="3302508" y="0"/>
                  </a:lnTo>
                  <a:lnTo>
                    <a:pt x="3302508" y="678179"/>
                  </a:lnTo>
                  <a:lnTo>
                    <a:pt x="0" y="678179"/>
                  </a:lnTo>
                  <a:lnTo>
                    <a:pt x="0" y="0"/>
                  </a:lnTo>
                  <a:close/>
                </a:path>
              </a:pathLst>
            </a:custGeom>
            <a:solidFill>
              <a:srgbClr val="F79546"/>
            </a:solidFill>
          </p:spPr>
          <p:txBody>
            <a:bodyPr wrap="square" lIns="0" tIns="0" rIns="0" bIns="0" rtlCol="0"/>
            <a:lstStyle/>
            <a:p>
              <a:endParaRPr/>
            </a:p>
          </p:txBody>
        </p:sp>
        <p:sp>
          <p:nvSpPr>
            <p:cNvPr id="23" name="object 18">
              <a:extLst>
                <a:ext uri="{FF2B5EF4-FFF2-40B4-BE49-F238E27FC236}">
                  <a16:creationId xmlns:a16="http://schemas.microsoft.com/office/drawing/2014/main" id="{91E471D0-C80E-4CE6-86CC-07CE6C3FA4AE}"/>
                </a:ext>
              </a:extLst>
            </p:cNvPr>
            <p:cNvSpPr/>
            <p:nvPr/>
          </p:nvSpPr>
          <p:spPr>
            <a:xfrm>
              <a:off x="8526780" y="3794698"/>
              <a:ext cx="3328670" cy="702945"/>
            </a:xfrm>
            <a:custGeom>
              <a:avLst/>
              <a:gdLst/>
              <a:ahLst/>
              <a:cxnLst/>
              <a:rect l="l" t="t" r="r" b="b"/>
              <a:pathLst>
                <a:path w="3328670" h="702945">
                  <a:moveTo>
                    <a:pt x="3315703" y="702741"/>
                  </a:moveTo>
                  <a:lnTo>
                    <a:pt x="12700" y="702741"/>
                  </a:lnTo>
                  <a:lnTo>
                    <a:pt x="10223" y="702500"/>
                  </a:lnTo>
                  <a:lnTo>
                    <a:pt x="0" y="690041"/>
                  </a:lnTo>
                  <a:lnTo>
                    <a:pt x="0" y="12700"/>
                  </a:lnTo>
                  <a:lnTo>
                    <a:pt x="12700" y="0"/>
                  </a:lnTo>
                  <a:lnTo>
                    <a:pt x="3315703" y="0"/>
                  </a:lnTo>
                  <a:lnTo>
                    <a:pt x="3328403" y="12700"/>
                  </a:lnTo>
                  <a:lnTo>
                    <a:pt x="25400" y="12700"/>
                  </a:lnTo>
                  <a:lnTo>
                    <a:pt x="12700" y="25400"/>
                  </a:lnTo>
                  <a:lnTo>
                    <a:pt x="25400" y="25400"/>
                  </a:lnTo>
                  <a:lnTo>
                    <a:pt x="25400" y="677341"/>
                  </a:lnTo>
                  <a:lnTo>
                    <a:pt x="12700" y="677341"/>
                  </a:lnTo>
                  <a:lnTo>
                    <a:pt x="25400" y="690041"/>
                  </a:lnTo>
                  <a:lnTo>
                    <a:pt x="3328403" y="690041"/>
                  </a:lnTo>
                  <a:lnTo>
                    <a:pt x="3328161" y="692518"/>
                  </a:lnTo>
                  <a:lnTo>
                    <a:pt x="3318179" y="702500"/>
                  </a:lnTo>
                  <a:lnTo>
                    <a:pt x="3315703" y="702741"/>
                  </a:lnTo>
                  <a:close/>
                </a:path>
                <a:path w="3328670" h="702945">
                  <a:moveTo>
                    <a:pt x="25400" y="25400"/>
                  </a:moveTo>
                  <a:lnTo>
                    <a:pt x="12700" y="25400"/>
                  </a:lnTo>
                  <a:lnTo>
                    <a:pt x="25400" y="12700"/>
                  </a:lnTo>
                  <a:lnTo>
                    <a:pt x="25400" y="25400"/>
                  </a:lnTo>
                  <a:close/>
                </a:path>
                <a:path w="3328670" h="702945">
                  <a:moveTo>
                    <a:pt x="3303003" y="25400"/>
                  </a:moveTo>
                  <a:lnTo>
                    <a:pt x="25400" y="25400"/>
                  </a:lnTo>
                  <a:lnTo>
                    <a:pt x="25400" y="12700"/>
                  </a:lnTo>
                  <a:lnTo>
                    <a:pt x="3303003" y="12700"/>
                  </a:lnTo>
                  <a:lnTo>
                    <a:pt x="3303003" y="25400"/>
                  </a:lnTo>
                  <a:close/>
                </a:path>
                <a:path w="3328670" h="702945">
                  <a:moveTo>
                    <a:pt x="3303003" y="690041"/>
                  </a:moveTo>
                  <a:lnTo>
                    <a:pt x="3303003" y="12700"/>
                  </a:lnTo>
                  <a:lnTo>
                    <a:pt x="3315703" y="25400"/>
                  </a:lnTo>
                  <a:lnTo>
                    <a:pt x="3328403" y="25400"/>
                  </a:lnTo>
                  <a:lnTo>
                    <a:pt x="3328403" y="677341"/>
                  </a:lnTo>
                  <a:lnTo>
                    <a:pt x="3315703" y="677341"/>
                  </a:lnTo>
                  <a:lnTo>
                    <a:pt x="3303003" y="690041"/>
                  </a:lnTo>
                  <a:close/>
                </a:path>
                <a:path w="3328670" h="702945">
                  <a:moveTo>
                    <a:pt x="3328403" y="25400"/>
                  </a:moveTo>
                  <a:lnTo>
                    <a:pt x="3315703" y="25400"/>
                  </a:lnTo>
                  <a:lnTo>
                    <a:pt x="3303003" y="12700"/>
                  </a:lnTo>
                  <a:lnTo>
                    <a:pt x="3328403" y="12700"/>
                  </a:lnTo>
                  <a:lnTo>
                    <a:pt x="3328403" y="25400"/>
                  </a:lnTo>
                  <a:close/>
                </a:path>
                <a:path w="3328670" h="702945">
                  <a:moveTo>
                    <a:pt x="25400" y="690041"/>
                  </a:moveTo>
                  <a:lnTo>
                    <a:pt x="12700" y="677341"/>
                  </a:lnTo>
                  <a:lnTo>
                    <a:pt x="25400" y="677341"/>
                  </a:lnTo>
                  <a:lnTo>
                    <a:pt x="25400" y="690041"/>
                  </a:lnTo>
                  <a:close/>
                </a:path>
                <a:path w="3328670" h="702945">
                  <a:moveTo>
                    <a:pt x="3303003" y="690041"/>
                  </a:moveTo>
                  <a:lnTo>
                    <a:pt x="25400" y="690041"/>
                  </a:lnTo>
                  <a:lnTo>
                    <a:pt x="25400" y="677341"/>
                  </a:lnTo>
                  <a:lnTo>
                    <a:pt x="3303003" y="677341"/>
                  </a:lnTo>
                  <a:lnTo>
                    <a:pt x="3303003" y="690041"/>
                  </a:lnTo>
                  <a:close/>
                </a:path>
                <a:path w="3328670" h="702945">
                  <a:moveTo>
                    <a:pt x="3328403" y="690041"/>
                  </a:moveTo>
                  <a:lnTo>
                    <a:pt x="3303003" y="690041"/>
                  </a:lnTo>
                  <a:lnTo>
                    <a:pt x="3315703" y="677341"/>
                  </a:lnTo>
                  <a:lnTo>
                    <a:pt x="3328403" y="677341"/>
                  </a:lnTo>
                  <a:lnTo>
                    <a:pt x="3328403" y="690041"/>
                  </a:lnTo>
                  <a:close/>
                </a:path>
              </a:pathLst>
            </a:custGeom>
            <a:solidFill>
              <a:srgbClr val="FFFFFF"/>
            </a:solidFill>
          </p:spPr>
          <p:txBody>
            <a:bodyPr wrap="square" lIns="0" tIns="0" rIns="0" bIns="0" rtlCol="0"/>
            <a:lstStyle/>
            <a:p>
              <a:endParaRPr/>
            </a:p>
          </p:txBody>
        </p:sp>
        <p:sp>
          <p:nvSpPr>
            <p:cNvPr id="24" name="object 19">
              <a:extLst>
                <a:ext uri="{FF2B5EF4-FFF2-40B4-BE49-F238E27FC236}">
                  <a16:creationId xmlns:a16="http://schemas.microsoft.com/office/drawing/2014/main" id="{90ACC35F-2FDB-4F60-9B3E-844799ACFFBF}"/>
                </a:ext>
              </a:extLst>
            </p:cNvPr>
            <p:cNvSpPr/>
            <p:nvPr/>
          </p:nvSpPr>
          <p:spPr>
            <a:xfrm>
              <a:off x="8539230" y="4671388"/>
              <a:ext cx="3302635" cy="678180"/>
            </a:xfrm>
            <a:custGeom>
              <a:avLst/>
              <a:gdLst/>
              <a:ahLst/>
              <a:cxnLst/>
              <a:rect l="l" t="t" r="r" b="b"/>
              <a:pathLst>
                <a:path w="3302634" h="678179">
                  <a:moveTo>
                    <a:pt x="0" y="0"/>
                  </a:moveTo>
                  <a:lnTo>
                    <a:pt x="3302508" y="0"/>
                  </a:lnTo>
                  <a:lnTo>
                    <a:pt x="3302508" y="678179"/>
                  </a:lnTo>
                  <a:lnTo>
                    <a:pt x="0" y="678179"/>
                  </a:lnTo>
                  <a:lnTo>
                    <a:pt x="0" y="0"/>
                  </a:lnTo>
                  <a:close/>
                </a:path>
              </a:pathLst>
            </a:custGeom>
            <a:solidFill>
              <a:srgbClr val="F79546"/>
            </a:solidFill>
          </p:spPr>
          <p:txBody>
            <a:bodyPr wrap="square" lIns="0" tIns="0" rIns="0" bIns="0" rtlCol="0"/>
            <a:lstStyle/>
            <a:p>
              <a:endParaRPr/>
            </a:p>
          </p:txBody>
        </p:sp>
        <p:sp>
          <p:nvSpPr>
            <p:cNvPr id="25" name="object 20">
              <a:extLst>
                <a:ext uri="{FF2B5EF4-FFF2-40B4-BE49-F238E27FC236}">
                  <a16:creationId xmlns:a16="http://schemas.microsoft.com/office/drawing/2014/main" id="{AE6CDCA9-4D58-41C8-BF8B-61A409E20C62}"/>
                </a:ext>
              </a:extLst>
            </p:cNvPr>
            <p:cNvSpPr/>
            <p:nvPr/>
          </p:nvSpPr>
          <p:spPr>
            <a:xfrm>
              <a:off x="8526780" y="4659034"/>
              <a:ext cx="3328670" cy="702945"/>
            </a:xfrm>
            <a:custGeom>
              <a:avLst/>
              <a:gdLst/>
              <a:ahLst/>
              <a:cxnLst/>
              <a:rect l="l" t="t" r="r" b="b"/>
              <a:pathLst>
                <a:path w="3328670" h="702945">
                  <a:moveTo>
                    <a:pt x="3315703" y="702729"/>
                  </a:moveTo>
                  <a:lnTo>
                    <a:pt x="12700" y="702729"/>
                  </a:lnTo>
                  <a:lnTo>
                    <a:pt x="10223" y="702487"/>
                  </a:lnTo>
                  <a:lnTo>
                    <a:pt x="0" y="690029"/>
                  </a:lnTo>
                  <a:lnTo>
                    <a:pt x="0" y="12700"/>
                  </a:lnTo>
                  <a:lnTo>
                    <a:pt x="12700" y="0"/>
                  </a:lnTo>
                  <a:lnTo>
                    <a:pt x="3315703" y="0"/>
                  </a:lnTo>
                  <a:lnTo>
                    <a:pt x="3328403" y="12700"/>
                  </a:lnTo>
                  <a:lnTo>
                    <a:pt x="25400" y="12700"/>
                  </a:lnTo>
                  <a:lnTo>
                    <a:pt x="12700" y="25400"/>
                  </a:lnTo>
                  <a:lnTo>
                    <a:pt x="25400" y="25400"/>
                  </a:lnTo>
                  <a:lnTo>
                    <a:pt x="25400" y="677329"/>
                  </a:lnTo>
                  <a:lnTo>
                    <a:pt x="12700" y="677329"/>
                  </a:lnTo>
                  <a:lnTo>
                    <a:pt x="25400" y="690029"/>
                  </a:lnTo>
                  <a:lnTo>
                    <a:pt x="3328403" y="690029"/>
                  </a:lnTo>
                  <a:lnTo>
                    <a:pt x="3328161" y="692505"/>
                  </a:lnTo>
                  <a:lnTo>
                    <a:pt x="3318179" y="702487"/>
                  </a:lnTo>
                  <a:lnTo>
                    <a:pt x="3315703" y="702729"/>
                  </a:lnTo>
                  <a:close/>
                </a:path>
                <a:path w="3328670" h="702945">
                  <a:moveTo>
                    <a:pt x="25400" y="25400"/>
                  </a:moveTo>
                  <a:lnTo>
                    <a:pt x="12700" y="25400"/>
                  </a:lnTo>
                  <a:lnTo>
                    <a:pt x="25400" y="12700"/>
                  </a:lnTo>
                  <a:lnTo>
                    <a:pt x="25400" y="25400"/>
                  </a:lnTo>
                  <a:close/>
                </a:path>
                <a:path w="3328670" h="702945">
                  <a:moveTo>
                    <a:pt x="3303003" y="25400"/>
                  </a:moveTo>
                  <a:lnTo>
                    <a:pt x="25400" y="25400"/>
                  </a:lnTo>
                  <a:lnTo>
                    <a:pt x="25400" y="12700"/>
                  </a:lnTo>
                  <a:lnTo>
                    <a:pt x="3303003" y="12700"/>
                  </a:lnTo>
                  <a:lnTo>
                    <a:pt x="3303003" y="25400"/>
                  </a:lnTo>
                  <a:close/>
                </a:path>
                <a:path w="3328670" h="702945">
                  <a:moveTo>
                    <a:pt x="3303003" y="690029"/>
                  </a:moveTo>
                  <a:lnTo>
                    <a:pt x="3303003" y="12700"/>
                  </a:lnTo>
                  <a:lnTo>
                    <a:pt x="3315703" y="25400"/>
                  </a:lnTo>
                  <a:lnTo>
                    <a:pt x="3328403" y="25400"/>
                  </a:lnTo>
                  <a:lnTo>
                    <a:pt x="3328403" y="677329"/>
                  </a:lnTo>
                  <a:lnTo>
                    <a:pt x="3315703" y="677329"/>
                  </a:lnTo>
                  <a:lnTo>
                    <a:pt x="3303003" y="690029"/>
                  </a:lnTo>
                  <a:close/>
                </a:path>
                <a:path w="3328670" h="702945">
                  <a:moveTo>
                    <a:pt x="3328403" y="25400"/>
                  </a:moveTo>
                  <a:lnTo>
                    <a:pt x="3315703" y="25400"/>
                  </a:lnTo>
                  <a:lnTo>
                    <a:pt x="3303003" y="12700"/>
                  </a:lnTo>
                  <a:lnTo>
                    <a:pt x="3328403" y="12700"/>
                  </a:lnTo>
                  <a:lnTo>
                    <a:pt x="3328403" y="25400"/>
                  </a:lnTo>
                  <a:close/>
                </a:path>
                <a:path w="3328670" h="702945">
                  <a:moveTo>
                    <a:pt x="25400" y="690029"/>
                  </a:moveTo>
                  <a:lnTo>
                    <a:pt x="12700" y="677329"/>
                  </a:lnTo>
                  <a:lnTo>
                    <a:pt x="25400" y="677329"/>
                  </a:lnTo>
                  <a:lnTo>
                    <a:pt x="25400" y="690029"/>
                  </a:lnTo>
                  <a:close/>
                </a:path>
                <a:path w="3328670" h="702945">
                  <a:moveTo>
                    <a:pt x="3303003" y="690029"/>
                  </a:moveTo>
                  <a:lnTo>
                    <a:pt x="25400" y="690029"/>
                  </a:lnTo>
                  <a:lnTo>
                    <a:pt x="25400" y="677329"/>
                  </a:lnTo>
                  <a:lnTo>
                    <a:pt x="3303003" y="677329"/>
                  </a:lnTo>
                  <a:lnTo>
                    <a:pt x="3303003" y="690029"/>
                  </a:lnTo>
                  <a:close/>
                </a:path>
                <a:path w="3328670" h="702945">
                  <a:moveTo>
                    <a:pt x="3328403" y="690029"/>
                  </a:moveTo>
                  <a:lnTo>
                    <a:pt x="3303003" y="690029"/>
                  </a:lnTo>
                  <a:lnTo>
                    <a:pt x="3315703" y="677329"/>
                  </a:lnTo>
                  <a:lnTo>
                    <a:pt x="3328403" y="677329"/>
                  </a:lnTo>
                  <a:lnTo>
                    <a:pt x="3328403" y="690029"/>
                  </a:lnTo>
                  <a:close/>
                </a:path>
              </a:pathLst>
            </a:custGeom>
            <a:solidFill>
              <a:srgbClr val="FFFFFF"/>
            </a:solidFill>
          </p:spPr>
          <p:txBody>
            <a:bodyPr wrap="square" lIns="0" tIns="0" rIns="0" bIns="0" rtlCol="0"/>
            <a:lstStyle/>
            <a:p>
              <a:endParaRPr/>
            </a:p>
          </p:txBody>
        </p:sp>
        <p:sp>
          <p:nvSpPr>
            <p:cNvPr id="26" name="object 21">
              <a:extLst>
                <a:ext uri="{FF2B5EF4-FFF2-40B4-BE49-F238E27FC236}">
                  <a16:creationId xmlns:a16="http://schemas.microsoft.com/office/drawing/2014/main" id="{8BA44895-52DA-4AF4-8C9A-E74D89F697DB}"/>
                </a:ext>
              </a:extLst>
            </p:cNvPr>
            <p:cNvSpPr txBox="1"/>
            <p:nvPr/>
          </p:nvSpPr>
          <p:spPr>
            <a:xfrm>
              <a:off x="8537703" y="1410819"/>
              <a:ext cx="3304540" cy="3749675"/>
            </a:xfrm>
            <a:prstGeom prst="rect">
              <a:avLst/>
            </a:prstGeom>
          </p:spPr>
          <p:txBody>
            <a:bodyPr vert="horz" wrap="square" lIns="0" tIns="12700" rIns="0" bIns="0" rtlCol="0">
              <a:spAutoFit/>
            </a:bodyPr>
            <a:lstStyle/>
            <a:p>
              <a:pPr marL="424815">
                <a:spcBef>
                  <a:spcPts val="100"/>
                </a:spcBef>
              </a:pPr>
              <a:r>
                <a:rPr sz="2400" b="1" dirty="0">
                  <a:solidFill>
                    <a:srgbClr val="FFFFFF"/>
                  </a:solidFill>
                  <a:latin typeface="宋体"/>
                  <a:cs typeface="宋体"/>
                </a:rPr>
                <a:t>山西：约</a:t>
              </a:r>
              <a:r>
                <a:rPr sz="2400" b="1" spc="-5" dirty="0">
                  <a:solidFill>
                    <a:srgbClr val="FFFFFF"/>
                  </a:solidFill>
                  <a:latin typeface="Calibri"/>
                  <a:cs typeface="Calibri"/>
                </a:rPr>
                <a:t>1400</a:t>
              </a:r>
              <a:r>
                <a:rPr sz="2400" b="1" dirty="0">
                  <a:solidFill>
                    <a:srgbClr val="FFFFFF"/>
                  </a:solidFill>
                  <a:latin typeface="宋体"/>
                  <a:cs typeface="宋体"/>
                </a:rPr>
                <a:t>万</a:t>
              </a:r>
              <a:r>
                <a:rPr sz="2400" b="1" spc="-10" dirty="0">
                  <a:solidFill>
                    <a:srgbClr val="FFFFFF"/>
                  </a:solidFill>
                  <a:latin typeface="宋体"/>
                  <a:cs typeface="宋体"/>
                </a:rPr>
                <a:t>吨</a:t>
              </a:r>
              <a:endParaRPr sz="2400" dirty="0">
                <a:latin typeface="宋体"/>
                <a:cs typeface="宋体"/>
              </a:endParaRPr>
            </a:p>
            <a:p>
              <a:pPr marL="654685" marR="495934" indent="-153035">
                <a:lnSpc>
                  <a:spcPts val="6670"/>
                </a:lnSpc>
                <a:spcBef>
                  <a:spcPts val="625"/>
                </a:spcBef>
              </a:pPr>
              <a:r>
                <a:rPr sz="2400" b="1" dirty="0" err="1">
                  <a:solidFill>
                    <a:srgbClr val="FFFFFF"/>
                  </a:solidFill>
                  <a:latin typeface="宋体"/>
                  <a:cs typeface="宋体"/>
                </a:rPr>
                <a:t>河北：约</a:t>
              </a:r>
              <a:r>
                <a:rPr sz="2400" b="1" spc="-5" dirty="0" err="1">
                  <a:solidFill>
                    <a:srgbClr val="FFFFFF"/>
                  </a:solidFill>
                  <a:latin typeface="Calibri"/>
                  <a:cs typeface="Calibri"/>
                </a:rPr>
                <a:t>750</a:t>
              </a:r>
              <a:r>
                <a:rPr sz="2400" b="1" dirty="0" err="1">
                  <a:solidFill>
                    <a:srgbClr val="FFFFFF"/>
                  </a:solidFill>
                  <a:latin typeface="宋体"/>
                  <a:cs typeface="宋体"/>
                </a:rPr>
                <a:t>万</a:t>
              </a:r>
              <a:r>
                <a:rPr sz="2400" b="1" spc="-10" dirty="0" err="1">
                  <a:solidFill>
                    <a:srgbClr val="FFFFFF"/>
                  </a:solidFill>
                  <a:latin typeface="宋体"/>
                  <a:cs typeface="宋体"/>
                </a:rPr>
                <a:t>吨</a:t>
              </a:r>
              <a:r>
                <a:rPr sz="2400" b="1" dirty="0" err="1">
                  <a:solidFill>
                    <a:srgbClr val="FFFFFF"/>
                  </a:solidFill>
                  <a:latin typeface="宋体"/>
                  <a:cs typeface="宋体"/>
                </a:rPr>
                <a:t>山东</a:t>
              </a:r>
              <a:r>
                <a:rPr sz="2400" b="1" spc="-5" dirty="0" err="1">
                  <a:solidFill>
                    <a:srgbClr val="FFFFFF"/>
                  </a:solidFill>
                  <a:latin typeface="宋体"/>
                  <a:cs typeface="宋体"/>
                </a:rPr>
                <a:t>：</a:t>
              </a:r>
              <a:r>
                <a:rPr sz="2400" b="1" spc="-5" dirty="0" err="1">
                  <a:solidFill>
                    <a:srgbClr val="FFFFFF"/>
                  </a:solidFill>
                  <a:latin typeface="Calibri"/>
                  <a:cs typeface="Calibri"/>
                </a:rPr>
                <a:t>295</a:t>
              </a:r>
              <a:r>
                <a:rPr sz="2400" b="1" dirty="0" err="1">
                  <a:solidFill>
                    <a:srgbClr val="FFFFFF"/>
                  </a:solidFill>
                  <a:latin typeface="宋体"/>
                  <a:cs typeface="宋体"/>
                </a:rPr>
                <a:t>万</a:t>
              </a:r>
              <a:r>
                <a:rPr sz="2400" b="1" spc="-10" dirty="0" err="1">
                  <a:solidFill>
                    <a:srgbClr val="FFFFFF"/>
                  </a:solidFill>
                  <a:latin typeface="宋体"/>
                  <a:cs typeface="宋体"/>
                </a:rPr>
                <a:t>吨</a:t>
              </a:r>
              <a:endParaRPr lang="zh-CN" altLang="en-US" sz="2400" dirty="0">
                <a:latin typeface="宋体"/>
                <a:cs typeface="宋体"/>
              </a:endParaRPr>
            </a:p>
            <a:p>
              <a:pPr>
                <a:spcBef>
                  <a:spcPts val="50"/>
                </a:spcBef>
              </a:pPr>
              <a:endParaRPr lang="zh-CN" altLang="en-US" sz="2300" dirty="0">
                <a:latin typeface="宋体"/>
                <a:cs typeface="宋体"/>
              </a:endParaRPr>
            </a:p>
            <a:p>
              <a:pPr marL="502920"/>
              <a:r>
                <a:rPr sz="2400" b="1" dirty="0" err="1">
                  <a:solidFill>
                    <a:srgbClr val="FFFFFF"/>
                  </a:solidFill>
                  <a:latin typeface="宋体"/>
                  <a:cs typeface="宋体"/>
                </a:rPr>
                <a:t>河南：约</a:t>
              </a:r>
              <a:r>
                <a:rPr sz="2400" b="1" spc="-5" dirty="0" err="1">
                  <a:solidFill>
                    <a:srgbClr val="FFFFFF"/>
                  </a:solidFill>
                  <a:latin typeface="Calibri"/>
                  <a:cs typeface="Calibri"/>
                </a:rPr>
                <a:t>300</a:t>
              </a:r>
              <a:r>
                <a:rPr sz="2400" b="1" dirty="0" err="1">
                  <a:solidFill>
                    <a:srgbClr val="FFFFFF"/>
                  </a:solidFill>
                  <a:latin typeface="宋体"/>
                  <a:cs typeface="宋体"/>
                </a:rPr>
                <a:t>万</a:t>
              </a:r>
              <a:r>
                <a:rPr sz="2400" b="1" spc="-10" dirty="0" err="1">
                  <a:solidFill>
                    <a:srgbClr val="FFFFFF"/>
                  </a:solidFill>
                  <a:latin typeface="宋体"/>
                  <a:cs typeface="宋体"/>
                </a:rPr>
                <a:t>吨</a:t>
              </a:r>
              <a:endParaRPr sz="2400" dirty="0">
                <a:latin typeface="宋体"/>
                <a:cs typeface="宋体"/>
              </a:endParaRPr>
            </a:p>
            <a:p>
              <a:pPr>
                <a:spcBef>
                  <a:spcPts val="35"/>
                </a:spcBef>
              </a:pPr>
              <a:endParaRPr sz="3250" dirty="0">
                <a:latin typeface="宋体"/>
                <a:cs typeface="宋体"/>
              </a:endParaRPr>
            </a:p>
            <a:p>
              <a:pPr marL="438150"/>
              <a:r>
                <a:rPr sz="2000" b="1" dirty="0">
                  <a:solidFill>
                    <a:srgbClr val="FFFFFF"/>
                  </a:solidFill>
                  <a:latin typeface="宋体"/>
                  <a:cs typeface="宋体"/>
                </a:rPr>
                <a:t>其它地区：约</a:t>
              </a:r>
              <a:r>
                <a:rPr sz="2000" b="1" spc="-5" dirty="0">
                  <a:solidFill>
                    <a:srgbClr val="FFFFFF"/>
                  </a:solidFill>
                  <a:latin typeface="Calibri"/>
                  <a:cs typeface="Calibri"/>
                </a:rPr>
                <a:t>300</a:t>
              </a:r>
              <a:r>
                <a:rPr sz="2000" b="1" dirty="0">
                  <a:solidFill>
                    <a:srgbClr val="FFFFFF"/>
                  </a:solidFill>
                  <a:latin typeface="宋体"/>
                  <a:cs typeface="宋体"/>
                </a:rPr>
                <a:t>万</a:t>
              </a:r>
              <a:r>
                <a:rPr sz="2000" b="1" spc="-5" dirty="0">
                  <a:solidFill>
                    <a:srgbClr val="FFFFFF"/>
                  </a:solidFill>
                  <a:latin typeface="宋体"/>
                  <a:cs typeface="宋体"/>
                </a:rPr>
                <a:t>吨</a:t>
              </a:r>
              <a:endParaRPr sz="2000" dirty="0">
                <a:latin typeface="宋体"/>
                <a:cs typeface="宋体"/>
              </a:endParaRPr>
            </a:p>
          </p:txBody>
        </p:sp>
      </p:grpSp>
    </p:spTree>
    <p:extLst>
      <p:ext uri="{BB962C8B-B14F-4D97-AF65-F5344CB8AC3E}">
        <p14:creationId xmlns:p14="http://schemas.microsoft.com/office/powerpoint/2010/main" val="463667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848119"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北京旭阳宏业化工有限公司副总经理王柏秋</a:t>
            </a:r>
          </a:p>
        </p:txBody>
      </p:sp>
      <p:sp>
        <p:nvSpPr>
          <p:cNvPr id="27" name="object 5">
            <a:extLst>
              <a:ext uri="{FF2B5EF4-FFF2-40B4-BE49-F238E27FC236}">
                <a16:creationId xmlns:a16="http://schemas.microsoft.com/office/drawing/2014/main" id="{4F9971DD-3496-4368-B23C-C572FAAE2B4C}"/>
              </a:ext>
            </a:extLst>
          </p:cNvPr>
          <p:cNvSpPr txBox="1"/>
          <p:nvPr/>
        </p:nvSpPr>
        <p:spPr>
          <a:xfrm>
            <a:off x="487046" y="908050"/>
            <a:ext cx="11369992" cy="2641877"/>
          </a:xfrm>
          <a:prstGeom prst="rect">
            <a:avLst/>
          </a:prstGeom>
        </p:spPr>
        <p:txBody>
          <a:bodyPr vert="horz" wrap="square" lIns="0" tIns="12065" rIns="0" bIns="0" rtlCol="0">
            <a:spAutoFit/>
          </a:bodyPr>
          <a:lstStyle/>
          <a:p>
            <a:pPr marL="342900" marR="5080" indent="-342900" algn="just">
              <a:lnSpc>
                <a:spcPts val="3500"/>
              </a:lnSpc>
              <a:buFont typeface="+mj-lt"/>
              <a:buAutoNum type="arabicPeriod" startAt="3"/>
            </a:pPr>
            <a:r>
              <a:rPr lang="zh-CN" altLang="en-US" sz="1600" dirty="0">
                <a:latin typeface="微软雅黑" panose="020B0503020204020204" pitchFamily="34" charset="-122"/>
                <a:ea typeface="微软雅黑" panose="020B0503020204020204" pitchFamily="34" charset="-122"/>
              </a:rPr>
              <a:t>焦化行业将进一步深化供给侧结构性改革，考虑到</a:t>
            </a:r>
            <a:r>
              <a:rPr lang="en-US" altLang="zh-CN" sz="1600" dirty="0">
                <a:latin typeface="微软雅黑" panose="020B0503020204020204" pitchFamily="34" charset="-122"/>
                <a:ea typeface="微软雅黑" panose="020B0503020204020204" pitchFamily="34" charset="-122"/>
              </a:rPr>
              <a:t>21</a:t>
            </a:r>
            <a:r>
              <a:rPr lang="zh-CN" altLang="en-US" sz="1600" dirty="0">
                <a:latin typeface="微软雅黑" panose="020B0503020204020204" pitchFamily="34" charset="-122"/>
                <a:ea typeface="微软雅黑" panose="020B0503020204020204" pitchFamily="34" charset="-122"/>
              </a:rPr>
              <a:t>年钢铁产业大规模限产，产量同比增量有限，</a:t>
            </a:r>
            <a:r>
              <a:rPr lang="zh-CN" altLang="en-US" sz="1600" b="1" dirty="0">
                <a:latin typeface="微软雅黑" panose="020B0503020204020204" pitchFamily="34" charset="-122"/>
                <a:ea typeface="微软雅黑" panose="020B0503020204020204" pitchFamily="34" charset="-122"/>
              </a:rPr>
              <a:t>国内焦炭市场由供需平衡略有缺口转变为总体平衡、阶段性偏紧</a:t>
            </a:r>
            <a:r>
              <a:rPr lang="zh-CN" altLang="en-US" sz="1600" dirty="0">
                <a:latin typeface="微软雅黑" panose="020B0503020204020204" pitchFamily="34" charset="-122"/>
                <a:ea typeface="微软雅黑" panose="020B0503020204020204" pitchFamily="34" charset="-122"/>
              </a:rPr>
              <a:t>。随着河北、山西、内蒙等地环保限产加码，</a:t>
            </a:r>
            <a:r>
              <a:rPr lang="en-US" altLang="zh-CN" sz="1600" dirty="0">
                <a:latin typeface="微软雅黑" panose="020B0503020204020204" pitchFamily="34" charset="-122"/>
                <a:ea typeface="微软雅黑" panose="020B0503020204020204" pitchFamily="34" charset="-122"/>
              </a:rPr>
              <a:t>4.3</a:t>
            </a:r>
            <a:r>
              <a:rPr lang="zh-CN" altLang="en-US" sz="1600" dirty="0">
                <a:latin typeface="微软雅黑" panose="020B0503020204020204" pitchFamily="34" charset="-122"/>
                <a:ea typeface="微软雅黑" panose="020B0503020204020204" pitchFamily="34" charset="-122"/>
              </a:rPr>
              <a:t>米焦炉淘汰关停，高利润下钢厂开工高位，海外需求回升，阶段性供需错配将带来焦炭上涨行情。</a:t>
            </a:r>
          </a:p>
          <a:p>
            <a:pPr marL="342900" marR="5080" indent="-342900" algn="just">
              <a:lnSpc>
                <a:spcPts val="3500"/>
              </a:lnSpc>
              <a:buFont typeface="+mj-lt"/>
              <a:buAutoNum type="arabicPeriod" startAt="3"/>
            </a:pPr>
            <a:r>
              <a:rPr lang="zh-CN" altLang="en-US" sz="1600" dirty="0">
                <a:latin typeface="微软雅黑" panose="020B0503020204020204" pitchFamily="34" charset="-122"/>
                <a:ea typeface="微软雅黑" panose="020B0503020204020204" pitchFamily="34" charset="-122"/>
              </a:rPr>
              <a:t>未来</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年，焦化</a:t>
            </a:r>
            <a:r>
              <a:rPr lang="en-US" altLang="zh-CN" sz="1600" dirty="0">
                <a:latin typeface="微软雅黑" panose="020B0503020204020204" pitchFamily="34" charset="-122"/>
                <a:ea typeface="微软雅黑" panose="020B0503020204020204" pitchFamily="34" charset="-122"/>
              </a:rPr>
              <a:t>4.3</a:t>
            </a:r>
            <a:r>
              <a:rPr lang="zh-CN" altLang="en-US" sz="1600" dirty="0">
                <a:latin typeface="微软雅黑" panose="020B0503020204020204" pitchFamily="34" charset="-122"/>
                <a:ea typeface="微软雅黑" panose="020B0503020204020204" pitchFamily="34" charset="-122"/>
              </a:rPr>
              <a:t>米焦炉淘汰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置换仍将继续推进，山西、河北、河南、山东等地区外还有更多地区将落实去产能政策，</a:t>
            </a:r>
            <a:r>
              <a:rPr lang="en-US" altLang="zh-CN" sz="1600" dirty="0">
                <a:latin typeface="微软雅黑" panose="020B0503020204020204" pitchFamily="34" charset="-122"/>
                <a:ea typeface="微软雅黑" panose="020B0503020204020204" pitchFamily="34" charset="-122"/>
              </a:rPr>
              <a:t>5.5</a:t>
            </a:r>
            <a:r>
              <a:rPr lang="zh-CN" altLang="en-US" sz="1600" dirty="0">
                <a:latin typeface="微软雅黑" panose="020B0503020204020204" pitchFamily="34" charset="-122"/>
                <a:ea typeface="微软雅黑" panose="020B0503020204020204" pitchFamily="34" charset="-122"/>
              </a:rPr>
              <a:t>米及以上的大型化焦炉将陆续置换投产，新老焦炉关停与投产仍存在时间上的错配，即“去多投少”的局面将延续，阶段性供需缺口仍然存在。</a:t>
            </a:r>
          </a:p>
        </p:txBody>
      </p:sp>
    </p:spTree>
    <p:extLst>
      <p:ext uri="{BB962C8B-B14F-4D97-AF65-F5344CB8AC3E}">
        <p14:creationId xmlns:p14="http://schemas.microsoft.com/office/powerpoint/2010/main" val="747925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01100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中国冶金矿山企业协会雷平喜</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908050"/>
            <a:ext cx="11520488" cy="4068550"/>
          </a:xfrm>
          <a:prstGeom prst="rect">
            <a:avLst/>
          </a:prstGeom>
          <a:noFill/>
        </p:spPr>
        <p:txBody>
          <a:bodyPr wrap="square">
            <a:spAutoFit/>
          </a:bodyPr>
          <a:lstStyle/>
          <a:p>
            <a:pPr marR="5080" algn="just">
              <a:lnSpc>
                <a:spcPts val="3500"/>
              </a:lnSpc>
            </a:pPr>
            <a:r>
              <a:rPr lang="zh-CN" altLang="en-US" sz="1600" dirty="0">
                <a:latin typeface="微软雅黑" panose="020B0503020204020204" pitchFamily="34" charset="-122"/>
                <a:ea typeface="微软雅黑" panose="020B0503020204020204" pitchFamily="34" charset="-122"/>
              </a:rPr>
              <a:t>一、铁矿石供给形势</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b="1" dirty="0">
                <a:latin typeface="微软雅黑" panose="020B0503020204020204" pitchFamily="34" charset="-122"/>
                <a:ea typeface="微软雅黑" panose="020B0503020204020204" pitchFamily="34" charset="-122"/>
              </a:rPr>
              <a:t>过去十五年，我国累计进口铁矿石</a:t>
            </a:r>
            <a:r>
              <a:rPr lang="en-US" altLang="zh-CN" sz="1600" b="1" dirty="0">
                <a:latin typeface="微软雅黑" panose="020B0503020204020204" pitchFamily="34" charset="-122"/>
                <a:ea typeface="微软雅黑" panose="020B0503020204020204" pitchFamily="34" charset="-122"/>
              </a:rPr>
              <a:t>119.1</a:t>
            </a:r>
            <a:r>
              <a:rPr lang="zh-CN" altLang="en-US" sz="1600" b="1" dirty="0">
                <a:latin typeface="微软雅黑" panose="020B0503020204020204" pitchFamily="34" charset="-122"/>
                <a:ea typeface="微软雅黑" panose="020B0503020204020204" pitchFamily="34" charset="-122"/>
              </a:rPr>
              <a:t>亿吨，铁矿石平均对外依存度</a:t>
            </a:r>
            <a:r>
              <a:rPr lang="en-US" altLang="zh-CN" sz="1600" b="1" dirty="0">
                <a:latin typeface="微软雅黑" panose="020B0503020204020204" pitchFamily="34" charset="-122"/>
                <a:ea typeface="微软雅黑" panose="020B0503020204020204" pitchFamily="34" charset="-122"/>
              </a:rPr>
              <a:t>75%</a:t>
            </a:r>
            <a:r>
              <a:rPr lang="zh-CN" altLang="en-US" sz="1600" b="1"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面对全球百年未有之大变局，我国铁矿石供应链“国内供应严重不足、国际市场高度垄断和运输通道缺少保障”三大安全短板不但没有得到改善，反而加剧了。</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年粗钢消费量</a:t>
            </a:r>
            <a:r>
              <a:rPr lang="en-US" altLang="zh-CN" sz="1600" b="1" dirty="0">
                <a:latin typeface="微软雅黑" panose="020B0503020204020204" pitchFamily="34" charset="-122"/>
                <a:ea typeface="微软雅黑" panose="020B0503020204020204" pitchFamily="34" charset="-122"/>
              </a:rPr>
              <a:t>10.0</a:t>
            </a:r>
            <a:r>
              <a:rPr lang="zh-CN" altLang="en-US" sz="1600" b="1" dirty="0">
                <a:latin typeface="微软雅黑" panose="020B0503020204020204" pitchFamily="34" charset="-122"/>
                <a:ea typeface="微软雅黑" panose="020B0503020204020204" pitchFamily="34" charset="-122"/>
              </a:rPr>
              <a:t>亿吨，到</a:t>
            </a:r>
            <a:r>
              <a:rPr lang="en-US" altLang="zh-CN" sz="1600" b="1" dirty="0">
                <a:latin typeface="微软雅黑" panose="020B0503020204020204" pitchFamily="34" charset="-122"/>
                <a:ea typeface="微软雅黑" panose="020B0503020204020204" pitchFamily="34" charset="-122"/>
              </a:rPr>
              <a:t>2025</a:t>
            </a:r>
            <a:r>
              <a:rPr lang="zh-CN" altLang="en-US" sz="1600" b="1" dirty="0">
                <a:latin typeface="微软雅黑" panose="020B0503020204020204" pitchFamily="34" charset="-122"/>
                <a:ea typeface="微软雅黑" panose="020B0503020204020204" pitchFamily="34" charset="-122"/>
              </a:rPr>
              <a:t>年可能达到需求峰值</a:t>
            </a:r>
            <a:r>
              <a:rPr lang="en-US" altLang="zh-CN" sz="1600" b="1" dirty="0">
                <a:latin typeface="微软雅黑" panose="020B0503020204020204" pitchFamily="34" charset="-122"/>
                <a:ea typeface="微软雅黑" panose="020B0503020204020204" pitchFamily="34" charset="-122"/>
              </a:rPr>
              <a:t>11.0</a:t>
            </a:r>
            <a:r>
              <a:rPr lang="zh-CN" altLang="en-US" sz="1600" b="1" dirty="0">
                <a:latin typeface="微软雅黑" panose="020B0503020204020204" pitchFamily="34" charset="-122"/>
                <a:ea typeface="微软雅黑" panose="020B0503020204020204" pitchFamily="34" charset="-122"/>
              </a:rPr>
              <a:t>亿吨，</a:t>
            </a:r>
            <a:r>
              <a:rPr lang="en-US" altLang="zh-CN" sz="1600" b="1" dirty="0">
                <a:latin typeface="微软雅黑" panose="020B0503020204020204" pitchFamily="34" charset="-122"/>
                <a:ea typeface="微软雅黑" panose="020B0503020204020204" pitchFamily="34" charset="-122"/>
              </a:rPr>
              <a:t>2030</a:t>
            </a:r>
            <a:r>
              <a:rPr lang="zh-CN" altLang="en-US" sz="1600" b="1" dirty="0">
                <a:latin typeface="微软雅黑" panose="020B0503020204020204" pitchFamily="34" charset="-122"/>
                <a:ea typeface="微软雅黑" panose="020B0503020204020204" pitchFamily="34" charset="-122"/>
              </a:rPr>
              <a:t>年和</a:t>
            </a:r>
            <a:r>
              <a:rPr lang="en-US" altLang="zh-CN" sz="1600" b="1" dirty="0">
                <a:latin typeface="微软雅黑" panose="020B0503020204020204" pitchFamily="34" charset="-122"/>
                <a:ea typeface="微软雅黑" panose="020B0503020204020204" pitchFamily="34" charset="-122"/>
              </a:rPr>
              <a:t>2035</a:t>
            </a:r>
            <a:r>
              <a:rPr lang="zh-CN" altLang="en-US" sz="1600" b="1" dirty="0">
                <a:latin typeface="微软雅黑" panose="020B0503020204020204" pitchFamily="34" charset="-122"/>
                <a:ea typeface="微软雅黑" panose="020B0503020204020204" pitchFamily="34" charset="-122"/>
              </a:rPr>
              <a:t>年将缓慢降到</a:t>
            </a:r>
            <a:r>
              <a:rPr lang="en-US" altLang="zh-CN" sz="1600" b="1" dirty="0">
                <a:latin typeface="微软雅黑" panose="020B0503020204020204" pitchFamily="34" charset="-122"/>
                <a:ea typeface="微软雅黑" panose="020B0503020204020204" pitchFamily="34" charset="-122"/>
              </a:rPr>
              <a:t>10.3</a:t>
            </a:r>
            <a:r>
              <a:rPr lang="zh-CN" altLang="en-US" sz="1600" b="1" dirty="0">
                <a:latin typeface="微软雅黑" panose="020B0503020204020204" pitchFamily="34" charset="-122"/>
                <a:ea typeface="微软雅黑" panose="020B0503020204020204" pitchFamily="34" charset="-122"/>
              </a:rPr>
              <a:t>亿吨和</a:t>
            </a:r>
            <a:r>
              <a:rPr lang="en-US" altLang="zh-CN" sz="1600" b="1" dirty="0">
                <a:latin typeface="微软雅黑" panose="020B0503020204020204" pitchFamily="34" charset="-122"/>
                <a:ea typeface="微软雅黑" panose="020B0503020204020204" pitchFamily="34" charset="-122"/>
              </a:rPr>
              <a:t>9.7</a:t>
            </a:r>
            <a:r>
              <a:rPr lang="zh-CN" altLang="en-US" sz="1600" b="1" dirty="0">
                <a:latin typeface="微软雅黑" panose="020B0503020204020204" pitchFamily="34" charset="-122"/>
                <a:ea typeface="微软雅黑" panose="020B0503020204020204" pitchFamily="34" charset="-122"/>
              </a:rPr>
              <a:t>亿吨。未来</a:t>
            </a:r>
            <a:r>
              <a:rPr lang="en-US" altLang="zh-CN" sz="1600" b="1" dirty="0">
                <a:latin typeface="微软雅黑" panose="020B0503020204020204" pitchFamily="34" charset="-122"/>
                <a:ea typeface="微软雅黑" panose="020B0503020204020204" pitchFamily="34" charset="-122"/>
              </a:rPr>
              <a:t>15</a:t>
            </a:r>
            <a:r>
              <a:rPr lang="zh-CN" altLang="en-US" sz="1600" b="1" dirty="0">
                <a:latin typeface="微软雅黑" panose="020B0503020204020204" pitchFamily="34" charset="-122"/>
                <a:ea typeface="微软雅黑" panose="020B0503020204020204" pitchFamily="34" charset="-122"/>
              </a:rPr>
              <a:t>年，我国粗钢累计需求将超过</a:t>
            </a:r>
            <a:r>
              <a:rPr lang="en-US" altLang="zh-CN" sz="1600" b="1" dirty="0">
                <a:latin typeface="微软雅黑" panose="020B0503020204020204" pitchFamily="34" charset="-122"/>
                <a:ea typeface="微软雅黑" panose="020B0503020204020204" pitchFamily="34" charset="-122"/>
              </a:rPr>
              <a:t>150</a:t>
            </a:r>
            <a:r>
              <a:rPr lang="zh-CN" altLang="en-US" sz="1600" b="1" dirty="0">
                <a:latin typeface="微软雅黑" panose="020B0503020204020204" pitchFamily="34" charset="-122"/>
                <a:ea typeface="微软雅黑" panose="020B0503020204020204" pitchFamily="34" charset="-122"/>
              </a:rPr>
              <a:t>亿吨，扣除废钢，需要铁矿石约</a:t>
            </a:r>
            <a:r>
              <a:rPr lang="en-US" altLang="zh-CN" sz="1600" b="1" dirty="0">
                <a:latin typeface="微软雅黑" panose="020B0503020204020204" pitchFamily="34" charset="-122"/>
                <a:ea typeface="微软雅黑" panose="020B0503020204020204" pitchFamily="34" charset="-122"/>
              </a:rPr>
              <a:t>175</a:t>
            </a:r>
            <a:r>
              <a:rPr lang="zh-CN" altLang="en-US" sz="1600" b="1" dirty="0">
                <a:latin typeface="微软雅黑" panose="020B0503020204020204" pitchFamily="34" charset="-122"/>
                <a:ea typeface="微软雅黑" panose="020B0503020204020204" pitchFamily="34" charset="-122"/>
              </a:rPr>
              <a:t>亿吨，仍然是全球粗钢和铁矿石第一消费大国，铁矿石缺口将达到</a:t>
            </a:r>
            <a:r>
              <a:rPr lang="en-US" altLang="zh-CN" sz="1600" b="1" dirty="0">
                <a:latin typeface="微软雅黑" panose="020B0503020204020204" pitchFamily="34" charset="-122"/>
                <a:ea typeface="微软雅黑" panose="020B0503020204020204" pitchFamily="34" charset="-122"/>
              </a:rPr>
              <a:t>130</a:t>
            </a:r>
            <a:r>
              <a:rPr lang="zh-CN" altLang="en-US" sz="1600" b="1" dirty="0">
                <a:latin typeface="微软雅黑" panose="020B0503020204020204" pitchFamily="34" charset="-122"/>
                <a:ea typeface="微软雅黑" panose="020B0503020204020204" pitchFamily="34" charset="-122"/>
              </a:rPr>
              <a:t>亿吨，铁矿石平均对外依存度将继续保持在</a:t>
            </a:r>
            <a:r>
              <a:rPr lang="en-US" altLang="zh-CN" sz="1600" b="1" dirty="0">
                <a:latin typeface="微软雅黑" panose="020B0503020204020204" pitchFamily="34" charset="-122"/>
                <a:ea typeface="微软雅黑" panose="020B0503020204020204" pitchFamily="34" charset="-122"/>
              </a:rPr>
              <a:t>75%</a:t>
            </a:r>
            <a:r>
              <a:rPr lang="zh-CN" altLang="en-US" sz="1600" b="1" dirty="0">
                <a:latin typeface="微软雅黑" panose="020B0503020204020204" pitchFamily="34" charset="-122"/>
                <a:ea typeface="微软雅黑" panose="020B0503020204020204" pitchFamily="34" charset="-122"/>
              </a:rPr>
              <a:t>左右。</a:t>
            </a:r>
            <a:endParaRPr lang="en-US" altLang="zh-CN" sz="1600" b="1"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随着粗钢积蓄量持续增加，我国废钢回收加快，</a:t>
            </a:r>
            <a:r>
              <a:rPr lang="zh-CN" altLang="en-US" sz="1600" b="1" dirty="0">
                <a:latin typeface="微软雅黑" panose="020B0503020204020204" pitchFamily="34" charset="-122"/>
                <a:ea typeface="微软雅黑" panose="020B0503020204020204" pitchFamily="34" charset="-122"/>
              </a:rPr>
              <a:t>预计</a:t>
            </a:r>
            <a:r>
              <a:rPr lang="en-US" altLang="zh-CN" sz="1600" b="1" dirty="0">
                <a:latin typeface="微软雅黑" panose="020B0503020204020204" pitchFamily="34" charset="-122"/>
                <a:ea typeface="微软雅黑" panose="020B0503020204020204" pitchFamily="34" charset="-122"/>
              </a:rPr>
              <a:t>2025</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2030</a:t>
            </a:r>
            <a:r>
              <a:rPr lang="zh-CN" altLang="en-US" sz="1600" b="1" dirty="0">
                <a:latin typeface="微软雅黑" panose="020B0503020204020204" pitchFamily="34" charset="-122"/>
                <a:ea typeface="微软雅黑" panose="020B0503020204020204" pitchFamily="34" charset="-122"/>
              </a:rPr>
              <a:t>年和</a:t>
            </a:r>
            <a:r>
              <a:rPr lang="en-US" altLang="zh-CN" sz="1600" b="1" dirty="0">
                <a:latin typeface="微软雅黑" panose="020B0503020204020204" pitchFamily="34" charset="-122"/>
                <a:ea typeface="微软雅黑" panose="020B0503020204020204" pitchFamily="34" charset="-122"/>
              </a:rPr>
              <a:t>2035</a:t>
            </a:r>
            <a:r>
              <a:rPr lang="zh-CN" altLang="en-US" sz="1600" b="1" dirty="0">
                <a:latin typeface="微软雅黑" panose="020B0503020204020204" pitchFamily="34" charset="-122"/>
                <a:ea typeface="微软雅黑" panose="020B0503020204020204" pitchFamily="34" charset="-122"/>
              </a:rPr>
              <a:t>年国内废钢回收将分别达到</a:t>
            </a:r>
            <a:r>
              <a:rPr lang="en-US" altLang="zh-CN" sz="1600" b="1" dirty="0">
                <a:latin typeface="微软雅黑" panose="020B0503020204020204" pitchFamily="34" charset="-122"/>
                <a:ea typeface="微软雅黑" panose="020B0503020204020204" pitchFamily="34" charset="-122"/>
              </a:rPr>
              <a:t>2.8</a:t>
            </a:r>
            <a:r>
              <a:rPr lang="zh-CN" altLang="en-US" sz="1600" b="1" dirty="0">
                <a:latin typeface="微软雅黑" panose="020B0503020204020204" pitchFamily="34" charset="-122"/>
                <a:ea typeface="微软雅黑" panose="020B0503020204020204" pitchFamily="34" charset="-122"/>
              </a:rPr>
              <a:t>亿吨、</a:t>
            </a:r>
            <a:r>
              <a:rPr lang="en-US" altLang="zh-CN" sz="1600" b="1" dirty="0">
                <a:latin typeface="微软雅黑" panose="020B0503020204020204" pitchFamily="34" charset="-122"/>
                <a:ea typeface="微软雅黑" panose="020B0503020204020204" pitchFamily="34" charset="-122"/>
              </a:rPr>
              <a:t>3.4</a:t>
            </a:r>
            <a:r>
              <a:rPr lang="zh-CN" altLang="en-US" sz="1600" b="1" dirty="0">
                <a:latin typeface="微软雅黑" panose="020B0503020204020204" pitchFamily="34" charset="-122"/>
                <a:ea typeface="微软雅黑" panose="020B0503020204020204" pitchFamily="34" charset="-122"/>
              </a:rPr>
              <a:t>亿吨和</a:t>
            </a:r>
            <a:r>
              <a:rPr lang="en-US" altLang="zh-CN" sz="1600" b="1" dirty="0">
                <a:latin typeface="微软雅黑" panose="020B0503020204020204" pitchFamily="34" charset="-122"/>
                <a:ea typeface="微软雅黑" panose="020B0503020204020204" pitchFamily="34" charset="-122"/>
              </a:rPr>
              <a:t>4.2</a:t>
            </a:r>
            <a:r>
              <a:rPr lang="zh-CN" altLang="en-US" sz="1600" b="1" dirty="0">
                <a:latin typeface="微软雅黑" panose="020B0503020204020204" pitchFamily="34" charset="-122"/>
                <a:ea typeface="微软雅黑" panose="020B0503020204020204" pitchFamily="34" charset="-122"/>
              </a:rPr>
              <a:t>亿吨。未来</a:t>
            </a:r>
            <a:r>
              <a:rPr lang="en-US" altLang="zh-CN" sz="1600" b="1" dirty="0">
                <a:latin typeface="微软雅黑" panose="020B0503020204020204" pitchFamily="34" charset="-122"/>
                <a:ea typeface="微软雅黑" panose="020B0503020204020204" pitchFamily="34" charset="-122"/>
              </a:rPr>
              <a:t>15</a:t>
            </a:r>
            <a:r>
              <a:rPr lang="zh-CN" altLang="en-US" sz="1600" b="1" dirty="0">
                <a:latin typeface="微软雅黑" panose="020B0503020204020204" pitchFamily="34" charset="-122"/>
                <a:ea typeface="微软雅黑" panose="020B0503020204020204" pitchFamily="34" charset="-122"/>
              </a:rPr>
              <a:t>年，累计可回收废钢约</a:t>
            </a:r>
            <a:r>
              <a:rPr lang="en-US" altLang="zh-CN" sz="1600" b="1" dirty="0">
                <a:latin typeface="微软雅黑" panose="020B0503020204020204" pitchFamily="34" charset="-122"/>
                <a:ea typeface="微软雅黑" panose="020B0503020204020204" pitchFamily="34" charset="-122"/>
              </a:rPr>
              <a:t>43</a:t>
            </a:r>
            <a:r>
              <a:rPr lang="zh-CN" altLang="en-US" sz="1600" b="1" dirty="0">
                <a:latin typeface="微软雅黑" panose="020B0503020204020204" pitchFamily="34" charset="-122"/>
                <a:ea typeface="微软雅黑" panose="020B0503020204020204" pitchFamily="34" charset="-122"/>
              </a:rPr>
              <a:t>亿吨，折合铁矿石</a:t>
            </a:r>
            <a:r>
              <a:rPr lang="en-US" altLang="zh-CN" sz="1600" b="1" dirty="0">
                <a:latin typeface="微软雅黑" panose="020B0503020204020204" pitchFamily="34" charset="-122"/>
                <a:ea typeface="微软雅黑" panose="020B0503020204020204" pitchFamily="34" charset="-122"/>
              </a:rPr>
              <a:t>68</a:t>
            </a:r>
            <a:r>
              <a:rPr lang="zh-CN" altLang="en-US" sz="1600" b="1" dirty="0">
                <a:latin typeface="微软雅黑" panose="020B0503020204020204" pitchFamily="34" charset="-122"/>
                <a:ea typeface="微软雅黑" panose="020B0503020204020204" pitchFamily="34" charset="-122"/>
              </a:rPr>
              <a:t>亿吨，废钢累计占铁元素消费量的</a:t>
            </a:r>
            <a:r>
              <a:rPr lang="en-US" altLang="zh-CN" sz="1600" b="1" dirty="0">
                <a:latin typeface="微软雅黑" panose="020B0503020204020204" pitchFamily="34" charset="-122"/>
                <a:ea typeface="微软雅黑" panose="020B0503020204020204" pitchFamily="34" charset="-122"/>
              </a:rPr>
              <a:t>28.7%</a:t>
            </a:r>
            <a:r>
              <a:rPr lang="zh-CN" altLang="en-US" sz="1600" b="1" dirty="0">
                <a:latin typeface="微软雅黑" panose="020B0503020204020204" pitchFamily="34" charset="-122"/>
                <a:ea typeface="微软雅黑" panose="020B0503020204020204" pitchFamily="34" charset="-122"/>
              </a:rPr>
              <a:t>。未来</a:t>
            </a:r>
            <a:r>
              <a:rPr lang="en-US" altLang="zh-CN" sz="1600" b="1" dirty="0">
                <a:latin typeface="微软雅黑" panose="020B0503020204020204" pitchFamily="34" charset="-122"/>
                <a:ea typeface="微软雅黑" panose="020B0503020204020204" pitchFamily="34" charset="-122"/>
              </a:rPr>
              <a:t>15</a:t>
            </a:r>
            <a:r>
              <a:rPr lang="zh-CN" altLang="en-US" sz="1600" b="1" dirty="0">
                <a:latin typeface="微软雅黑" panose="020B0503020204020204" pitchFamily="34" charset="-122"/>
                <a:ea typeface="微软雅黑" panose="020B0503020204020204" pitchFamily="34" charset="-122"/>
              </a:rPr>
              <a:t>年，铁金属国内自给率将平均达到</a:t>
            </a:r>
            <a:r>
              <a:rPr lang="en-US" altLang="zh-CN" sz="1600" b="1" dirty="0">
                <a:latin typeface="微软雅黑" panose="020B0503020204020204" pitchFamily="34" charset="-122"/>
                <a:ea typeface="微软雅黑" panose="020B0503020204020204" pitchFamily="34" charset="-122"/>
              </a:rPr>
              <a:t>46.5%</a:t>
            </a:r>
            <a:r>
              <a:rPr lang="zh-CN" altLang="en-US"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36627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01100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中国冶金矿山企业协会雷平喜</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908050"/>
            <a:ext cx="11520488" cy="4979055"/>
          </a:xfrm>
          <a:prstGeom prst="rect">
            <a:avLst/>
          </a:prstGeom>
          <a:noFill/>
        </p:spPr>
        <p:txBody>
          <a:bodyPr wrap="square">
            <a:spAutoFit/>
          </a:bodyPr>
          <a:lstStyle/>
          <a:p>
            <a:pPr marR="5080" algn="just">
              <a:lnSpc>
                <a:spcPts val="3500"/>
              </a:lnSpc>
            </a:pPr>
            <a:r>
              <a:rPr lang="zh-CN" altLang="en-US" sz="1600" dirty="0">
                <a:latin typeface="微软雅黑" panose="020B0503020204020204" pitchFamily="34" charset="-122"/>
                <a:ea typeface="微软雅黑" panose="020B0503020204020204" pitchFamily="34" charset="-122"/>
              </a:rPr>
              <a:t>二、铁矿石供应链安全</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国内铁矿供应能力严重不足是我国钢铁产业原料供应链“脆弱”的关键。</a:t>
            </a: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年全国铁矿石原矿产量</a:t>
            </a:r>
            <a:r>
              <a:rPr lang="en-US" altLang="zh-CN" sz="1600" b="1" dirty="0">
                <a:latin typeface="微软雅黑" panose="020B0503020204020204" pitchFamily="34" charset="-122"/>
                <a:ea typeface="微软雅黑" panose="020B0503020204020204" pitchFamily="34" charset="-122"/>
              </a:rPr>
              <a:t>8.65</a:t>
            </a:r>
            <a:r>
              <a:rPr lang="zh-CN" altLang="en-US" sz="1600" b="1" dirty="0">
                <a:latin typeface="微软雅黑" panose="020B0503020204020204" pitchFamily="34" charset="-122"/>
                <a:ea typeface="微软雅黑" panose="020B0503020204020204" pitchFamily="34" charset="-122"/>
              </a:rPr>
              <a:t>亿吨，是峰值时期的</a:t>
            </a:r>
            <a:r>
              <a:rPr lang="en-US" altLang="zh-CN" sz="1600" b="1" dirty="0">
                <a:latin typeface="微软雅黑" panose="020B0503020204020204" pitchFamily="34" charset="-122"/>
                <a:ea typeface="微软雅黑" panose="020B0503020204020204" pitchFamily="34" charset="-122"/>
              </a:rPr>
              <a:t>56%</a:t>
            </a:r>
            <a:r>
              <a:rPr lang="zh-CN" altLang="en-US" sz="1600" b="1" dirty="0">
                <a:latin typeface="微软雅黑" panose="020B0503020204020204" pitchFamily="34" charset="-122"/>
                <a:ea typeface="微软雅黑" panose="020B0503020204020204" pitchFamily="34" charset="-122"/>
              </a:rPr>
              <a:t>，累计下降</a:t>
            </a:r>
            <a:r>
              <a:rPr lang="en-US" altLang="zh-CN" sz="1600" b="1" dirty="0">
                <a:latin typeface="微软雅黑" panose="020B0503020204020204" pitchFamily="34" charset="-122"/>
                <a:ea typeface="微软雅黑" panose="020B0503020204020204" pitchFamily="34" charset="-122"/>
              </a:rPr>
              <a:t>44%</a:t>
            </a:r>
            <a:r>
              <a:rPr lang="zh-CN" altLang="en-US" sz="1600" b="1" dirty="0">
                <a:latin typeface="微软雅黑" panose="020B0503020204020204" pitchFamily="34" charset="-122"/>
                <a:ea typeface="微软雅黑" panose="020B0503020204020204" pitchFamily="34" charset="-122"/>
              </a:rPr>
              <a:t>；铁精矿产量</a:t>
            </a:r>
            <a:r>
              <a:rPr lang="en-US" altLang="zh-CN" sz="1600" b="1" dirty="0">
                <a:latin typeface="微软雅黑" panose="020B0503020204020204" pitchFamily="34" charset="-122"/>
                <a:ea typeface="微软雅黑" panose="020B0503020204020204" pitchFamily="34" charset="-122"/>
              </a:rPr>
              <a:t>2.71</a:t>
            </a:r>
            <a:r>
              <a:rPr lang="zh-CN" altLang="en-US" sz="1600" b="1" dirty="0">
                <a:latin typeface="微软雅黑" panose="020B0503020204020204" pitchFamily="34" charset="-122"/>
                <a:ea typeface="微软雅黑" panose="020B0503020204020204" pitchFamily="34" charset="-122"/>
              </a:rPr>
              <a:t>亿吨，是峰值时期的</a:t>
            </a:r>
            <a:r>
              <a:rPr lang="en-US" altLang="zh-CN" sz="1600" b="1" dirty="0">
                <a:latin typeface="微软雅黑" panose="020B0503020204020204" pitchFamily="34" charset="-122"/>
                <a:ea typeface="微软雅黑" panose="020B0503020204020204" pitchFamily="34" charset="-122"/>
              </a:rPr>
              <a:t>82%</a:t>
            </a:r>
            <a:r>
              <a:rPr lang="zh-CN" altLang="en-US" sz="1600" b="1" dirty="0">
                <a:latin typeface="微软雅黑" panose="020B0503020204020204" pitchFamily="34" charset="-122"/>
                <a:ea typeface="微软雅黑" panose="020B0503020204020204" pitchFamily="34" charset="-122"/>
              </a:rPr>
              <a:t>，累计下降</a:t>
            </a:r>
            <a:r>
              <a:rPr lang="en-US" altLang="zh-CN" sz="1600" b="1" dirty="0">
                <a:latin typeface="微软雅黑" panose="020B0503020204020204" pitchFamily="34" charset="-122"/>
                <a:ea typeface="微软雅黑" panose="020B0503020204020204" pitchFamily="34" charset="-122"/>
              </a:rPr>
              <a:t>18%</a:t>
            </a:r>
            <a:r>
              <a:rPr lang="zh-CN" altLang="en-US" sz="1600" b="1" dirty="0">
                <a:latin typeface="微软雅黑" panose="020B0503020204020204" pitchFamily="34" charset="-122"/>
                <a:ea typeface="微软雅黑" panose="020B0503020204020204" pitchFamily="34" charset="-122"/>
              </a:rPr>
              <a:t>。同期粗钢产量累计增长</a:t>
            </a:r>
            <a:r>
              <a:rPr lang="en-US" altLang="zh-CN" sz="1600" b="1" dirty="0">
                <a:latin typeface="微软雅黑" panose="020B0503020204020204" pitchFamily="34" charset="-122"/>
                <a:ea typeface="微软雅黑" panose="020B0503020204020204" pitchFamily="34" charset="-122"/>
              </a:rPr>
              <a:t>35%</a:t>
            </a:r>
            <a:r>
              <a:rPr lang="zh-CN" altLang="en-US" sz="1600" b="1" dirty="0">
                <a:latin typeface="微软雅黑" panose="020B0503020204020204" pitchFamily="34" charset="-122"/>
                <a:ea typeface="微软雅黑" panose="020B0503020204020204" pitchFamily="34" charset="-122"/>
              </a:rPr>
              <a:t>，国内铁矿资源保障能力连续</a:t>
            </a:r>
            <a:r>
              <a:rPr lang="en-US" altLang="zh-CN" sz="1600" b="1" dirty="0">
                <a:latin typeface="微软雅黑" panose="020B0503020204020204" pitchFamily="34" charset="-122"/>
                <a:ea typeface="微软雅黑" panose="020B0503020204020204" pitchFamily="34" charset="-122"/>
              </a:rPr>
              <a:t>7</a:t>
            </a:r>
            <a:r>
              <a:rPr lang="zh-CN" altLang="en-US" sz="1600" b="1" dirty="0">
                <a:latin typeface="微软雅黑" panose="020B0503020204020204" pitchFamily="34" charset="-122"/>
                <a:ea typeface="微软雅黑" panose="020B0503020204020204" pitchFamily="34" charset="-122"/>
              </a:rPr>
              <a:t>年下降，</a:t>
            </a: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年自给率仅为</a:t>
            </a:r>
            <a:r>
              <a:rPr lang="en-US" altLang="zh-CN" sz="1600" b="1" dirty="0">
                <a:latin typeface="微软雅黑" panose="020B0503020204020204" pitchFamily="34" charset="-122"/>
                <a:ea typeface="微软雅黑" panose="020B0503020204020204" pitchFamily="34" charset="-122"/>
              </a:rPr>
              <a:t>18%</a:t>
            </a:r>
            <a:r>
              <a:rPr lang="zh-CN" altLang="en-US" sz="1600" b="1"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年矿山固定资产投资</a:t>
            </a:r>
            <a:r>
              <a:rPr lang="en-US" altLang="zh-CN" sz="1600" dirty="0">
                <a:latin typeface="微软雅黑" panose="020B0503020204020204" pitchFamily="34" charset="-122"/>
                <a:ea typeface="微软雅黑" panose="020B0503020204020204" pitchFamily="34" charset="-122"/>
              </a:rPr>
              <a:t>704</a:t>
            </a:r>
            <a:r>
              <a:rPr lang="zh-CN" altLang="en-US" sz="1600" dirty="0">
                <a:latin typeface="微软雅黑" panose="020B0503020204020204" pitchFamily="34" charset="-122"/>
                <a:ea typeface="微软雅黑" panose="020B0503020204020204" pitchFamily="34" charset="-122"/>
              </a:rPr>
              <a:t>亿元，是峰值时期的</a:t>
            </a:r>
            <a:r>
              <a:rPr lang="en-US" altLang="zh-CN" sz="1600" dirty="0">
                <a:latin typeface="微软雅黑" panose="020B0503020204020204" pitchFamily="34" charset="-122"/>
                <a:ea typeface="微软雅黑" panose="020B0503020204020204" pitchFamily="34" charset="-122"/>
              </a:rPr>
              <a:t>42%</a:t>
            </a:r>
            <a:r>
              <a:rPr lang="zh-CN" altLang="en-US" sz="1600" dirty="0">
                <a:latin typeface="微软雅黑" panose="020B0503020204020204" pitchFamily="34" charset="-122"/>
                <a:ea typeface="微软雅黑" panose="020B0503020204020204" pitchFamily="34" charset="-122"/>
              </a:rPr>
              <a:t>，下降</a:t>
            </a:r>
            <a:r>
              <a:rPr lang="en-US" altLang="zh-CN" sz="1600" dirty="0">
                <a:latin typeface="微软雅黑" panose="020B0503020204020204" pitchFamily="34" charset="-122"/>
                <a:ea typeface="微软雅黑" panose="020B0503020204020204" pitchFamily="34" charset="-122"/>
              </a:rPr>
              <a:t>58%</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国际铁矿巨头垄断全球铁矿石市场，国内矿被周期性“清场</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剪羊毛”。</a:t>
            </a:r>
            <a:r>
              <a:rPr lang="zh-CN" altLang="en-US" sz="1600" b="1" dirty="0">
                <a:latin typeface="微软雅黑" panose="020B0503020204020204" pitchFamily="34" charset="-122"/>
                <a:ea typeface="微软雅黑" panose="020B0503020204020204" pitchFamily="34" charset="-122"/>
              </a:rPr>
              <a:t>全球优质铁矿资源基本控制在国际矿业巨头手中，前十大公司铁矿石产量占全球总产量的</a:t>
            </a:r>
            <a:r>
              <a:rPr lang="en-US" altLang="zh-CN" sz="1600" b="1" dirty="0">
                <a:latin typeface="微软雅黑" panose="020B0503020204020204" pitchFamily="34" charset="-122"/>
                <a:ea typeface="微软雅黑" panose="020B0503020204020204" pitchFamily="34" charset="-122"/>
              </a:rPr>
              <a:t>82%</a:t>
            </a:r>
            <a:r>
              <a:rPr lang="zh-CN" altLang="en-US" sz="1600" b="1" dirty="0">
                <a:latin typeface="微软雅黑" panose="020B0503020204020204" pitchFamily="34" charset="-122"/>
                <a:ea typeface="微软雅黑" panose="020B0503020204020204" pitchFamily="34" charset="-122"/>
              </a:rPr>
              <a:t>以上，形成了寡头垄断格局并不断加剧，造成供需双方对铁矿石市场的影响严重失衡，需方的影响力越来越有限</a:t>
            </a:r>
            <a:r>
              <a:rPr lang="zh-CN" altLang="en-US" sz="1600"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国际巨头利用资源和成本优势，与国际投行、证券公司、交易所联手从生产、销售、运输、定价、金融衍生品等方面对中国铁矿进口实现通吃局面，并对国内矿山形成周期性“清场”和市场挤压，不断剪中国钢铁工业的“羊毛”，</a:t>
            </a:r>
            <a:r>
              <a:rPr lang="en-US" altLang="zh-CN" sz="1600" b="1" dirty="0">
                <a:latin typeface="微软雅黑" panose="020B0503020204020204" pitchFamily="34" charset="-122"/>
                <a:ea typeface="微软雅黑" panose="020B0503020204020204" pitchFamily="34" charset="-122"/>
              </a:rPr>
              <a:t>2003</a:t>
            </a:r>
            <a:r>
              <a:rPr lang="zh-CN" altLang="en-US" sz="1600" b="1" dirty="0">
                <a:latin typeface="微软雅黑" panose="020B0503020204020204" pitchFamily="34" charset="-122"/>
                <a:ea typeface="微软雅黑" panose="020B0503020204020204" pitchFamily="34" charset="-122"/>
              </a:rPr>
              <a:t>年以来，国际铁矿石价格从</a:t>
            </a:r>
            <a:r>
              <a:rPr lang="en-US" altLang="zh-CN" sz="1600" b="1" dirty="0">
                <a:latin typeface="微软雅黑" panose="020B0503020204020204" pitchFamily="34" charset="-122"/>
                <a:ea typeface="微软雅黑" panose="020B0503020204020204" pitchFamily="34" charset="-122"/>
              </a:rPr>
              <a:t>20.3</a:t>
            </a:r>
            <a:r>
              <a:rPr lang="zh-CN" altLang="en-US" sz="1600" b="1" dirty="0">
                <a:latin typeface="微软雅黑" panose="020B0503020204020204" pitchFamily="34" charset="-122"/>
                <a:ea typeface="微软雅黑" panose="020B0503020204020204" pitchFamily="34" charset="-122"/>
              </a:rPr>
              <a:t>美元</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吨，上涨到最高</a:t>
            </a:r>
            <a:r>
              <a:rPr lang="en-US" altLang="zh-CN" sz="1600" b="1" dirty="0">
                <a:latin typeface="微软雅黑" panose="020B0503020204020204" pitchFamily="34" charset="-122"/>
                <a:ea typeface="微软雅黑" panose="020B0503020204020204" pitchFamily="34" charset="-122"/>
              </a:rPr>
              <a:t>187.2</a:t>
            </a:r>
            <a:r>
              <a:rPr lang="zh-CN" altLang="en-US" sz="1600" b="1" dirty="0">
                <a:latin typeface="微软雅黑" panose="020B0503020204020204" pitchFamily="34" charset="-122"/>
                <a:ea typeface="微软雅黑" panose="020B0503020204020204" pitchFamily="34" charset="-122"/>
              </a:rPr>
              <a:t>美元</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吨，剔除正常涨价因素，我们多支出了</a:t>
            </a:r>
            <a:r>
              <a:rPr lang="en-US" altLang="zh-CN" sz="1600" b="1" dirty="0">
                <a:latin typeface="微软雅黑" panose="020B0503020204020204" pitchFamily="34" charset="-122"/>
                <a:ea typeface="微软雅黑" panose="020B0503020204020204" pitchFamily="34" charset="-122"/>
              </a:rPr>
              <a:t>4300</a:t>
            </a:r>
            <a:r>
              <a:rPr lang="zh-CN" altLang="en-US" sz="1600" b="1" dirty="0">
                <a:latin typeface="微软雅黑" panose="020B0503020204020204" pitchFamily="34" charset="-122"/>
                <a:ea typeface="微软雅黑" panose="020B0503020204020204" pitchFamily="34" charset="-122"/>
              </a:rPr>
              <a:t>亿美元。</a:t>
            </a:r>
            <a:endParaRPr lang="en-US" altLang="zh-CN" sz="1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51467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99438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中国冶金矿山企业协会雷平喜</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908050"/>
            <a:ext cx="11520488" cy="2273186"/>
          </a:xfrm>
          <a:prstGeom prst="rect">
            <a:avLst/>
          </a:prstGeom>
          <a:noFill/>
        </p:spPr>
        <p:txBody>
          <a:bodyPr wrap="square">
            <a:spAutoFit/>
          </a:bodyPr>
          <a:lstStyle/>
          <a:p>
            <a:pPr marR="5080" algn="just">
              <a:lnSpc>
                <a:spcPts val="3500"/>
              </a:lnSpc>
            </a:pPr>
            <a:r>
              <a:rPr lang="zh-CN" altLang="en-US" sz="1600" dirty="0">
                <a:latin typeface="微软雅黑" panose="020B0503020204020204" pitchFamily="34" charset="-122"/>
                <a:ea typeface="微软雅黑" panose="020B0503020204020204" pitchFamily="34" charset="-122"/>
              </a:rPr>
              <a:t>二、铁矿石供应链安全</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startAt="3"/>
            </a:pPr>
            <a:r>
              <a:rPr lang="zh-CN" altLang="en-US" sz="1600" dirty="0">
                <a:latin typeface="微软雅黑" panose="020B0503020204020204" pitchFamily="34" charset="-122"/>
                <a:ea typeface="微软雅黑" panose="020B0503020204020204" pitchFamily="34" charset="-122"/>
              </a:rPr>
              <a:t>境外铁矿石进口矿来源集中、运输通道单一的局面没有得到改善。</a:t>
            </a: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年进口铁矿石</a:t>
            </a:r>
            <a:r>
              <a:rPr lang="en-US" altLang="zh-CN" sz="1600" dirty="0">
                <a:latin typeface="微软雅黑" panose="020B0503020204020204" pitchFamily="34" charset="-122"/>
                <a:ea typeface="微软雅黑" panose="020B0503020204020204" pitchFamily="34" charset="-122"/>
              </a:rPr>
              <a:t>117010</a:t>
            </a:r>
            <a:r>
              <a:rPr lang="zh-CN" altLang="en-US" sz="1600" dirty="0">
                <a:latin typeface="微软雅黑" panose="020B0503020204020204" pitchFamily="34" charset="-122"/>
                <a:ea typeface="微软雅黑" panose="020B0503020204020204" pitchFamily="34" charset="-122"/>
              </a:rPr>
              <a:t>万吨，其中从“五眼联盟”</a:t>
            </a:r>
            <a:r>
              <a:rPr lang="zh-CN" altLang="en-US" sz="1600" b="1" dirty="0">
                <a:latin typeface="微软雅黑" panose="020B0503020204020204" pitchFamily="34" charset="-122"/>
                <a:ea typeface="微软雅黑" panose="020B0503020204020204" pitchFamily="34" charset="-122"/>
              </a:rPr>
              <a:t>澳大利亚进口</a:t>
            </a:r>
            <a:r>
              <a:rPr lang="en-US" altLang="zh-CN" sz="1600" b="1" dirty="0">
                <a:latin typeface="微软雅黑" panose="020B0503020204020204" pitchFamily="34" charset="-122"/>
                <a:ea typeface="微软雅黑" panose="020B0503020204020204" pitchFamily="34" charset="-122"/>
              </a:rPr>
              <a:t>71313</a:t>
            </a:r>
            <a:r>
              <a:rPr lang="zh-CN" altLang="en-US" sz="1600" b="1" dirty="0">
                <a:latin typeface="微软雅黑" panose="020B0503020204020204" pitchFamily="34" charset="-122"/>
                <a:ea typeface="微软雅黑" panose="020B0503020204020204" pitchFamily="34" charset="-122"/>
              </a:rPr>
              <a:t>万吨，占进口总量的</a:t>
            </a:r>
            <a:r>
              <a:rPr lang="en-US" altLang="zh-CN" sz="1600" b="1" dirty="0">
                <a:latin typeface="微软雅黑" panose="020B0503020204020204" pitchFamily="34" charset="-122"/>
                <a:ea typeface="微软雅黑" panose="020B0503020204020204" pitchFamily="34" charset="-122"/>
              </a:rPr>
              <a:t>60.95%</a:t>
            </a:r>
            <a:r>
              <a:rPr lang="zh-CN" altLang="en-US" sz="1600" b="1" dirty="0">
                <a:latin typeface="微软雅黑" panose="020B0503020204020204" pitchFamily="34" charset="-122"/>
                <a:ea typeface="微软雅黑" panose="020B0503020204020204" pitchFamily="34" charset="-122"/>
              </a:rPr>
              <a:t>，巴西进口</a:t>
            </a:r>
            <a:r>
              <a:rPr lang="en-US" altLang="zh-CN" sz="1600" b="1" dirty="0">
                <a:latin typeface="微软雅黑" panose="020B0503020204020204" pitchFamily="34" charset="-122"/>
                <a:ea typeface="微软雅黑" panose="020B0503020204020204" pitchFamily="34" charset="-122"/>
              </a:rPr>
              <a:t>23574</a:t>
            </a:r>
            <a:r>
              <a:rPr lang="zh-CN" altLang="en-US" sz="1600" b="1" dirty="0">
                <a:latin typeface="微软雅黑" panose="020B0503020204020204" pitchFamily="34" charset="-122"/>
                <a:ea typeface="微软雅黑" panose="020B0503020204020204" pitchFamily="34" charset="-122"/>
              </a:rPr>
              <a:t>万吨，占进口总量的</a:t>
            </a:r>
            <a:r>
              <a:rPr lang="en-US" altLang="zh-CN" sz="1600" b="1" dirty="0">
                <a:latin typeface="微软雅黑" panose="020B0503020204020204" pitchFamily="34" charset="-122"/>
                <a:ea typeface="微软雅黑" panose="020B0503020204020204" pitchFamily="34" charset="-122"/>
              </a:rPr>
              <a:t>20.9%</a:t>
            </a:r>
            <a:r>
              <a:rPr lang="zh-CN" altLang="en-US" sz="1600" b="1"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进口铁矿石的</a:t>
            </a:r>
            <a:r>
              <a:rPr lang="en-US" altLang="zh-CN" sz="1600" dirty="0">
                <a:latin typeface="微软雅黑" panose="020B0503020204020204" pitchFamily="34" charset="-122"/>
                <a:ea typeface="微软雅黑" panose="020B0503020204020204" pitchFamily="34" charset="-122"/>
              </a:rPr>
              <a:t>94.3%</a:t>
            </a:r>
            <a:r>
              <a:rPr lang="zh-CN" altLang="en-US" sz="1600" dirty="0">
                <a:latin typeface="微软雅黑" panose="020B0503020204020204" pitchFamily="34" charset="-122"/>
                <a:ea typeface="微软雅黑" panose="020B0503020204020204" pitchFamily="34" charset="-122"/>
              </a:rPr>
              <a:t>运输通道经由马六甲海峡和巽他海峡，</a:t>
            </a:r>
            <a:r>
              <a:rPr lang="en-US" altLang="zh-CN" sz="1600" dirty="0">
                <a:latin typeface="微软雅黑" panose="020B0503020204020204" pitchFamily="34" charset="-122"/>
                <a:ea typeface="微软雅黑" panose="020B0503020204020204" pitchFamily="34" charset="-122"/>
              </a:rPr>
              <a:t>95.2%</a:t>
            </a:r>
            <a:r>
              <a:rPr lang="zh-CN" altLang="en-US" sz="1600" dirty="0">
                <a:latin typeface="微软雅黑" panose="020B0503020204020204" pitchFamily="34" charset="-122"/>
                <a:ea typeface="微软雅黑" panose="020B0503020204020204" pitchFamily="34" charset="-122"/>
              </a:rPr>
              <a:t>经由南海，通道可替代性较小。在美国全面遏制中国、中美关系走向脱钩和对抗的后疫情时代，一旦资源主要来源国选边“站队”，“两峡一海”出现问题，进口铁矿面临断供的风险。</a:t>
            </a:r>
            <a:endParaRPr lang="en-US" altLang="zh-CN"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30897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614737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欧冶链金再生资源有限公司高级副总裁曹玉龙</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908050"/>
            <a:ext cx="11520488" cy="2722027"/>
          </a:xfrm>
          <a:prstGeom prst="rect">
            <a:avLst/>
          </a:prstGeom>
          <a:noFill/>
        </p:spPr>
        <p:txBody>
          <a:bodyPr wrap="square">
            <a:spAutoFit/>
          </a:bodyPr>
          <a:lstStyle/>
          <a:p>
            <a:pPr marL="342900" marR="5080" indent="-342900" algn="just">
              <a:lnSpc>
                <a:spcPts val="3500"/>
              </a:lnSpc>
              <a:buFont typeface="+mj-lt"/>
              <a:buAutoNum type="arabicPeriod"/>
            </a:pP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年全球电炉产能新增近</a:t>
            </a:r>
            <a:r>
              <a:rPr lang="en-US" altLang="zh-CN" sz="1600" dirty="0">
                <a:latin typeface="微软雅黑" panose="020B0503020204020204" pitchFamily="34" charset="-122"/>
                <a:ea typeface="微软雅黑" panose="020B0503020204020204" pitchFamily="34" charset="-122"/>
              </a:rPr>
              <a:t>3000</a:t>
            </a:r>
            <a:r>
              <a:rPr lang="zh-CN" altLang="en-US" sz="1600" dirty="0">
                <a:latin typeface="微软雅黑" panose="020B0503020204020204" pitchFamily="34" charset="-122"/>
                <a:ea typeface="微软雅黑" panose="020B0503020204020204" pitchFamily="34" charset="-122"/>
              </a:rPr>
              <a:t>万吨，年同比增长</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年计划新增产能近</a:t>
            </a:r>
            <a:r>
              <a:rPr lang="en-US" altLang="zh-CN" sz="1600" dirty="0">
                <a:latin typeface="微软雅黑" panose="020B0503020204020204" pitchFamily="34" charset="-122"/>
                <a:ea typeface="微软雅黑" panose="020B0503020204020204" pitchFamily="34" charset="-122"/>
              </a:rPr>
              <a:t>2000</a:t>
            </a:r>
            <a:r>
              <a:rPr lang="zh-CN" altLang="en-US" sz="1600" dirty="0">
                <a:latin typeface="微软雅黑" panose="020B0503020204020204" pitchFamily="34" charset="-122"/>
                <a:ea typeface="微软雅黑" panose="020B0503020204020204" pitchFamily="34" charset="-122"/>
              </a:rPr>
              <a:t>万吨，在疫情影响下，欧美废钢供应预计在</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年继续减少，随着电炉产能的增加，中国废钢进口政策已全面放开，国际废钢需求明显增加。</a:t>
            </a:r>
            <a:r>
              <a:rPr lang="zh-CN" altLang="en-US" sz="1600" b="1" dirty="0">
                <a:latin typeface="微软雅黑" panose="020B0503020204020204" pitchFamily="34" charset="-122"/>
                <a:ea typeface="微软雅黑" panose="020B0503020204020204" pitchFamily="34" charset="-122"/>
              </a:rPr>
              <a:t>废钢供应水平维持趋紧状态，价格易涨难跌。</a:t>
            </a:r>
            <a:endParaRPr lang="en-US" altLang="zh-CN" sz="1600" b="1"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预计</a:t>
            </a:r>
            <a:r>
              <a:rPr lang="en-US" altLang="zh-CN" sz="1600" dirty="0">
                <a:latin typeface="微软雅黑" panose="020B0503020204020204" pitchFamily="34" charset="-122"/>
                <a:ea typeface="微软雅黑" panose="020B0503020204020204" pitchFamily="34" charset="-122"/>
              </a:rPr>
              <a:t>2025</a:t>
            </a:r>
            <a:r>
              <a:rPr lang="zh-CN" altLang="en-US" sz="1600" dirty="0">
                <a:latin typeface="微软雅黑" panose="020B0503020204020204" pitchFamily="34" charset="-122"/>
                <a:ea typeface="微软雅黑" panose="020B0503020204020204" pitchFamily="34" charset="-122"/>
              </a:rPr>
              <a:t>年我国钢铁蓄积量将达到</a:t>
            </a:r>
            <a:r>
              <a:rPr lang="en-US" altLang="zh-CN" sz="1600" dirty="0">
                <a:latin typeface="微软雅黑" panose="020B0503020204020204" pitchFamily="34" charset="-122"/>
                <a:ea typeface="微软雅黑" panose="020B0503020204020204" pitchFamily="34" charset="-122"/>
              </a:rPr>
              <a:t>120</a:t>
            </a:r>
            <a:r>
              <a:rPr lang="zh-CN" altLang="en-US" sz="1600" dirty="0">
                <a:latin typeface="微软雅黑" panose="020B0503020204020204" pitchFamily="34" charset="-122"/>
                <a:ea typeface="微软雅黑" panose="020B0503020204020204" pitchFamily="34" charset="-122"/>
              </a:rPr>
              <a:t>亿吨以上，社会废钢资源年产出量将达到</a:t>
            </a:r>
            <a:r>
              <a:rPr lang="en-US" altLang="zh-CN" sz="1600" dirty="0">
                <a:latin typeface="微软雅黑" panose="020B0503020204020204" pitchFamily="34" charset="-122"/>
                <a:ea typeface="微软雅黑" panose="020B0503020204020204" pitchFamily="34" charset="-122"/>
              </a:rPr>
              <a:t>2.7-3</a:t>
            </a:r>
            <a:r>
              <a:rPr lang="zh-CN" altLang="en-US" sz="1600" dirty="0">
                <a:latin typeface="微软雅黑" panose="020B0503020204020204" pitchFamily="34" charset="-122"/>
                <a:ea typeface="微软雅黑" panose="020B0503020204020204" pitchFamily="34" charset="-122"/>
              </a:rPr>
              <a:t>亿吨。</a:t>
            </a:r>
            <a:r>
              <a:rPr lang="en-US" altLang="zh-CN" sz="1600" dirty="0">
                <a:latin typeface="微软雅黑" panose="020B0503020204020204" pitchFamily="34" charset="-122"/>
                <a:ea typeface="微软雅黑" panose="020B0503020204020204" pitchFamily="34" charset="-122"/>
              </a:rPr>
              <a:t>2030</a:t>
            </a:r>
            <a:r>
              <a:rPr lang="zh-CN" altLang="en-US" sz="1600" dirty="0">
                <a:latin typeface="微软雅黑" panose="020B0503020204020204" pitchFamily="34" charset="-122"/>
                <a:ea typeface="微软雅黑" panose="020B0503020204020204" pitchFamily="34" charset="-122"/>
              </a:rPr>
              <a:t>年将达到</a:t>
            </a:r>
            <a:r>
              <a:rPr lang="en-US" altLang="zh-CN" sz="1600" dirty="0">
                <a:latin typeface="微软雅黑" panose="020B0503020204020204" pitchFamily="34" charset="-122"/>
                <a:ea typeface="微软雅黑" panose="020B0503020204020204" pitchFamily="34" charset="-122"/>
              </a:rPr>
              <a:t>3.2</a:t>
            </a:r>
            <a:r>
              <a:rPr lang="zh-CN" altLang="en-US" sz="1600" dirty="0">
                <a:latin typeface="微软雅黑" panose="020B0503020204020204" pitchFamily="34" charset="-122"/>
                <a:ea typeface="微软雅黑" panose="020B0503020204020204" pitchFamily="34" charset="-122"/>
              </a:rPr>
              <a:t>至</a:t>
            </a:r>
            <a:r>
              <a:rPr lang="en-US" altLang="zh-CN" sz="1600" dirty="0">
                <a:latin typeface="微软雅黑" panose="020B0503020204020204" pitchFamily="34" charset="-122"/>
                <a:ea typeface="微软雅黑" panose="020B0503020204020204" pitchFamily="34" charset="-122"/>
              </a:rPr>
              <a:t>3.5</a:t>
            </a:r>
            <a:r>
              <a:rPr lang="zh-CN" altLang="en-US" sz="1600" dirty="0">
                <a:latin typeface="微软雅黑" panose="020B0503020204020204" pitchFamily="34" charset="-122"/>
                <a:ea typeface="微软雅黑" panose="020B0503020204020204" pitchFamily="34" charset="-122"/>
              </a:rPr>
              <a:t>亿吨。</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长期来看，高炉的吨钢碳排放量在</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吨左右，电弧炉的吨钢碳排放量在</a:t>
            </a:r>
            <a:r>
              <a:rPr lang="en-US" altLang="zh-CN" sz="1600" dirty="0">
                <a:latin typeface="微软雅黑" panose="020B0503020204020204" pitchFamily="34" charset="-122"/>
                <a:ea typeface="微软雅黑" panose="020B0503020204020204" pitchFamily="34" charset="-122"/>
              </a:rPr>
              <a:t>0.8</a:t>
            </a:r>
            <a:r>
              <a:rPr lang="zh-CN" altLang="en-US" sz="1600" dirty="0">
                <a:latin typeface="微软雅黑" panose="020B0503020204020204" pitchFamily="34" charset="-122"/>
                <a:ea typeface="微软雅黑" panose="020B0503020204020204" pitchFamily="34" charset="-122"/>
              </a:rPr>
              <a:t>吨左右，因此大力发展电炉炼钢也可助力实现“碳中和的目标”。</a:t>
            </a:r>
            <a:r>
              <a:rPr lang="en-US" altLang="zh-CN" sz="1600" dirty="0">
                <a:latin typeface="微软雅黑" panose="020B0503020204020204" pitchFamily="34" charset="-122"/>
                <a:ea typeface="微软雅黑" panose="020B0503020204020204" pitchFamily="34" charset="-122"/>
              </a:rPr>
              <a:t>2020-2025</a:t>
            </a:r>
            <a:r>
              <a:rPr lang="zh-CN" altLang="en-US" sz="1600" dirty="0">
                <a:latin typeface="微软雅黑" panose="020B0503020204020204" pitchFamily="34" charset="-122"/>
                <a:ea typeface="微软雅黑" panose="020B0503020204020204" pitchFamily="34" charset="-122"/>
              </a:rPr>
              <a:t>年，中国</a:t>
            </a:r>
            <a:r>
              <a:rPr lang="en-US" altLang="zh-CN" sz="1600" dirty="0">
                <a:latin typeface="微软雅黑" panose="020B0503020204020204" pitchFamily="34" charset="-122"/>
                <a:ea typeface="微软雅黑" panose="020B0503020204020204" pitchFamily="34" charset="-122"/>
              </a:rPr>
              <a:t>38</a:t>
            </a:r>
            <a:r>
              <a:rPr lang="zh-CN" altLang="en-US" sz="1600" dirty="0">
                <a:latin typeface="微软雅黑" panose="020B0503020204020204" pitchFamily="34" charset="-122"/>
                <a:ea typeface="微软雅黑" panose="020B0503020204020204" pitchFamily="34" charset="-122"/>
              </a:rPr>
              <a:t>家企业预计新增电炉产能</a:t>
            </a:r>
            <a:r>
              <a:rPr lang="en-US" altLang="zh-CN" sz="1600" dirty="0">
                <a:latin typeface="微软雅黑" panose="020B0503020204020204" pitchFamily="34" charset="-122"/>
                <a:ea typeface="微软雅黑" panose="020B0503020204020204" pitchFamily="34" charset="-122"/>
              </a:rPr>
              <a:t>4400</a:t>
            </a:r>
            <a:r>
              <a:rPr lang="zh-CN" altLang="en-US" sz="1600" dirty="0">
                <a:latin typeface="微软雅黑" panose="020B0503020204020204" pitchFamily="34" charset="-122"/>
                <a:ea typeface="微软雅黑" panose="020B0503020204020204" pitchFamily="34" charset="-122"/>
              </a:rPr>
              <a:t>万吨。在实施碳中和大战略背景下废钢需求旺盛。</a:t>
            </a:r>
            <a:endParaRPr lang="en-US" altLang="zh-CN"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10676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11457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船舶、家电、机械协会</a:t>
            </a:r>
          </a:p>
        </p:txBody>
      </p:sp>
      <p:sp>
        <p:nvSpPr>
          <p:cNvPr id="3" name="文本框 2">
            <a:extLst>
              <a:ext uri="{FF2B5EF4-FFF2-40B4-BE49-F238E27FC236}">
                <a16:creationId xmlns:a16="http://schemas.microsoft.com/office/drawing/2014/main" id="{71B1802C-AF58-4841-A6A2-36B06AF1EF53}"/>
              </a:ext>
            </a:extLst>
          </p:cNvPr>
          <p:cNvSpPr txBox="1"/>
          <p:nvPr/>
        </p:nvSpPr>
        <p:spPr>
          <a:xfrm>
            <a:off x="1581844" y="2130202"/>
            <a:ext cx="9028312"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钢价上涨，成本大幅抬升，企业生产经营困难，国际竞争力降低。</a:t>
            </a:r>
          </a:p>
        </p:txBody>
      </p:sp>
    </p:spTree>
    <p:extLst>
      <p:ext uri="{BB962C8B-B14F-4D97-AF65-F5344CB8AC3E}">
        <p14:creationId xmlns:p14="http://schemas.microsoft.com/office/powerpoint/2010/main" val="2774843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54054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南京钢铁股份有限公司市场部部长张秋生</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6550" y="908050"/>
            <a:ext cx="11520488" cy="3619709"/>
          </a:xfrm>
          <a:prstGeom prst="rect">
            <a:avLst/>
          </a:prstGeom>
          <a:noFill/>
        </p:spPr>
        <p:txBody>
          <a:bodyPr wrap="square">
            <a:spAutoFit/>
          </a:bodyPr>
          <a:lstStyle/>
          <a:p>
            <a:pPr marL="342900" marR="5080" indent="-342900" algn="just">
              <a:lnSpc>
                <a:spcPts val="35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年市场呈现“经济增、政策强、预期强、供应缩、需求增、高价格、快节奏、高波动、高风险“的特点，</a:t>
            </a:r>
            <a:r>
              <a:rPr lang="zh-CN" altLang="en-US" sz="1600" b="1" dirty="0">
                <a:latin typeface="微软雅黑" panose="020B0503020204020204" pitchFamily="34" charset="-122"/>
                <a:ea typeface="微软雅黑" panose="020B0503020204020204" pitchFamily="34" charset="-122"/>
              </a:rPr>
              <a:t>预计全年钢市供减需增，钢价大幅上涨，品种材好于普材，钢材强于原料，钢厂利润扩张。</a:t>
            </a:r>
            <a:endParaRPr lang="en-US" altLang="zh-CN" sz="1600" b="1" dirty="0">
              <a:latin typeface="微软雅黑" panose="020B0503020204020204" pitchFamily="34" charset="-122"/>
              <a:ea typeface="微软雅黑" panose="020B0503020204020204" pitchFamily="34" charset="-122"/>
            </a:endParaRPr>
          </a:p>
          <a:p>
            <a:pPr marL="342900" marR="5080" indent="-342900" algn="just">
              <a:lnSpc>
                <a:spcPts val="35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今年原燃料市场走势核心看产能产量双控、碳达峰碳中和以及环保限产政策执行情况。</a:t>
            </a:r>
            <a:r>
              <a:rPr lang="zh-CN" altLang="en-US" sz="1600" b="1" dirty="0">
                <a:latin typeface="微软雅黑" panose="020B0503020204020204" pitchFamily="34" charset="-122"/>
                <a:ea typeface="微软雅黑" panose="020B0503020204020204" pitchFamily="34" charset="-122"/>
              </a:rPr>
              <a:t>预计</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年原料价格前高后低，品种出现分化，强弱关系：钢坯</a:t>
            </a:r>
            <a:r>
              <a:rPr lang="en-US" altLang="zh-CN" sz="1600" b="1" dirty="0">
                <a:latin typeface="微软雅黑" panose="020B0503020204020204" pitchFamily="34" charset="-122"/>
                <a:ea typeface="微软雅黑" panose="020B0503020204020204" pitchFamily="34" charset="-122"/>
              </a:rPr>
              <a:t>&gt;</a:t>
            </a:r>
            <a:r>
              <a:rPr lang="zh-CN" altLang="en-US" sz="1600" b="1" dirty="0">
                <a:latin typeface="微软雅黑" panose="020B0503020204020204" pitchFamily="34" charset="-122"/>
                <a:ea typeface="微软雅黑" panose="020B0503020204020204" pitchFamily="34" charset="-122"/>
              </a:rPr>
              <a:t>废钢</a:t>
            </a:r>
            <a:r>
              <a:rPr lang="en-US" altLang="zh-CN" sz="1600" b="1" dirty="0">
                <a:latin typeface="微软雅黑" panose="020B0503020204020204" pitchFamily="34" charset="-122"/>
                <a:ea typeface="微软雅黑" panose="020B0503020204020204" pitchFamily="34" charset="-122"/>
              </a:rPr>
              <a:t>&gt;</a:t>
            </a:r>
            <a:r>
              <a:rPr lang="zh-CN" altLang="en-US" sz="1600" b="1" dirty="0">
                <a:latin typeface="微软雅黑" panose="020B0503020204020204" pitchFamily="34" charset="-122"/>
                <a:ea typeface="微软雅黑" panose="020B0503020204020204" pitchFamily="34" charset="-122"/>
              </a:rPr>
              <a:t>焦煤</a:t>
            </a:r>
            <a:r>
              <a:rPr lang="en-US" altLang="zh-CN" sz="1600" b="1" dirty="0">
                <a:latin typeface="微软雅黑" panose="020B0503020204020204" pitchFamily="34" charset="-122"/>
                <a:ea typeface="微软雅黑" panose="020B0503020204020204" pitchFamily="34" charset="-122"/>
              </a:rPr>
              <a:t>&gt;</a:t>
            </a:r>
            <a:r>
              <a:rPr lang="zh-CN" altLang="en-US" sz="1600" b="1" dirty="0">
                <a:latin typeface="微软雅黑" panose="020B0503020204020204" pitchFamily="34" charset="-122"/>
                <a:ea typeface="微软雅黑" panose="020B0503020204020204" pitchFamily="34" charset="-122"/>
              </a:rPr>
              <a:t>铁矿</a:t>
            </a:r>
            <a:r>
              <a:rPr lang="en-US" altLang="zh-CN" sz="1600" b="1" dirty="0">
                <a:latin typeface="微软雅黑" panose="020B0503020204020204" pitchFamily="34" charset="-122"/>
                <a:ea typeface="微软雅黑" panose="020B0503020204020204" pitchFamily="34" charset="-122"/>
              </a:rPr>
              <a:t>&gt;</a:t>
            </a:r>
            <a:r>
              <a:rPr lang="zh-CN" altLang="en-US" sz="1600" b="1" dirty="0">
                <a:latin typeface="微软雅黑" panose="020B0503020204020204" pitchFamily="34" charset="-122"/>
                <a:ea typeface="微软雅黑" panose="020B0503020204020204" pitchFamily="34" charset="-122"/>
              </a:rPr>
              <a:t>焦炭。</a:t>
            </a: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铁矿石：预计全球铁矿石增量</a:t>
            </a:r>
            <a:r>
              <a:rPr lang="en-US" altLang="zh-CN" sz="1600" dirty="0">
                <a:latin typeface="微软雅黑" panose="020B0503020204020204" pitchFamily="34" charset="-122"/>
                <a:ea typeface="微软雅黑" panose="020B0503020204020204" pitchFamily="34" charset="-122"/>
              </a:rPr>
              <a:t>1.1</a:t>
            </a:r>
            <a:r>
              <a:rPr lang="zh-CN" altLang="en-US" sz="1600" dirty="0">
                <a:latin typeface="微软雅黑" panose="020B0503020204020204" pitchFamily="34" charset="-122"/>
                <a:ea typeface="微软雅黑" panose="020B0503020204020204" pitchFamily="34" charset="-122"/>
              </a:rPr>
              <a:t>亿吨左右。其中，巴西</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澳洲矿山产量增加</a:t>
            </a:r>
            <a:r>
              <a:rPr lang="en-US" altLang="zh-CN" sz="1600" dirty="0">
                <a:latin typeface="微软雅黑" panose="020B0503020204020204" pitchFamily="34" charset="-122"/>
                <a:ea typeface="微软雅黑" panose="020B0503020204020204" pitchFamily="34" charset="-122"/>
              </a:rPr>
              <a:t>2544</a:t>
            </a:r>
            <a:r>
              <a:rPr lang="zh-CN" altLang="en-US" sz="1600" dirty="0">
                <a:latin typeface="微软雅黑" panose="020B0503020204020204" pitchFamily="34" charset="-122"/>
                <a:ea typeface="微软雅黑" panose="020B0503020204020204" pitchFamily="34" charset="-122"/>
              </a:rPr>
              <a:t>万吨，非主流新增</a:t>
            </a:r>
            <a:r>
              <a:rPr lang="en-US" altLang="zh-CN" sz="1600" dirty="0">
                <a:latin typeface="微软雅黑" panose="020B0503020204020204" pitchFamily="34" charset="-122"/>
                <a:ea typeface="微软雅黑" panose="020B0503020204020204" pitchFamily="34" charset="-122"/>
              </a:rPr>
              <a:t>5000</a:t>
            </a:r>
            <a:r>
              <a:rPr lang="zh-CN" altLang="en-US" sz="1600" dirty="0">
                <a:latin typeface="微软雅黑" panose="020B0503020204020204" pitchFamily="34" charset="-122"/>
                <a:ea typeface="微软雅黑" panose="020B0503020204020204" pitchFamily="34" charset="-122"/>
              </a:rPr>
              <a:t>万吨，中国新增</a:t>
            </a:r>
            <a:r>
              <a:rPr lang="en-US" altLang="zh-CN" sz="1600" dirty="0">
                <a:latin typeface="微软雅黑" panose="020B0503020204020204" pitchFamily="34" charset="-122"/>
                <a:ea typeface="微软雅黑" panose="020B0503020204020204" pitchFamily="34" charset="-122"/>
              </a:rPr>
              <a:t>2000</a:t>
            </a:r>
            <a:r>
              <a:rPr lang="zh-CN" altLang="en-US" sz="1600" dirty="0">
                <a:latin typeface="微软雅黑" panose="020B0503020204020204" pitchFamily="34" charset="-122"/>
                <a:ea typeface="微软雅黑" panose="020B0503020204020204" pitchFamily="34" charset="-122"/>
              </a:rPr>
              <a:t>万吨，新投产矿山</a:t>
            </a:r>
            <a:r>
              <a:rPr lang="en-US" altLang="zh-CN" sz="1600" dirty="0">
                <a:latin typeface="微软雅黑" panose="020B0503020204020204" pitchFamily="34" charset="-122"/>
                <a:ea typeface="微软雅黑" panose="020B0503020204020204" pitchFamily="34" charset="-122"/>
              </a:rPr>
              <a:t>1400</a:t>
            </a:r>
            <a:r>
              <a:rPr lang="zh-CN" altLang="en-US" sz="1600" dirty="0">
                <a:latin typeface="微软雅黑" panose="020B0503020204020204" pitchFamily="34" charset="-122"/>
                <a:ea typeface="微软雅黑" panose="020B0503020204020204" pitchFamily="34" charset="-122"/>
              </a:rPr>
              <a:t>万吨。目前政策层面打压矿价意愿较强，碳达峰政策和工信部产能产量双控政策，叠加唐山全年常态化限产，预计国内铁矿需求同比下降</a:t>
            </a:r>
            <a:r>
              <a:rPr lang="en-US" altLang="zh-CN" sz="1600" dirty="0">
                <a:latin typeface="微软雅黑" panose="020B0503020204020204" pitchFamily="34" charset="-122"/>
                <a:ea typeface="微软雅黑" panose="020B0503020204020204" pitchFamily="34" charset="-122"/>
              </a:rPr>
              <a:t>3300</a:t>
            </a:r>
            <a:r>
              <a:rPr lang="zh-CN" altLang="en-US" sz="1600" dirty="0">
                <a:latin typeface="微软雅黑" panose="020B0503020204020204" pitchFamily="34" charset="-122"/>
                <a:ea typeface="微软雅黑" panose="020B0503020204020204" pitchFamily="34" charset="-122"/>
              </a:rPr>
              <a:t>万吨。但伴随海外钢厂全面复工达产，海外铁矿需求同比增加</a:t>
            </a:r>
            <a:r>
              <a:rPr lang="en-US" altLang="zh-CN" sz="1600" dirty="0">
                <a:latin typeface="微软雅黑" panose="020B0503020204020204" pitchFamily="34" charset="-122"/>
                <a:ea typeface="微软雅黑" panose="020B0503020204020204" pitchFamily="34" charset="-122"/>
              </a:rPr>
              <a:t>9735</a:t>
            </a:r>
            <a:r>
              <a:rPr lang="zh-CN" altLang="en-US" sz="1600" dirty="0">
                <a:latin typeface="微软雅黑" panose="020B0503020204020204" pitchFamily="34" charset="-122"/>
                <a:ea typeface="微软雅黑" panose="020B0503020204020204" pitchFamily="34" charset="-122"/>
              </a:rPr>
              <a:t>万吨，全球铁矿石需求增量合计</a:t>
            </a:r>
            <a:r>
              <a:rPr lang="en-US" altLang="zh-CN" sz="1600" dirty="0">
                <a:latin typeface="微软雅黑" panose="020B0503020204020204" pitchFamily="34" charset="-122"/>
                <a:ea typeface="微软雅黑" panose="020B0503020204020204" pitchFamily="34" charset="-122"/>
              </a:rPr>
              <a:t>6435</a:t>
            </a:r>
            <a:r>
              <a:rPr lang="zh-CN" altLang="en-US" sz="1600" dirty="0">
                <a:latin typeface="微软雅黑" panose="020B0503020204020204" pitchFamily="34" charset="-122"/>
                <a:ea typeface="微软雅黑" panose="020B0503020204020204" pitchFamily="34" charset="-122"/>
              </a:rPr>
              <a:t>万吨。</a:t>
            </a:r>
            <a:r>
              <a:rPr lang="zh-CN" altLang="en-US" sz="1600" b="1" dirty="0">
                <a:latin typeface="微软雅黑" panose="020B0503020204020204" pitchFamily="34" charset="-122"/>
                <a:ea typeface="微软雅黑" panose="020B0503020204020204" pitchFamily="34" charset="-122"/>
              </a:rPr>
              <a:t>预计</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年全球铁矿过剩</a:t>
            </a:r>
            <a:r>
              <a:rPr lang="en-US" altLang="zh-CN" sz="1600" b="1" dirty="0">
                <a:latin typeface="微软雅黑" panose="020B0503020204020204" pitchFamily="34" charset="-122"/>
                <a:ea typeface="微软雅黑" panose="020B0503020204020204" pitchFamily="34" charset="-122"/>
              </a:rPr>
              <a:t>4509</a:t>
            </a:r>
            <a:r>
              <a:rPr lang="zh-CN" altLang="en-US" sz="1600" b="1" dirty="0">
                <a:latin typeface="微软雅黑" panose="020B0503020204020204" pitchFamily="34" charset="-122"/>
                <a:ea typeface="微软雅黑" panose="020B0503020204020204" pitchFamily="34" charset="-122"/>
              </a:rPr>
              <a:t>万吨，全年铁矿石价格抵抗式下跌。</a:t>
            </a:r>
          </a:p>
        </p:txBody>
      </p:sp>
    </p:spTree>
    <p:extLst>
      <p:ext uri="{BB962C8B-B14F-4D97-AF65-F5344CB8AC3E}">
        <p14:creationId xmlns:p14="http://schemas.microsoft.com/office/powerpoint/2010/main" val="985092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55717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南京钢铁股份有限公司市场部部长张秋生</a:t>
            </a:r>
          </a:p>
        </p:txBody>
      </p:sp>
      <p:sp>
        <p:nvSpPr>
          <p:cNvPr id="8" name="文本框 7">
            <a:extLst>
              <a:ext uri="{FF2B5EF4-FFF2-40B4-BE49-F238E27FC236}">
                <a16:creationId xmlns:a16="http://schemas.microsoft.com/office/drawing/2014/main" id="{43832810-0FEE-4BEE-96D7-F4A0A73C9D0B}"/>
              </a:ext>
            </a:extLst>
          </p:cNvPr>
          <p:cNvSpPr txBox="1"/>
          <p:nvPr/>
        </p:nvSpPr>
        <p:spPr>
          <a:xfrm>
            <a:off x="335756" y="851198"/>
            <a:ext cx="11520488" cy="4966231"/>
          </a:xfrm>
          <a:prstGeom prst="rect">
            <a:avLst/>
          </a:prstGeom>
          <a:noFill/>
        </p:spPr>
        <p:txBody>
          <a:bodyPr wrap="square">
            <a:spAutoFit/>
          </a:bodyPr>
          <a:lstStyle/>
          <a:p>
            <a:pPr marL="342900" marR="5080" indent="-342900" algn="just">
              <a:lnSpc>
                <a:spcPts val="3500"/>
              </a:lnSpc>
              <a:buFont typeface="+mj-lt"/>
              <a:buAutoNum type="arabicPeriod" startAt="2"/>
            </a:pPr>
            <a:r>
              <a:rPr lang="zh-CN" altLang="en-US" sz="1600" dirty="0">
                <a:latin typeface="微软雅黑" panose="020B0503020204020204" pitchFamily="34" charset="-122"/>
                <a:ea typeface="微软雅黑" panose="020B0503020204020204" pitchFamily="34" charset="-122"/>
              </a:rPr>
              <a:t>焦炭：</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年淘汰焦化产能</a:t>
            </a:r>
            <a:r>
              <a:rPr lang="en-US" altLang="zh-CN" sz="1600" dirty="0">
                <a:latin typeface="微软雅黑" panose="020B0503020204020204" pitchFamily="34" charset="-122"/>
                <a:ea typeface="微软雅黑" panose="020B0503020204020204" pitchFamily="34" charset="-122"/>
              </a:rPr>
              <a:t>2775</a:t>
            </a:r>
            <a:r>
              <a:rPr lang="zh-CN" altLang="en-US" sz="1600" dirty="0">
                <a:latin typeface="微软雅黑" panose="020B0503020204020204" pitchFamily="34" charset="-122"/>
                <a:ea typeface="微软雅黑" panose="020B0503020204020204" pitchFamily="34" charset="-122"/>
              </a:rPr>
              <a:t>万吨，新增</a:t>
            </a:r>
            <a:r>
              <a:rPr lang="en-US" altLang="zh-CN" sz="1600" dirty="0">
                <a:latin typeface="微软雅黑" panose="020B0503020204020204" pitchFamily="34" charset="-122"/>
                <a:ea typeface="微软雅黑" panose="020B0503020204020204" pitchFamily="34" charset="-122"/>
              </a:rPr>
              <a:t>6571.5</a:t>
            </a:r>
            <a:r>
              <a:rPr lang="zh-CN" altLang="en-US" sz="1600" dirty="0">
                <a:latin typeface="微软雅黑" panose="020B0503020204020204" pitchFamily="34" charset="-122"/>
                <a:ea typeface="微软雅黑" panose="020B0503020204020204" pitchFamily="34" charset="-122"/>
              </a:rPr>
              <a:t>万吨，净新增</a:t>
            </a:r>
            <a:r>
              <a:rPr lang="en-US" altLang="zh-CN" sz="1600" dirty="0">
                <a:latin typeface="微软雅黑" panose="020B0503020204020204" pitchFamily="34" charset="-122"/>
                <a:ea typeface="微软雅黑" panose="020B0503020204020204" pitchFamily="34" charset="-122"/>
              </a:rPr>
              <a:t>3796.5</a:t>
            </a:r>
            <a:r>
              <a:rPr lang="zh-CN" altLang="en-US" sz="1600" dirty="0">
                <a:latin typeface="微软雅黑" panose="020B0503020204020204" pitchFamily="34" charset="-122"/>
                <a:ea typeface="微软雅黑" panose="020B0503020204020204" pitchFamily="34" charset="-122"/>
              </a:rPr>
              <a:t>万吨。（</a:t>
            </a: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年净淘汰焦化产能</a:t>
            </a:r>
            <a:r>
              <a:rPr lang="en-US" altLang="zh-CN" sz="1600" dirty="0">
                <a:latin typeface="微软雅黑" panose="020B0503020204020204" pitchFamily="34" charset="-122"/>
                <a:ea typeface="微软雅黑" panose="020B0503020204020204" pitchFamily="34" charset="-122"/>
              </a:rPr>
              <a:t>2517.1</a:t>
            </a:r>
            <a:r>
              <a:rPr lang="zh-CN" altLang="en-US" sz="1600" dirty="0">
                <a:latin typeface="微软雅黑" panose="020B0503020204020204" pitchFamily="34" charset="-122"/>
                <a:ea typeface="微软雅黑" panose="020B0503020204020204" pitchFamily="34" charset="-122"/>
              </a:rPr>
              <a:t>万吨）。随着新增置换产能逐步投产，利润驱动下焦企生产积极，预计</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年焦炭产量净增加</a:t>
            </a:r>
            <a:r>
              <a:rPr lang="en-US" altLang="zh-CN" sz="1600" dirty="0">
                <a:latin typeface="微软雅黑" panose="020B0503020204020204" pitchFamily="34" charset="-122"/>
                <a:ea typeface="微软雅黑" panose="020B0503020204020204" pitchFamily="34" charset="-122"/>
              </a:rPr>
              <a:t>1300</a:t>
            </a:r>
            <a:r>
              <a:rPr lang="zh-CN" altLang="en-US" sz="1600" dirty="0">
                <a:latin typeface="微软雅黑" panose="020B0503020204020204" pitchFamily="34" charset="-122"/>
                <a:ea typeface="微软雅黑" panose="020B0503020204020204" pitchFamily="34" charset="-122"/>
              </a:rPr>
              <a:t>万吨。受工信部压减粗钢产量和唐山全年常态化限产等因素影响，焦炭需求减少</a:t>
            </a:r>
            <a:r>
              <a:rPr lang="en-US" altLang="zh-CN" sz="1600" dirty="0">
                <a:latin typeface="微软雅黑" panose="020B0503020204020204" pitchFamily="34" charset="-122"/>
                <a:ea typeface="微软雅黑" panose="020B0503020204020204" pitchFamily="34" charset="-122"/>
              </a:rPr>
              <a:t>800</a:t>
            </a:r>
            <a:r>
              <a:rPr lang="zh-CN" altLang="en-US" sz="1600" dirty="0">
                <a:latin typeface="微软雅黑" panose="020B0503020204020204" pitchFamily="34" charset="-122"/>
                <a:ea typeface="微软雅黑" panose="020B0503020204020204" pitchFamily="34" charset="-122"/>
              </a:rPr>
              <a:t>万吨。</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年，焦炭供应增，需求降，供需关系由年初的紧平衡转为宽松，焦炭供应过剩超</a:t>
            </a:r>
            <a:r>
              <a:rPr lang="en-US" altLang="zh-CN" sz="1600" b="1" dirty="0">
                <a:latin typeface="微软雅黑" panose="020B0503020204020204" pitchFamily="34" charset="-122"/>
                <a:ea typeface="微软雅黑" panose="020B0503020204020204" pitchFamily="34" charset="-122"/>
              </a:rPr>
              <a:t>2100</a:t>
            </a:r>
            <a:r>
              <a:rPr lang="zh-CN" altLang="en-US" sz="1600" b="1" dirty="0">
                <a:latin typeface="微软雅黑" panose="020B0503020204020204" pitchFamily="34" charset="-122"/>
                <a:ea typeface="微软雅黑" panose="020B0503020204020204" pitchFamily="34" charset="-122"/>
              </a:rPr>
              <a:t>万吨，预计全年焦炭价格前高后低。</a:t>
            </a:r>
          </a:p>
          <a:p>
            <a:pPr marL="342900" marR="5080" indent="-342900" algn="just">
              <a:lnSpc>
                <a:spcPts val="3500"/>
              </a:lnSpc>
              <a:buFont typeface="+mj-lt"/>
              <a:buAutoNum type="arabicPeriod" startAt="2"/>
            </a:pPr>
            <a:r>
              <a:rPr lang="zh-CN" altLang="en-US" sz="1600" dirty="0">
                <a:latin typeface="微软雅黑" panose="020B0503020204020204" pitchFamily="34" charset="-122"/>
                <a:ea typeface="微软雅黑" panose="020B0503020204020204" pitchFamily="34" charset="-122"/>
              </a:rPr>
              <a:t>焦煤：进口澳煤依然无法放开，蒙煤进口量维持低位，国内煤矿生产增量不大，焦煤供应减量</a:t>
            </a:r>
            <a:r>
              <a:rPr lang="en-US" altLang="zh-CN" sz="1600" dirty="0">
                <a:latin typeface="微软雅黑" panose="020B0503020204020204" pitchFamily="34" charset="-122"/>
                <a:ea typeface="微软雅黑" panose="020B0503020204020204" pitchFamily="34" charset="-122"/>
              </a:rPr>
              <a:t>2100</a:t>
            </a:r>
            <a:r>
              <a:rPr lang="zh-CN" altLang="en-US" sz="1600" dirty="0">
                <a:latin typeface="微软雅黑" panose="020B0503020204020204" pitchFamily="34" charset="-122"/>
                <a:ea typeface="微软雅黑" panose="020B0503020204020204" pitchFamily="34" charset="-122"/>
              </a:rPr>
              <a:t>万吨以上，而焦企和钢厂需求增加，</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年焦煤供需关系平衡，考虑到长协煤价格的稳定器作用，预计</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年焦煤价格相对坚挺。</a:t>
            </a:r>
          </a:p>
          <a:p>
            <a:pPr marL="342900" marR="5080" indent="-342900" algn="just">
              <a:lnSpc>
                <a:spcPts val="3500"/>
              </a:lnSpc>
              <a:buFont typeface="+mj-lt"/>
              <a:buAutoNum type="arabicPeriod" startAt="2"/>
            </a:pPr>
            <a:r>
              <a:rPr lang="zh-CN" altLang="en-US" sz="1600" dirty="0">
                <a:latin typeface="微软雅黑" panose="020B0503020204020204" pitchFamily="34" charset="-122"/>
                <a:ea typeface="微软雅黑" panose="020B0503020204020204" pitchFamily="34" charset="-122"/>
              </a:rPr>
              <a:t>废钢：</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年，废钢进口政策放开，但海外经济复苏，废钢需求增加，导致废钢资源紧张，叠加海外废钢价格性价比不高，</a:t>
            </a:r>
            <a:r>
              <a:rPr lang="en-US" altLang="zh-CN" sz="1600" dirty="0">
                <a:latin typeface="微软雅黑" panose="020B0503020204020204" pitchFamily="34" charset="-122"/>
                <a:ea typeface="微软雅黑" panose="020B0503020204020204" pitchFamily="34" charset="-122"/>
              </a:rPr>
              <a:t>1-3</a:t>
            </a:r>
            <a:r>
              <a:rPr lang="zh-CN" altLang="en-US" sz="1600" dirty="0">
                <a:latin typeface="微软雅黑" panose="020B0503020204020204" pitchFamily="34" charset="-122"/>
                <a:ea typeface="微软雅黑" panose="020B0503020204020204" pitchFamily="34" charset="-122"/>
              </a:rPr>
              <a:t>月份废钢进口量仅</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万吨，预计今年我国进口废钢总量不会太大。国内全年废钢供应有望增加</a:t>
            </a:r>
            <a:r>
              <a:rPr lang="en-US" altLang="zh-CN" sz="1600" dirty="0">
                <a:latin typeface="微软雅黑" panose="020B0503020204020204" pitchFamily="34" charset="-122"/>
                <a:ea typeface="微软雅黑" panose="020B0503020204020204" pitchFamily="34" charset="-122"/>
              </a:rPr>
              <a:t>1500</a:t>
            </a:r>
            <a:r>
              <a:rPr lang="zh-CN" altLang="en-US" sz="1600" dirty="0">
                <a:latin typeface="微软雅黑" panose="020B0503020204020204" pitchFamily="34" charset="-122"/>
                <a:ea typeface="微软雅黑" panose="020B0503020204020204" pitchFamily="34" charset="-122"/>
              </a:rPr>
              <a:t>万吨左右，废钢供应平稳增长。利润驱动下，独立电炉满负荷生产，长流程钢厂普遍降铁耗加废钢，废钢需求小幅增加</a:t>
            </a:r>
            <a:r>
              <a:rPr lang="en-US" altLang="zh-CN" sz="1600" dirty="0">
                <a:latin typeface="微软雅黑" panose="020B0503020204020204" pitchFamily="34" charset="-122"/>
                <a:ea typeface="微软雅黑" panose="020B0503020204020204" pitchFamily="34" charset="-122"/>
              </a:rPr>
              <a:t>4000</a:t>
            </a:r>
            <a:r>
              <a:rPr lang="zh-CN" altLang="en-US" sz="1600" dirty="0">
                <a:latin typeface="微软雅黑" panose="020B0503020204020204" pitchFamily="34" charset="-122"/>
                <a:ea typeface="微软雅黑" panose="020B0503020204020204" pitchFamily="34" charset="-122"/>
              </a:rPr>
              <a:t>万吨左右，预计全年废钢供需缺口</a:t>
            </a:r>
            <a:r>
              <a:rPr lang="en-US" altLang="zh-CN" sz="1600" dirty="0">
                <a:latin typeface="微软雅黑" panose="020B0503020204020204" pitchFamily="34" charset="-122"/>
                <a:ea typeface="微软雅黑" panose="020B0503020204020204" pitchFamily="34" charset="-122"/>
              </a:rPr>
              <a:t>2500</a:t>
            </a:r>
            <a:r>
              <a:rPr lang="zh-CN" altLang="en-US" sz="1600" dirty="0">
                <a:latin typeface="微软雅黑" panose="020B0503020204020204" pitchFamily="34" charset="-122"/>
                <a:ea typeface="微软雅黑" panose="020B0503020204020204" pitchFamily="34" charset="-122"/>
              </a:rPr>
              <a:t>万吨以上。废钢供需紧平衡，价格偏强运行。</a:t>
            </a:r>
          </a:p>
          <a:p>
            <a:pPr marL="342900" marR="5080" indent="-342900" algn="just">
              <a:lnSpc>
                <a:spcPts val="3500"/>
              </a:lnSpc>
              <a:buFont typeface="+mj-lt"/>
              <a:buAutoNum type="arabicPeriod" startAt="2"/>
            </a:pPr>
            <a:r>
              <a:rPr lang="zh-CN" altLang="en-US" sz="1600" dirty="0">
                <a:latin typeface="微软雅黑" panose="020B0503020204020204" pitchFamily="34" charset="-122"/>
                <a:ea typeface="微软雅黑" panose="020B0503020204020204" pitchFamily="34" charset="-122"/>
              </a:rPr>
              <a:t>硅锰、硅铁：受内蒙古能耗双控政策影响，全年价格震荡上涨，底部抬升。</a:t>
            </a:r>
          </a:p>
        </p:txBody>
      </p:sp>
    </p:spTree>
    <p:extLst>
      <p:ext uri="{BB962C8B-B14F-4D97-AF65-F5344CB8AC3E}">
        <p14:creationId xmlns:p14="http://schemas.microsoft.com/office/powerpoint/2010/main" val="3378522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56548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南京钢铁股份有限公司市场部部长张秋生</a:t>
            </a:r>
          </a:p>
        </p:txBody>
      </p:sp>
      <p:graphicFrame>
        <p:nvGraphicFramePr>
          <p:cNvPr id="5" name="表格 4">
            <a:extLst>
              <a:ext uri="{FF2B5EF4-FFF2-40B4-BE49-F238E27FC236}">
                <a16:creationId xmlns:a16="http://schemas.microsoft.com/office/drawing/2014/main" id="{61BAD4FE-E054-4DFB-A78A-7DDBB4B667A3}"/>
              </a:ext>
            </a:extLst>
          </p:cNvPr>
          <p:cNvGraphicFramePr/>
          <p:nvPr>
            <p:custDataLst>
              <p:tags r:id="rId1"/>
            </p:custDataLst>
            <p:extLst>
              <p:ext uri="{D42A27DB-BD31-4B8C-83A1-F6EECF244321}">
                <p14:modId xmlns:p14="http://schemas.microsoft.com/office/powerpoint/2010/main" val="1060244875"/>
              </p:ext>
            </p:extLst>
          </p:nvPr>
        </p:nvGraphicFramePr>
        <p:xfrm>
          <a:off x="336550" y="908049"/>
          <a:ext cx="11520487" cy="5221287"/>
        </p:xfrm>
        <a:graphic>
          <a:graphicData uri="http://schemas.openxmlformats.org/drawingml/2006/table">
            <a:tbl>
              <a:tblPr firstRow="1" bandRow="1">
                <a:tableStyleId>{5C22544A-7EE6-4342-B048-85BDC9FD1C3A}</a:tableStyleId>
              </a:tblPr>
              <a:tblGrid>
                <a:gridCol w="1272802">
                  <a:extLst>
                    <a:ext uri="{9D8B030D-6E8A-4147-A177-3AD203B41FA5}">
                      <a16:colId xmlns:a16="http://schemas.microsoft.com/office/drawing/2014/main" val="20000"/>
                    </a:ext>
                  </a:extLst>
                </a:gridCol>
                <a:gridCol w="1930960">
                  <a:extLst>
                    <a:ext uri="{9D8B030D-6E8A-4147-A177-3AD203B41FA5}">
                      <a16:colId xmlns:a16="http://schemas.microsoft.com/office/drawing/2014/main" val="20001"/>
                    </a:ext>
                  </a:extLst>
                </a:gridCol>
                <a:gridCol w="1663345">
                  <a:extLst>
                    <a:ext uri="{9D8B030D-6E8A-4147-A177-3AD203B41FA5}">
                      <a16:colId xmlns:a16="http://schemas.microsoft.com/office/drawing/2014/main" val="20002"/>
                    </a:ext>
                  </a:extLst>
                </a:gridCol>
                <a:gridCol w="1663345">
                  <a:extLst>
                    <a:ext uri="{9D8B030D-6E8A-4147-A177-3AD203B41FA5}">
                      <a16:colId xmlns:a16="http://schemas.microsoft.com/office/drawing/2014/main" val="20003"/>
                    </a:ext>
                  </a:extLst>
                </a:gridCol>
                <a:gridCol w="1663345">
                  <a:extLst>
                    <a:ext uri="{9D8B030D-6E8A-4147-A177-3AD203B41FA5}">
                      <a16:colId xmlns:a16="http://schemas.microsoft.com/office/drawing/2014/main" val="20004"/>
                    </a:ext>
                  </a:extLst>
                </a:gridCol>
                <a:gridCol w="1663345">
                  <a:extLst>
                    <a:ext uri="{9D8B030D-6E8A-4147-A177-3AD203B41FA5}">
                      <a16:colId xmlns:a16="http://schemas.microsoft.com/office/drawing/2014/main" val="20005"/>
                    </a:ext>
                  </a:extLst>
                </a:gridCol>
                <a:gridCol w="1663345">
                  <a:extLst>
                    <a:ext uri="{9D8B030D-6E8A-4147-A177-3AD203B41FA5}">
                      <a16:colId xmlns:a16="http://schemas.microsoft.com/office/drawing/2014/main" val="20006"/>
                    </a:ext>
                  </a:extLst>
                </a:gridCol>
              </a:tblGrid>
              <a:tr h="580143">
                <a:tc gridSpan="7">
                  <a:txBody>
                    <a:bodyPr/>
                    <a:lstStyle/>
                    <a:p>
                      <a:pPr indent="0" algn="ctr">
                        <a:buNone/>
                      </a:pPr>
                      <a:r>
                        <a:rPr lang="zh-CN" sz="16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2021年钢材和原料</a:t>
                      </a:r>
                      <a:r>
                        <a:rPr lang="zh-CN" sz="16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价格预测</a:t>
                      </a:r>
                      <a:endParaRPr lang="en-US" altLang="en-US" sz="16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144D73"/>
                    </a:solidFill>
                  </a:tcPr>
                </a:tc>
                <a:tc hMerge="1">
                  <a:txBody>
                    <a:bodyPr/>
                    <a:lstStyle/>
                    <a:p>
                      <a:endParaRPr lang="zh-CN"/>
                    </a:p>
                  </a:txBody>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zh-CN"/>
                    </a:p>
                  </a:txBody>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zh-CN"/>
                    </a:p>
                  </a:txBody>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zh-CN"/>
                    </a:p>
                  </a:txBody>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zh-CN"/>
                    </a:p>
                  </a:txBody>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580143">
                <a:tc rowSpan="2">
                  <a:txBody>
                    <a:bodyPr/>
                    <a:lstStyle/>
                    <a:p>
                      <a:pPr indent="0" algn="ctr">
                        <a:buNone/>
                      </a:pPr>
                      <a:r>
                        <a:rPr lang="en-US" sz="1600" b="1" dirty="0" err="1">
                          <a:solidFill>
                            <a:srgbClr val="000000"/>
                          </a:solidFill>
                          <a:latin typeface="微软雅黑" panose="020B0503020204020204" pitchFamily="34" charset="-122"/>
                          <a:ea typeface="微软雅黑" panose="020B0503020204020204" pitchFamily="34" charset="-122"/>
                        </a:rPr>
                        <a:t>分类</a:t>
                      </a:r>
                      <a:endParaRPr lang="en-US" altLang="en-US" sz="1600" b="1"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en-US" sz="1600" b="1" dirty="0" err="1">
                          <a:solidFill>
                            <a:srgbClr val="000000"/>
                          </a:solidFill>
                          <a:latin typeface="微软雅黑" panose="020B0503020204020204" pitchFamily="34" charset="-122"/>
                          <a:ea typeface="微软雅黑" panose="020B0503020204020204" pitchFamily="34" charset="-122"/>
                        </a:rPr>
                        <a:t>品种</a:t>
                      </a:r>
                      <a:endParaRPr lang="en-US" altLang="en-US" sz="1600" b="1"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gridSpan="2">
                  <a:txBody>
                    <a:bodyPr/>
                    <a:lstStyle/>
                    <a:p>
                      <a:pPr indent="0" algn="ctr">
                        <a:buNone/>
                      </a:pPr>
                      <a:r>
                        <a:rPr lang="zh-CN"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2020年</a:t>
                      </a:r>
                      <a:endParaRPr lang="zh-CN" alt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gridSpan="3">
                  <a:txBody>
                    <a:bodyPr/>
                    <a:lstStyle/>
                    <a:p>
                      <a:pPr indent="0" algn="ctr">
                        <a:buNone/>
                      </a:pPr>
                      <a:r>
                        <a:rPr lang="zh-CN" sz="16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2021年</a:t>
                      </a:r>
                      <a:endParaRPr lang="zh-CN" altLang="en-US" sz="16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1"/>
                  </a:ext>
                </a:extLst>
              </a:tr>
              <a:tr h="580143">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1600" b="1" dirty="0">
                          <a:solidFill>
                            <a:srgbClr val="C00000"/>
                          </a:solidFill>
                          <a:latin typeface="微软雅黑" panose="020B0503020204020204" pitchFamily="34" charset="-122"/>
                          <a:ea typeface="微软雅黑" panose="020B0503020204020204" pitchFamily="34" charset="-122"/>
                        </a:rPr>
                        <a:t>全年均值</a:t>
                      </a:r>
                      <a:endParaRPr lang="zh-CN" altLang="en-US" sz="16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000000"/>
                          </a:solidFill>
                          <a:latin typeface="微软雅黑" panose="020B0503020204020204" pitchFamily="34" charset="-122"/>
                          <a:ea typeface="微软雅黑" panose="020B0503020204020204" pitchFamily="34" charset="-122"/>
                        </a:rPr>
                        <a:t>高低点</a:t>
                      </a:r>
                      <a:endParaRPr lang="en-US" altLang="en-US" sz="1600" b="1">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全年均值预测</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6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与2020年</a:t>
                      </a:r>
                      <a:r>
                        <a:rPr lang="zh-CN"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均值差</a:t>
                      </a:r>
                      <a:endParaRPr lang="en-US" altLang="en-US" sz="16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dirty="0" err="1">
                          <a:solidFill>
                            <a:srgbClr val="C00000"/>
                          </a:solidFill>
                          <a:latin typeface="微软雅黑" panose="020B0503020204020204" pitchFamily="34" charset="-122"/>
                          <a:ea typeface="微软雅黑" panose="020B0503020204020204" pitchFamily="34" charset="-122"/>
                        </a:rPr>
                        <a:t>高低点</a:t>
                      </a:r>
                      <a:r>
                        <a:rPr lang="zh-CN" altLang="en-US" sz="1600" b="1" dirty="0">
                          <a:solidFill>
                            <a:srgbClr val="C00000"/>
                          </a:solidFill>
                          <a:latin typeface="微软雅黑" panose="020B0503020204020204" pitchFamily="34" charset="-122"/>
                          <a:ea typeface="微软雅黑" panose="020B0503020204020204" pitchFamily="34" charset="-122"/>
                        </a:rPr>
                        <a:t>预测</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0143">
                <a:tc rowSpan="3">
                  <a:txBody>
                    <a:bodyPr/>
                    <a:lstStyle/>
                    <a:p>
                      <a:pPr indent="0" algn="ctr">
                        <a:buNone/>
                      </a:pPr>
                      <a:r>
                        <a:rPr lang="en-US" sz="1600" b="1">
                          <a:solidFill>
                            <a:srgbClr val="404040"/>
                          </a:solidFill>
                          <a:latin typeface="微软雅黑" panose="020B0503020204020204" pitchFamily="34" charset="-122"/>
                          <a:ea typeface="微软雅黑" panose="020B0503020204020204" pitchFamily="34" charset="-122"/>
                        </a:rPr>
                        <a:t>钢材价格</a:t>
                      </a:r>
                      <a:endParaRPr lang="en-US" altLang="en-US" sz="1600" b="1">
                        <a:solidFill>
                          <a:srgbClr val="40404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404040"/>
                          </a:solidFill>
                          <a:latin typeface="微软雅黑" panose="020B0503020204020204" pitchFamily="34" charset="-122"/>
                          <a:ea typeface="微软雅黑" panose="020B0503020204020204" pitchFamily="34" charset="-122"/>
                        </a:rPr>
                        <a:t>上海螺纹</a:t>
                      </a:r>
                      <a:endParaRPr lang="en-US" altLang="en-US" sz="1600" b="1">
                        <a:solidFill>
                          <a:srgbClr val="40404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dirty="0">
                          <a:solidFill>
                            <a:srgbClr val="C00000"/>
                          </a:solidFill>
                          <a:latin typeface="微软雅黑" panose="020B0503020204020204" pitchFamily="34" charset="-122"/>
                          <a:ea typeface="微软雅黑" panose="020B0503020204020204" pitchFamily="34" charset="-122"/>
                        </a:rPr>
                        <a:t>3710</a:t>
                      </a:r>
                      <a:endParaRPr lang="en-US" altLang="en-US" sz="16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rPr>
                        <a:t>3370-4660</a:t>
                      </a:r>
                      <a:endParaRPr lang="en-US" altLang="en-US" sz="16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4650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a:solidFill>
                            <a:srgbClr val="000000"/>
                          </a:solidFill>
                          <a:latin typeface="微软雅黑" panose="020B0503020204020204" pitchFamily="34" charset="-122"/>
                          <a:ea typeface="微软雅黑" panose="020B0503020204020204" pitchFamily="34" charset="-122"/>
                        </a:rPr>
                        <a:t>940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4200-5500</a:t>
                      </a:r>
                      <a:endParaRPr lang="en-US" altLang="en-US" sz="16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0143">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1600" b="1">
                          <a:solidFill>
                            <a:srgbClr val="404040"/>
                          </a:solidFill>
                          <a:latin typeface="微软雅黑" panose="020B0503020204020204" pitchFamily="34" charset="-122"/>
                          <a:ea typeface="微软雅黑" panose="020B0503020204020204" pitchFamily="34" charset="-122"/>
                        </a:rPr>
                        <a:t>上海普中板</a:t>
                      </a:r>
                      <a:endParaRPr lang="en-US" altLang="en-US" sz="1600" b="1">
                        <a:solidFill>
                          <a:srgbClr val="40404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3890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rPr>
                        <a:t>3580-4910</a:t>
                      </a:r>
                      <a:endParaRPr lang="en-US" altLang="en-US" sz="16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dirty="0">
                          <a:solidFill>
                            <a:srgbClr val="C00000"/>
                          </a:solidFill>
                          <a:latin typeface="微软雅黑" panose="020B0503020204020204" pitchFamily="34" charset="-122"/>
                          <a:ea typeface="微软雅黑" panose="020B0503020204020204" pitchFamily="34" charset="-122"/>
                        </a:rPr>
                        <a:t>4950</a:t>
                      </a:r>
                      <a:endParaRPr lang="en-US" altLang="en-US" sz="16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a:solidFill>
                            <a:srgbClr val="000000"/>
                          </a:solidFill>
                          <a:latin typeface="微软雅黑" panose="020B0503020204020204" pitchFamily="34" charset="-122"/>
                          <a:ea typeface="微软雅黑" panose="020B0503020204020204" pitchFamily="34" charset="-122"/>
                        </a:rPr>
                        <a:t>1060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4500-5800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0143">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en-US" sz="1600" b="1">
                          <a:solidFill>
                            <a:srgbClr val="404040"/>
                          </a:solidFill>
                          <a:latin typeface="微软雅黑" panose="020B0503020204020204" pitchFamily="34" charset="-122"/>
                          <a:ea typeface="微软雅黑" panose="020B0503020204020204" pitchFamily="34" charset="-122"/>
                        </a:rPr>
                        <a:t>上海热卷</a:t>
                      </a:r>
                      <a:endParaRPr lang="en-US" altLang="en-US" sz="1600" b="1">
                        <a:solidFill>
                          <a:srgbClr val="40404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3810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rPr>
                        <a:t>3200-4970</a:t>
                      </a:r>
                      <a:endParaRPr lang="en-US" altLang="en-US" sz="16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dirty="0">
                          <a:solidFill>
                            <a:srgbClr val="C00000"/>
                          </a:solidFill>
                          <a:latin typeface="微软雅黑" panose="020B0503020204020204" pitchFamily="34" charset="-122"/>
                          <a:ea typeface="微软雅黑" panose="020B0503020204020204" pitchFamily="34" charset="-122"/>
                        </a:rPr>
                        <a:t>4950</a:t>
                      </a:r>
                      <a:endParaRPr lang="en-US" altLang="en-US" sz="16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a:solidFill>
                            <a:srgbClr val="000000"/>
                          </a:solidFill>
                          <a:latin typeface="微软雅黑" panose="020B0503020204020204" pitchFamily="34" charset="-122"/>
                          <a:ea typeface="微软雅黑" panose="020B0503020204020204" pitchFamily="34" charset="-122"/>
                        </a:rPr>
                        <a:t>1140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4500-6000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0143">
                <a:tc rowSpan="3">
                  <a:txBody>
                    <a:bodyPr/>
                    <a:lstStyle/>
                    <a:p>
                      <a:pPr indent="0" algn="ctr">
                        <a:buNone/>
                      </a:pPr>
                      <a:r>
                        <a:rPr lang="zh-CN" sz="1600" b="1">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原料价格</a:t>
                      </a:r>
                      <a:endParaRPr lang="en-US" altLang="en-US" sz="16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600" b="1">
                          <a:solidFill>
                            <a:srgbClr val="404040"/>
                          </a:solidFill>
                          <a:latin typeface="微软雅黑" panose="020B0503020204020204" pitchFamily="34" charset="-122"/>
                          <a:ea typeface="微软雅黑" panose="020B0503020204020204" pitchFamily="34" charset="-122"/>
                        </a:rPr>
                        <a:t>进口矿</a:t>
                      </a:r>
                      <a:endParaRPr lang="zh-CN" altLang="en-US" sz="1600" b="1">
                        <a:solidFill>
                          <a:srgbClr val="40404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108</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rPr>
                        <a:t>79.8-176.9</a:t>
                      </a:r>
                      <a:endParaRPr lang="en-US" altLang="en-US" sz="16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dirty="0">
                          <a:solidFill>
                            <a:srgbClr val="C00000"/>
                          </a:solidFill>
                          <a:latin typeface="微软雅黑" panose="020B0503020204020204" pitchFamily="34" charset="-122"/>
                          <a:ea typeface="微软雅黑" panose="020B0503020204020204" pitchFamily="34" charset="-122"/>
                        </a:rPr>
                        <a:t>150</a:t>
                      </a:r>
                      <a:endParaRPr lang="en-US" altLang="en-US" sz="16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dirty="0">
                          <a:solidFill>
                            <a:srgbClr val="000000"/>
                          </a:solidFill>
                          <a:latin typeface="微软雅黑" panose="020B0503020204020204" pitchFamily="34" charset="-122"/>
                          <a:ea typeface="微软雅黑" panose="020B0503020204020204" pitchFamily="34" charset="-122"/>
                        </a:rPr>
                        <a:t>42</a:t>
                      </a:r>
                      <a:endParaRPr lang="en-US" altLang="en-US" sz="16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110-180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0143">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en-US" sz="1600" b="1">
                          <a:solidFill>
                            <a:srgbClr val="404040"/>
                          </a:solidFill>
                          <a:latin typeface="微软雅黑" panose="020B0503020204020204" pitchFamily="34" charset="-122"/>
                          <a:ea typeface="微软雅黑" panose="020B0503020204020204" pitchFamily="34" charset="-122"/>
                        </a:rPr>
                        <a:t>日照港准一级焦</a:t>
                      </a:r>
                      <a:endParaRPr lang="en-US" altLang="en-US" sz="1600" b="1">
                        <a:solidFill>
                          <a:srgbClr val="40404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2040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rPr>
                        <a:t>1800-2550</a:t>
                      </a:r>
                      <a:endParaRPr lang="en-US" altLang="en-US" sz="16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2400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rPr>
                        <a:t>360</a:t>
                      </a:r>
                      <a:endParaRPr lang="en-US" altLang="en-US" sz="16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dirty="0">
                          <a:solidFill>
                            <a:srgbClr val="C00000"/>
                          </a:solidFill>
                          <a:latin typeface="微软雅黑" panose="020B0503020204020204" pitchFamily="34" charset="-122"/>
                          <a:ea typeface="微软雅黑" panose="020B0503020204020204" pitchFamily="34" charset="-122"/>
                        </a:rPr>
                        <a:t>2200-3050</a:t>
                      </a:r>
                      <a:endParaRPr lang="en-US" altLang="en-US" sz="16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0143">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en-US" sz="1600" b="1">
                          <a:solidFill>
                            <a:srgbClr val="404040"/>
                          </a:solidFill>
                          <a:latin typeface="微软雅黑" panose="020B0503020204020204" pitchFamily="34" charset="-122"/>
                          <a:ea typeface="微软雅黑" panose="020B0503020204020204" pitchFamily="34" charset="-122"/>
                        </a:rPr>
                        <a:t>重型废钢</a:t>
                      </a:r>
                      <a:endParaRPr lang="en-US" altLang="en-US" sz="1600" b="1">
                        <a:solidFill>
                          <a:srgbClr val="40404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2760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rPr>
                        <a:t>2300-3100</a:t>
                      </a:r>
                      <a:endParaRPr lang="en-US" altLang="en-US" sz="16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a:solidFill>
                            <a:srgbClr val="C00000"/>
                          </a:solidFill>
                          <a:latin typeface="微软雅黑" panose="020B0503020204020204" pitchFamily="34" charset="-122"/>
                          <a:ea typeface="微软雅黑" panose="020B0503020204020204" pitchFamily="34" charset="-122"/>
                        </a:rPr>
                        <a:t>3400</a:t>
                      </a:r>
                      <a:endParaRPr lang="en-US" altLang="en-US" sz="1600" b="1">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rPr>
                        <a:t>640</a:t>
                      </a:r>
                      <a:endParaRPr lang="en-US" altLang="en-US" sz="16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600" b="1" dirty="0">
                          <a:solidFill>
                            <a:srgbClr val="C00000"/>
                          </a:solidFill>
                          <a:latin typeface="微软雅黑" panose="020B0503020204020204" pitchFamily="34" charset="-122"/>
                          <a:ea typeface="微软雅黑" panose="020B0503020204020204" pitchFamily="34" charset="-122"/>
                        </a:rPr>
                        <a:t>2800-3550</a:t>
                      </a:r>
                      <a:endParaRPr lang="en-US" altLang="en-US" sz="1600" b="1" dirty="0">
                        <a:solidFill>
                          <a:srgbClr val="C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647888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54227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钢之家春季报告</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建筑钢材</a:t>
            </a:r>
          </a:p>
        </p:txBody>
      </p:sp>
      <p:sp>
        <p:nvSpPr>
          <p:cNvPr id="6" name="文本框 5">
            <a:extLst>
              <a:ext uri="{FF2B5EF4-FFF2-40B4-BE49-F238E27FC236}">
                <a16:creationId xmlns:a16="http://schemas.microsoft.com/office/drawing/2014/main" id="{9927256F-1C15-4909-A4C8-3F52965B2BCC}"/>
              </a:ext>
            </a:extLst>
          </p:cNvPr>
          <p:cNvSpPr txBox="1"/>
          <p:nvPr/>
        </p:nvSpPr>
        <p:spPr>
          <a:xfrm>
            <a:off x="336550" y="908081"/>
            <a:ext cx="11520488" cy="2722027"/>
          </a:xfrm>
          <a:prstGeom prst="rect">
            <a:avLst/>
          </a:prstGeom>
          <a:noFill/>
        </p:spPr>
        <p:txBody>
          <a:bodyPr wrap="square">
            <a:spAutoFit/>
          </a:bodyPr>
          <a:lstStyle/>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供应：受制于降产量的政策压力，环保减排限产加严，</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年我国建筑钢材产量预计将小幅减少。</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需求：预计房地产用钢需求仍将保持一定韧性，基础设施建设对建筑钢材需求的拉动将较为强劲，对建筑钢材的消费形成增量。预计市场将通过增加进口、消化库存等方式满足国内需求。受海外经济复苏、钢材消费增长的影响，我国减少钢材出口、增加钢材、钢坯的进口，将加剧国际市场供不应求的态势，从而加剧全球钢价的大幅波动。</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高价位、大波动。</a:t>
            </a:r>
            <a:r>
              <a:rPr lang="zh-CN" altLang="en-US" sz="1600" b="1" dirty="0">
                <a:latin typeface="微软雅黑" panose="020B0503020204020204" pitchFamily="34" charset="-122"/>
                <a:ea typeface="微软雅黑" panose="020B0503020204020204" pitchFamily="34" charset="-122"/>
              </a:rPr>
              <a:t>预计</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年螺纹钢均价将明显高于</a:t>
            </a: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年，二季度市场价格将冲高回落，三四季度仍将保持震荡上涨趋势。</a:t>
            </a:r>
            <a:r>
              <a:rPr lang="zh-CN" altLang="en-US" sz="1600" dirty="0">
                <a:latin typeface="微软雅黑" panose="020B0503020204020204" pitchFamily="34" charset="-122"/>
                <a:ea typeface="微软雅黑" panose="020B0503020204020204" pitchFamily="34" charset="-122"/>
              </a:rPr>
              <a:t>以上海市场为例，</a:t>
            </a:r>
            <a:r>
              <a:rPr lang="en-US" altLang="zh-CN" sz="1600" dirty="0" err="1">
                <a:latin typeface="微软雅黑" panose="020B0503020204020204" pitchFamily="34" charset="-122"/>
                <a:ea typeface="微软雅黑" panose="020B0503020204020204" pitchFamily="34" charset="-122"/>
              </a:rPr>
              <a:t>20mmHRB400E</a:t>
            </a:r>
            <a:r>
              <a:rPr lang="zh-CN" altLang="en-US" sz="1600" dirty="0">
                <a:latin typeface="微软雅黑" panose="020B0503020204020204" pitchFamily="34" charset="-122"/>
                <a:ea typeface="微软雅黑" panose="020B0503020204020204" pitchFamily="34" charset="-122"/>
              </a:rPr>
              <a:t>螺纹钢</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全年均价预计在</a:t>
            </a:r>
            <a:r>
              <a:rPr lang="en-US" altLang="zh-CN" sz="1600" dirty="0">
                <a:latin typeface="微软雅黑" panose="020B0503020204020204" pitchFamily="34" charset="-122"/>
                <a:ea typeface="微软雅黑" panose="020B0503020204020204" pitchFamily="34" charset="-122"/>
              </a:rPr>
              <a:t>4600</a:t>
            </a:r>
            <a:r>
              <a:rPr lang="zh-CN" altLang="en-US" sz="1600" dirty="0">
                <a:latin typeface="微软雅黑" panose="020B0503020204020204" pitchFamily="34" charset="-122"/>
                <a:ea typeface="微软雅黑" panose="020B0503020204020204" pitchFamily="34" charset="-122"/>
              </a:rPr>
              <a:t>元</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吨左右，主要运行区间</a:t>
            </a:r>
            <a:r>
              <a:rPr lang="en-US" altLang="zh-CN" sz="1600" dirty="0">
                <a:latin typeface="微软雅黑" panose="020B0503020204020204" pitchFamily="34" charset="-122"/>
                <a:ea typeface="微软雅黑" panose="020B0503020204020204" pitchFamily="34" charset="-122"/>
              </a:rPr>
              <a:t>4100-5300</a:t>
            </a:r>
            <a:r>
              <a:rPr lang="zh-CN" altLang="en-US" sz="1600" dirty="0">
                <a:latin typeface="微软雅黑" panose="020B0503020204020204" pitchFamily="34" charset="-122"/>
                <a:ea typeface="微软雅黑" panose="020B0503020204020204" pitchFamily="34" charset="-122"/>
              </a:rPr>
              <a:t>元</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吨。</a:t>
            </a:r>
          </a:p>
        </p:txBody>
      </p:sp>
    </p:spTree>
    <p:extLst>
      <p:ext uri="{BB962C8B-B14F-4D97-AF65-F5344CB8AC3E}">
        <p14:creationId xmlns:p14="http://schemas.microsoft.com/office/powerpoint/2010/main" val="554048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82812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钢之家春季报告</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冷轧、热轧</a:t>
            </a:r>
          </a:p>
        </p:txBody>
      </p:sp>
      <p:sp>
        <p:nvSpPr>
          <p:cNvPr id="6" name="文本框 5">
            <a:extLst>
              <a:ext uri="{FF2B5EF4-FFF2-40B4-BE49-F238E27FC236}">
                <a16:creationId xmlns:a16="http://schemas.microsoft.com/office/drawing/2014/main" id="{9927256F-1C15-4909-A4C8-3F52965B2BCC}"/>
              </a:ext>
            </a:extLst>
          </p:cNvPr>
          <p:cNvSpPr txBox="1"/>
          <p:nvPr/>
        </p:nvSpPr>
        <p:spPr>
          <a:xfrm>
            <a:off x="336550" y="908081"/>
            <a:ext cx="11520488" cy="3960058"/>
          </a:xfrm>
          <a:prstGeom prst="rect">
            <a:avLst/>
          </a:prstGeom>
          <a:noFill/>
        </p:spPr>
        <p:txBody>
          <a:bodyPr wrap="square">
            <a:spAutoFit/>
          </a:bodyPr>
          <a:lstStyle/>
          <a:p>
            <a:pPr marL="342900" marR="5080" indent="-342900" algn="just">
              <a:lnSpc>
                <a:spcPts val="35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冷轧：</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供应：预计</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年冷轧系列产品产量将小幅增长。</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需求：国内家电、汽车市场将加快复苏，消费需求有望持续扩大，发电机组产量、特高压建设小幅增长。</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r>
              <a:rPr lang="zh-CN" altLang="en-US" sz="1600" dirty="0">
                <a:latin typeface="微软雅黑" panose="020B0503020204020204" pitchFamily="34" charset="-122"/>
                <a:ea typeface="微软雅黑" panose="020B0503020204020204" pitchFamily="34" charset="-122"/>
              </a:rPr>
              <a:t>价格：</a:t>
            </a:r>
            <a:r>
              <a:rPr lang="zh-CN" altLang="en-US" sz="1600" b="1" dirty="0">
                <a:latin typeface="微软雅黑" panose="020B0503020204020204" pitchFamily="34" charset="-122"/>
                <a:ea typeface="微软雅黑" panose="020B0503020204020204" pitchFamily="34" charset="-122"/>
              </a:rPr>
              <a:t>预计二季度冷板产品价格或将继续高位盘整，下半年开始逐步开始进入下行通道。</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年价格水平将较</a:t>
            </a: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年上涨</a:t>
            </a:r>
            <a:r>
              <a:rPr lang="en-US" altLang="zh-CN" sz="1600" b="1" dirty="0">
                <a:latin typeface="微软雅黑" panose="020B0503020204020204" pitchFamily="34" charset="-122"/>
                <a:ea typeface="微软雅黑" panose="020B0503020204020204" pitchFamily="34" charset="-122"/>
              </a:rPr>
              <a:t>700</a:t>
            </a:r>
            <a:r>
              <a:rPr lang="zh-CN" altLang="en-US" sz="1600" b="1" dirty="0">
                <a:latin typeface="微软雅黑" panose="020B0503020204020204" pitchFamily="34" charset="-122"/>
                <a:ea typeface="微软雅黑" panose="020B0503020204020204" pitchFamily="34" charset="-122"/>
              </a:rPr>
              <a:t>元</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吨以上。</a:t>
            </a:r>
            <a:endParaRPr lang="en-US" altLang="zh-CN" sz="1600" b="1" dirty="0">
              <a:latin typeface="微软雅黑" panose="020B0503020204020204" pitchFamily="34" charset="-122"/>
              <a:ea typeface="微软雅黑" panose="020B0503020204020204" pitchFamily="34" charset="-122"/>
            </a:endParaRPr>
          </a:p>
          <a:p>
            <a:pPr marL="342900" marR="5080" indent="-342900" algn="just">
              <a:lnSpc>
                <a:spcPts val="3500"/>
              </a:lnSpc>
              <a:buFont typeface="+mj-lt"/>
              <a:buAutoNum type="arabicPeriod"/>
            </a:pP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热轧：</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上半年我国热轧板卷市场将会继续呈现供需两旺的运行格局，下半年均价将会低于上半年，以上海市场为例，价格运行区间在</a:t>
            </a:r>
            <a:r>
              <a:rPr lang="en-US" altLang="zh-CN" sz="1600" b="1" dirty="0">
                <a:latin typeface="微软雅黑" panose="020B0503020204020204" pitchFamily="34" charset="-122"/>
                <a:ea typeface="微软雅黑" panose="020B0503020204020204" pitchFamily="34" charset="-122"/>
              </a:rPr>
              <a:t>4440-5800</a:t>
            </a:r>
            <a:r>
              <a:rPr lang="zh-CN" altLang="en-US" sz="1600" b="1" dirty="0">
                <a:latin typeface="微软雅黑" panose="020B0503020204020204" pitchFamily="34" charset="-122"/>
                <a:ea typeface="微软雅黑" panose="020B0503020204020204" pitchFamily="34" charset="-122"/>
              </a:rPr>
              <a:t>元</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吨，平均价格水平在</a:t>
            </a:r>
            <a:r>
              <a:rPr lang="en-US" altLang="zh-CN" sz="1600" b="1" dirty="0">
                <a:latin typeface="微软雅黑" panose="020B0503020204020204" pitchFamily="34" charset="-122"/>
                <a:ea typeface="微软雅黑" panose="020B0503020204020204" pitchFamily="34" charset="-122"/>
              </a:rPr>
              <a:t>4800</a:t>
            </a:r>
            <a:r>
              <a:rPr lang="zh-CN" altLang="en-US" sz="1600" b="1" dirty="0">
                <a:latin typeface="微软雅黑" panose="020B0503020204020204" pitchFamily="34" charset="-122"/>
                <a:ea typeface="微软雅黑" panose="020B0503020204020204" pitchFamily="34" charset="-122"/>
              </a:rPr>
              <a:t>元</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吨左右，较</a:t>
            </a: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年均价上涨</a:t>
            </a:r>
            <a:r>
              <a:rPr lang="en-US" altLang="zh-CN" sz="1600" b="1" dirty="0">
                <a:latin typeface="微软雅黑" panose="020B0503020204020204" pitchFamily="34" charset="-122"/>
                <a:ea typeface="微软雅黑" panose="020B0503020204020204" pitchFamily="34" charset="-122"/>
              </a:rPr>
              <a:t>1000</a:t>
            </a:r>
            <a:r>
              <a:rPr lang="zh-CN" altLang="en-US" sz="1600" b="1" dirty="0">
                <a:latin typeface="微软雅黑" panose="020B0503020204020204" pitchFamily="34" charset="-122"/>
                <a:ea typeface="微软雅黑" panose="020B0503020204020204" pitchFamily="34" charset="-122"/>
              </a:rPr>
              <a:t>元</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吨左右。</a:t>
            </a:r>
            <a:endParaRPr lang="en-US" altLang="zh-CN" sz="1600" b="1" dirty="0">
              <a:latin typeface="微软雅黑" panose="020B0503020204020204" pitchFamily="34" charset="-122"/>
              <a:ea typeface="微软雅黑" panose="020B0503020204020204" pitchFamily="34" charset="-122"/>
            </a:endParaRPr>
          </a:p>
          <a:p>
            <a:endParaRPr lang="zh-CN" altLang="en-US" dirty="0"/>
          </a:p>
        </p:txBody>
      </p:sp>
    </p:spTree>
    <p:extLst>
      <p:ext uri="{BB962C8B-B14F-4D97-AF65-F5344CB8AC3E}">
        <p14:creationId xmlns:p14="http://schemas.microsoft.com/office/powerpoint/2010/main" val="80329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86674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钢之家春季报告</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煤炭、焦炭</a:t>
            </a:r>
          </a:p>
        </p:txBody>
      </p:sp>
      <p:sp>
        <p:nvSpPr>
          <p:cNvPr id="6" name="文本框 5">
            <a:extLst>
              <a:ext uri="{FF2B5EF4-FFF2-40B4-BE49-F238E27FC236}">
                <a16:creationId xmlns:a16="http://schemas.microsoft.com/office/drawing/2014/main" id="{9927256F-1C15-4909-A4C8-3F52965B2BCC}"/>
              </a:ext>
            </a:extLst>
          </p:cNvPr>
          <p:cNvSpPr txBox="1"/>
          <p:nvPr/>
        </p:nvSpPr>
        <p:spPr>
          <a:xfrm>
            <a:off x="336550" y="908081"/>
            <a:ext cx="11520488" cy="3632533"/>
          </a:xfrm>
          <a:prstGeom prst="rect">
            <a:avLst/>
          </a:prstGeom>
          <a:noFill/>
        </p:spPr>
        <p:txBody>
          <a:bodyPr wrap="square">
            <a:spAutoFit/>
          </a:bodyPr>
          <a:lstStyle/>
          <a:p>
            <a:pPr marL="342900" marR="5080" indent="-342900" algn="just">
              <a:lnSpc>
                <a:spcPts val="35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焦炭：</a:t>
            </a:r>
            <a:r>
              <a:rPr lang="zh-CN" altLang="en-US" sz="1600" b="1" dirty="0">
                <a:latin typeface="微软雅黑" panose="020B0503020204020204" pitchFamily="34" charset="-122"/>
                <a:ea typeface="微软雅黑" panose="020B0503020204020204" pitchFamily="34" charset="-122"/>
              </a:rPr>
              <a:t>二季度冶金焦市场跌势趋缓，低位出现在四季度。以山西临汾准一级冶金焦为例，二、三、四季度价格运行区间为</a:t>
            </a:r>
            <a:r>
              <a:rPr lang="en-US" altLang="zh-CN" sz="1600" b="1" dirty="0">
                <a:latin typeface="微软雅黑" panose="020B0503020204020204" pitchFamily="34" charset="-122"/>
                <a:ea typeface="微软雅黑" panose="020B0503020204020204" pitchFamily="34" charset="-122"/>
              </a:rPr>
              <a:t>1790-2290</a:t>
            </a:r>
            <a:r>
              <a:rPr lang="zh-CN" altLang="en-US" sz="1600" b="1" dirty="0">
                <a:latin typeface="微软雅黑" panose="020B0503020204020204" pitchFamily="34" charset="-122"/>
                <a:ea typeface="微软雅黑" panose="020B0503020204020204" pitchFamily="34" charset="-122"/>
              </a:rPr>
              <a:t>元</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吨。</a:t>
            </a:r>
            <a:endParaRPr lang="en-US" altLang="zh-CN" sz="1600" b="1" dirty="0">
              <a:latin typeface="微软雅黑" panose="020B0503020204020204" pitchFamily="34" charset="-122"/>
              <a:ea typeface="微软雅黑" panose="020B0503020204020204" pitchFamily="34" charset="-122"/>
            </a:endParaRPr>
          </a:p>
          <a:p>
            <a:pPr marL="342900" marR="5080" indent="-342900" algn="just">
              <a:lnSpc>
                <a:spcPts val="35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焦煤：二季度大型煤企炼焦煤长协价格已定，价格稳中上涨</a:t>
            </a:r>
            <a:r>
              <a:rPr lang="en-US" altLang="zh-CN" sz="1600" dirty="0">
                <a:latin typeface="微软雅黑" panose="020B0503020204020204" pitchFamily="34" charset="-122"/>
                <a:ea typeface="微软雅黑" panose="020B0503020204020204" pitchFamily="34" charset="-122"/>
              </a:rPr>
              <a:t>30-50</a:t>
            </a:r>
            <a:r>
              <a:rPr lang="zh-CN" altLang="en-US" sz="1600" dirty="0">
                <a:latin typeface="微软雅黑" panose="020B0503020204020204" pitchFamily="34" charset="-122"/>
                <a:ea typeface="微软雅黑" panose="020B0503020204020204" pitchFamily="34" charset="-122"/>
              </a:rPr>
              <a:t>元；</a:t>
            </a:r>
            <a:r>
              <a:rPr lang="zh-CN" altLang="en-US" sz="1600" b="1" dirty="0">
                <a:latin typeface="微软雅黑" panose="020B0503020204020204" pitchFamily="34" charset="-122"/>
                <a:ea typeface="微软雅黑" panose="020B0503020204020204" pitchFamily="34" charset="-122"/>
              </a:rPr>
              <a:t>三、四季度继续保持平稳或小幅上调，地方矿波动空间将小于一季度，炼焦煤各品种间走势分化更加明显，优质焦煤、肥煤价格坚挺。</a:t>
            </a:r>
            <a:r>
              <a:rPr lang="zh-CN" altLang="en-US" sz="1600" dirty="0">
                <a:latin typeface="微软雅黑" panose="020B0503020204020204" pitchFamily="34" charset="-122"/>
                <a:ea typeface="微软雅黑" panose="020B0503020204020204" pitchFamily="34" charset="-122"/>
              </a:rPr>
              <a:t>以山西安泽优质焦煤为例，预计</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均值将高于</a:t>
            </a: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年，价格运行区间在</a:t>
            </a:r>
            <a:r>
              <a:rPr lang="en-US" altLang="zh-CN" sz="1600" dirty="0">
                <a:latin typeface="微软雅黑" panose="020B0503020204020204" pitchFamily="34" charset="-122"/>
                <a:ea typeface="微软雅黑" panose="020B0503020204020204" pitchFamily="34" charset="-122"/>
              </a:rPr>
              <a:t>1400-1630</a:t>
            </a:r>
            <a:r>
              <a:rPr lang="zh-CN" altLang="en-US" sz="1600" dirty="0">
                <a:latin typeface="微软雅黑" panose="020B0503020204020204" pitchFamily="34" charset="-122"/>
                <a:ea typeface="微软雅黑" panose="020B0503020204020204" pitchFamily="34" charset="-122"/>
              </a:rPr>
              <a:t>元</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吨。</a:t>
            </a:r>
            <a:endParaRPr lang="en-US" altLang="zh-CN" sz="1600" dirty="0">
              <a:latin typeface="微软雅黑" panose="020B0503020204020204" pitchFamily="34" charset="-122"/>
              <a:ea typeface="微软雅黑" panose="020B0503020204020204" pitchFamily="34" charset="-122"/>
            </a:endParaRPr>
          </a:p>
          <a:p>
            <a:pPr marL="342900" marR="5080" indent="-342900" algn="just">
              <a:lnSpc>
                <a:spcPts val="35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喷吹煤：资源供应整体偏宽松。理论上</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年唐山地区喷吹煤使用量较</a:t>
            </a: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年减少</a:t>
            </a:r>
            <a:r>
              <a:rPr lang="en-US" altLang="zh-CN" sz="1600" dirty="0">
                <a:latin typeface="微软雅黑" panose="020B0503020204020204" pitchFamily="34" charset="-122"/>
                <a:ea typeface="微软雅黑" panose="020B0503020204020204" pitchFamily="34" charset="-122"/>
              </a:rPr>
              <a:t>200</a:t>
            </a:r>
            <a:r>
              <a:rPr lang="zh-CN" altLang="en-US" sz="1600" dirty="0">
                <a:latin typeface="微软雅黑" panose="020B0503020204020204" pitchFamily="34" charset="-122"/>
                <a:ea typeface="微软雅黑" panose="020B0503020204020204" pitchFamily="34" charset="-122"/>
              </a:rPr>
              <a:t>万吨，加上</a:t>
            </a:r>
            <a:r>
              <a:rPr lang="en-US" altLang="zh-CN" sz="1600" dirty="0">
                <a:latin typeface="微软雅黑" panose="020B0503020204020204" pitchFamily="34" charset="-122"/>
                <a:ea typeface="微软雅黑" panose="020B0503020204020204" pitchFamily="34" charset="-122"/>
              </a:rPr>
              <a:t>2020</a:t>
            </a:r>
            <a:r>
              <a:rPr lang="zh-CN" altLang="en-US" sz="1600" dirty="0">
                <a:latin typeface="微软雅黑" panose="020B0503020204020204" pitchFamily="34" charset="-122"/>
                <a:ea typeface="微软雅黑" panose="020B0503020204020204" pitchFamily="34" charset="-122"/>
              </a:rPr>
              <a:t>四季度喷吹煤价格超预期上涨，</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年一、二季度均大幅回调，预计三、四季度趋稳或上涨。</a:t>
            </a:r>
            <a:r>
              <a:rPr lang="zh-CN" altLang="en-US" sz="1600" dirty="0">
                <a:latin typeface="微软雅黑" panose="020B0503020204020204" pitchFamily="34" charset="-122"/>
                <a:ea typeface="微软雅黑" panose="020B0503020204020204" pitchFamily="34" charset="-122"/>
              </a:rPr>
              <a:t>以山西长治大矿贫瘦喷吹煤为例，预计</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年价格运行区间在</a:t>
            </a:r>
            <a:r>
              <a:rPr lang="en-US" altLang="zh-CN" sz="1600" dirty="0">
                <a:latin typeface="微软雅黑" panose="020B0503020204020204" pitchFamily="34" charset="-122"/>
                <a:ea typeface="微软雅黑" panose="020B0503020204020204" pitchFamily="34" charset="-122"/>
              </a:rPr>
              <a:t>800-1100</a:t>
            </a:r>
            <a:r>
              <a:rPr lang="zh-CN" altLang="en-US" sz="1600" dirty="0">
                <a:latin typeface="微软雅黑" panose="020B0503020204020204" pitchFamily="34" charset="-122"/>
                <a:ea typeface="微软雅黑" panose="020B0503020204020204" pitchFamily="34" charset="-122"/>
              </a:rPr>
              <a:t>元</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吨。</a:t>
            </a:r>
          </a:p>
        </p:txBody>
      </p:sp>
    </p:spTree>
    <p:extLst>
      <p:ext uri="{BB962C8B-B14F-4D97-AF65-F5344CB8AC3E}">
        <p14:creationId xmlns:p14="http://schemas.microsoft.com/office/powerpoint/2010/main" val="2814580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10368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钢之家春季报告</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铁矿石、废钢</a:t>
            </a:r>
          </a:p>
        </p:txBody>
      </p:sp>
      <p:sp>
        <p:nvSpPr>
          <p:cNvPr id="6" name="文本框 5">
            <a:extLst>
              <a:ext uri="{FF2B5EF4-FFF2-40B4-BE49-F238E27FC236}">
                <a16:creationId xmlns:a16="http://schemas.microsoft.com/office/drawing/2014/main" id="{9927256F-1C15-4909-A4C8-3F52965B2BCC}"/>
              </a:ext>
            </a:extLst>
          </p:cNvPr>
          <p:cNvSpPr txBox="1"/>
          <p:nvPr/>
        </p:nvSpPr>
        <p:spPr>
          <a:xfrm>
            <a:off x="336550" y="908081"/>
            <a:ext cx="11520488" cy="2273186"/>
          </a:xfrm>
          <a:prstGeom prst="rect">
            <a:avLst/>
          </a:prstGeom>
          <a:noFill/>
        </p:spPr>
        <p:txBody>
          <a:bodyPr wrap="square">
            <a:spAutoFit/>
          </a:bodyPr>
          <a:lstStyle/>
          <a:p>
            <a:pPr marL="342900" marR="5080" indent="-342900" algn="just">
              <a:lnSpc>
                <a:spcPts val="35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铁矿石：</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年铁矿石供需边际将逐渐转为宽松局面，尤其下半年供需压力相对较大，预计</a:t>
            </a:r>
            <a:r>
              <a:rPr lang="en-US" altLang="zh-CN" sz="1600" b="1" dirty="0">
                <a:latin typeface="微软雅黑" panose="020B0503020204020204" pitchFamily="34" charset="-122"/>
                <a:ea typeface="微软雅黑" panose="020B0503020204020204" pitchFamily="34" charset="-122"/>
              </a:rPr>
              <a:t>2021</a:t>
            </a:r>
            <a:r>
              <a:rPr lang="zh-CN" altLang="en-US" sz="1600" b="1" dirty="0">
                <a:latin typeface="微软雅黑" panose="020B0503020204020204" pitchFamily="34" charset="-122"/>
                <a:ea typeface="微软雅黑" panose="020B0503020204020204" pitchFamily="34" charset="-122"/>
              </a:rPr>
              <a:t>年铁矿石市场价格将呈现前高后低，总体震荡回落的走势，</a:t>
            </a:r>
            <a:r>
              <a:rPr lang="en-US" altLang="zh-CN" sz="1600" b="1" dirty="0">
                <a:latin typeface="微软雅黑" panose="020B0503020204020204" pitchFamily="34" charset="-122"/>
                <a:ea typeface="微软雅黑" panose="020B0503020204020204" pitchFamily="34" charset="-122"/>
              </a:rPr>
              <a:t>62%</a:t>
            </a:r>
            <a:r>
              <a:rPr lang="zh-CN" altLang="en-US" sz="1600" b="1" dirty="0">
                <a:latin typeface="微软雅黑" panose="020B0503020204020204" pitchFamily="34" charset="-122"/>
                <a:ea typeface="微软雅黑" panose="020B0503020204020204" pitchFamily="34" charset="-122"/>
              </a:rPr>
              <a:t>铁矿石主要运行区间在</a:t>
            </a:r>
            <a:r>
              <a:rPr lang="en-US" altLang="zh-CN" sz="1600" b="1" dirty="0">
                <a:latin typeface="微软雅黑" panose="020B0503020204020204" pitchFamily="34" charset="-122"/>
                <a:ea typeface="微软雅黑" panose="020B0503020204020204" pitchFamily="34" charset="-122"/>
              </a:rPr>
              <a:t>100-180</a:t>
            </a:r>
            <a:r>
              <a:rPr lang="zh-CN" altLang="en-US" sz="1600" b="1" dirty="0">
                <a:latin typeface="微软雅黑" panose="020B0503020204020204" pitchFamily="34" charset="-122"/>
                <a:ea typeface="微软雅黑" panose="020B0503020204020204" pitchFamily="34" charset="-122"/>
              </a:rPr>
              <a:t>美元</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吨，全年均价较</a:t>
            </a:r>
            <a:r>
              <a:rPr lang="en-US" altLang="zh-CN" sz="1600" b="1" dirty="0">
                <a:latin typeface="微软雅黑" panose="020B0503020204020204" pitchFamily="34" charset="-122"/>
                <a:ea typeface="微软雅黑" panose="020B0503020204020204" pitchFamily="34" charset="-122"/>
              </a:rPr>
              <a:t>2020</a:t>
            </a:r>
            <a:r>
              <a:rPr lang="zh-CN" altLang="en-US" sz="1600" b="1" dirty="0">
                <a:latin typeface="微软雅黑" panose="020B0503020204020204" pitchFamily="34" charset="-122"/>
                <a:ea typeface="微软雅黑" panose="020B0503020204020204" pitchFamily="34" charset="-122"/>
              </a:rPr>
              <a:t>年提升</a:t>
            </a:r>
            <a:r>
              <a:rPr lang="en-US" altLang="zh-CN" sz="1600" b="1" dirty="0">
                <a:latin typeface="微软雅黑" panose="020B0503020204020204" pitchFamily="34" charset="-122"/>
                <a:ea typeface="微软雅黑" panose="020B0503020204020204" pitchFamily="34" charset="-122"/>
              </a:rPr>
              <a:t>20</a:t>
            </a:r>
            <a:r>
              <a:rPr lang="zh-CN" altLang="en-US" sz="1600" b="1" dirty="0">
                <a:latin typeface="微软雅黑" panose="020B0503020204020204" pitchFamily="34" charset="-122"/>
                <a:ea typeface="微软雅黑" panose="020B0503020204020204" pitchFamily="34" charset="-122"/>
              </a:rPr>
              <a:t>美元至</a:t>
            </a:r>
            <a:r>
              <a:rPr lang="en-US" altLang="zh-CN" sz="1600" b="1" dirty="0">
                <a:latin typeface="微软雅黑" panose="020B0503020204020204" pitchFamily="34" charset="-122"/>
                <a:ea typeface="微软雅黑" panose="020B0503020204020204" pitchFamily="34" charset="-122"/>
              </a:rPr>
              <a:t>128</a:t>
            </a:r>
            <a:r>
              <a:rPr lang="zh-CN" altLang="en-US" sz="1600" b="1" dirty="0">
                <a:latin typeface="微软雅黑" panose="020B0503020204020204" pitchFamily="34" charset="-122"/>
                <a:ea typeface="微软雅黑" panose="020B0503020204020204" pitchFamily="34" charset="-122"/>
              </a:rPr>
              <a:t>美元左右。</a:t>
            </a:r>
            <a:endParaRPr lang="en-US" altLang="zh-CN" sz="1600" b="1" dirty="0">
              <a:latin typeface="微软雅黑" panose="020B0503020204020204" pitchFamily="34" charset="-122"/>
              <a:ea typeface="微软雅黑" panose="020B0503020204020204" pitchFamily="34" charset="-122"/>
            </a:endParaRPr>
          </a:p>
          <a:p>
            <a:pPr marL="342900" marR="5080" indent="-342900" algn="just">
              <a:lnSpc>
                <a:spcPts val="35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废钢：</a:t>
            </a:r>
            <a:r>
              <a:rPr lang="zh-CN" altLang="en-US" sz="1600" b="1" dirty="0">
                <a:latin typeface="微软雅黑" panose="020B0503020204020204" pitchFamily="34" charset="-122"/>
                <a:ea typeface="微软雅黑" panose="020B0503020204020204" pitchFamily="34" charset="-122"/>
              </a:rPr>
              <a:t>预计二季度废钢价格仍将高位运行，下半年可能会略有下跌</a:t>
            </a:r>
            <a:r>
              <a:rPr lang="zh-CN" altLang="en-US" sz="1600" dirty="0">
                <a:latin typeface="微软雅黑" panose="020B0503020204020204" pitchFamily="34" charset="-122"/>
                <a:ea typeface="微软雅黑" panose="020B0503020204020204" pitchFamily="34" charset="-122"/>
              </a:rPr>
              <a:t>。以江苏重废价格为例，</a:t>
            </a:r>
            <a:r>
              <a:rPr lang="en-US" altLang="zh-CN" sz="1600" dirty="0">
                <a:latin typeface="微软雅黑" panose="020B0503020204020204" pitchFamily="34" charset="-122"/>
                <a:ea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rPr>
              <a:t>年二三四季度废钢价格整体运行区间为</a:t>
            </a:r>
            <a:r>
              <a:rPr lang="en-US" altLang="zh-CN" sz="1600" dirty="0">
                <a:latin typeface="微软雅黑" panose="020B0503020204020204" pitchFamily="34" charset="-122"/>
                <a:ea typeface="微软雅黑" panose="020B0503020204020204" pitchFamily="34" charset="-122"/>
              </a:rPr>
              <a:t>2900-3700</a:t>
            </a:r>
            <a:r>
              <a:rPr lang="zh-CN" altLang="en-US" sz="1600" dirty="0">
                <a:latin typeface="微软雅黑" panose="020B0503020204020204" pitchFamily="34" charset="-122"/>
                <a:ea typeface="微软雅黑" panose="020B0503020204020204" pitchFamily="34" charset="-122"/>
              </a:rPr>
              <a:t>元</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吨。</a:t>
            </a:r>
          </a:p>
        </p:txBody>
      </p:sp>
    </p:spTree>
    <p:extLst>
      <p:ext uri="{BB962C8B-B14F-4D97-AF65-F5344CB8AC3E}">
        <p14:creationId xmlns:p14="http://schemas.microsoft.com/office/powerpoint/2010/main" val="896230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64435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限产</a:t>
            </a:r>
          </a:p>
        </p:txBody>
      </p:sp>
      <p:sp>
        <p:nvSpPr>
          <p:cNvPr id="6" name="文本框 5">
            <a:extLst>
              <a:ext uri="{FF2B5EF4-FFF2-40B4-BE49-F238E27FC236}">
                <a16:creationId xmlns:a16="http://schemas.microsoft.com/office/drawing/2014/main" id="{9927256F-1C15-4909-A4C8-3F52965B2BCC}"/>
              </a:ext>
            </a:extLst>
          </p:cNvPr>
          <p:cNvSpPr txBox="1"/>
          <p:nvPr/>
        </p:nvSpPr>
        <p:spPr>
          <a:xfrm>
            <a:off x="336550" y="908081"/>
            <a:ext cx="11520488" cy="2273186"/>
          </a:xfrm>
          <a:prstGeom prst="rect">
            <a:avLst/>
          </a:prstGeom>
          <a:noFill/>
        </p:spPr>
        <p:txBody>
          <a:bodyPr wrap="square">
            <a:spAutoFit/>
          </a:bodyPr>
          <a:lstStyle/>
          <a:p>
            <a:pPr marR="5080" algn="just">
              <a:lnSpc>
                <a:spcPts val="3500"/>
              </a:lnSpc>
            </a:pPr>
            <a:r>
              <a:rPr lang="zh-CN" altLang="en-US" sz="1600" dirty="0">
                <a:latin typeface="微软雅黑" panose="020B0503020204020204" pitchFamily="34" charset="-122"/>
                <a:ea typeface="微软雅黑" panose="020B0503020204020204" pitchFamily="34" charset="-122"/>
              </a:rPr>
              <a:t>唐山限产：</a:t>
            </a: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20</a:t>
            </a:r>
            <a:r>
              <a:rPr lang="zh-CN" altLang="en-US" sz="1600" dirty="0">
                <a:latin typeface="微软雅黑" panose="020B0503020204020204" pitchFamily="34" charset="-122"/>
                <a:ea typeface="微软雅黑" panose="020B0503020204020204" pitchFamily="34" charset="-122"/>
              </a:rPr>
              <a:t>日至</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30</a:t>
            </a:r>
            <a:r>
              <a:rPr lang="zh-CN" altLang="en-US" sz="1600" dirty="0">
                <a:latin typeface="微软雅黑" panose="020B0503020204020204" pitchFamily="34" charset="-122"/>
                <a:ea typeface="微软雅黑" panose="020B0503020204020204" pitchFamily="34" charset="-122"/>
              </a:rPr>
              <a:t>日影响铁水</a:t>
            </a:r>
            <a:r>
              <a:rPr lang="en-US" altLang="zh-CN" sz="1600" dirty="0">
                <a:latin typeface="微软雅黑" panose="020B0503020204020204" pitchFamily="34" charset="-122"/>
                <a:ea typeface="微软雅黑" panose="020B0503020204020204" pitchFamily="34" charset="-122"/>
              </a:rPr>
              <a:t>10.6</a:t>
            </a:r>
            <a:r>
              <a:rPr lang="zh-CN" altLang="en-US" sz="1600" dirty="0">
                <a:latin typeface="微软雅黑" panose="020B0503020204020204" pitchFamily="34" charset="-122"/>
                <a:ea typeface="微软雅黑" panose="020B0503020204020204" pitchFamily="34" charset="-122"/>
              </a:rPr>
              <a:t>万吨</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天，相较目前的现状基本持平，</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0</a:t>
            </a:r>
            <a:r>
              <a:rPr lang="zh-CN" altLang="en-US" sz="1600" dirty="0">
                <a:latin typeface="微软雅黑" panose="020B0503020204020204" pitchFamily="34" charset="-122"/>
                <a:ea typeface="微软雅黑" panose="020B0503020204020204" pitchFamily="34" charset="-122"/>
              </a:rPr>
              <a:t>时至</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31</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24</a:t>
            </a:r>
            <a:r>
              <a:rPr lang="zh-CN" altLang="en-US" sz="1600" dirty="0">
                <a:latin typeface="微软雅黑" panose="020B0503020204020204" pitchFamily="34" charset="-122"/>
                <a:ea typeface="微软雅黑" panose="020B0503020204020204" pitchFamily="34" charset="-122"/>
              </a:rPr>
              <a:t>时影响铁水</a:t>
            </a:r>
            <a:r>
              <a:rPr lang="en-US" altLang="zh-CN" sz="1600" dirty="0">
                <a:latin typeface="微软雅黑" panose="020B0503020204020204" pitchFamily="34" charset="-122"/>
                <a:ea typeface="微软雅黑" panose="020B0503020204020204" pitchFamily="34" charset="-122"/>
              </a:rPr>
              <a:t>9.2</a:t>
            </a:r>
            <a:r>
              <a:rPr lang="zh-CN" altLang="en-US" sz="1600" dirty="0">
                <a:latin typeface="微软雅黑" panose="020B0503020204020204" pitchFamily="34" charset="-122"/>
                <a:ea typeface="微软雅黑" panose="020B0503020204020204" pitchFamily="34" charset="-122"/>
              </a:rPr>
              <a:t>万吨</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天。折算到全年，则将要影响全年铁水产能</a:t>
            </a:r>
            <a:r>
              <a:rPr lang="en-US" altLang="zh-CN" sz="1600" dirty="0">
                <a:latin typeface="微软雅黑" panose="020B0503020204020204" pitchFamily="34" charset="-122"/>
                <a:ea typeface="微软雅黑" panose="020B0503020204020204" pitchFamily="34" charset="-122"/>
              </a:rPr>
              <a:t>2780</a:t>
            </a:r>
            <a:r>
              <a:rPr lang="zh-CN" altLang="en-US" sz="1600" dirty="0">
                <a:latin typeface="微软雅黑" panose="020B0503020204020204" pitchFamily="34" charset="-122"/>
                <a:ea typeface="微软雅黑" panose="020B0503020204020204" pitchFamily="34" charset="-122"/>
              </a:rPr>
              <a:t>万吨左右，去年唐山地区开工率平均</a:t>
            </a:r>
            <a:r>
              <a:rPr lang="en-US" altLang="zh-CN" sz="1600" dirty="0">
                <a:latin typeface="微软雅黑" panose="020B0503020204020204" pitchFamily="34" charset="-122"/>
                <a:ea typeface="微软雅黑" panose="020B0503020204020204" pitchFamily="34" charset="-122"/>
              </a:rPr>
              <a:t>80%</a:t>
            </a:r>
            <a:r>
              <a:rPr lang="zh-CN" altLang="en-US" sz="1600"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因此预计影响全年铁水产量</a:t>
            </a:r>
            <a:r>
              <a:rPr lang="en-US" altLang="zh-CN" sz="1600" b="1" dirty="0">
                <a:latin typeface="微软雅黑" panose="020B0503020204020204" pitchFamily="34" charset="-122"/>
                <a:ea typeface="微软雅黑" panose="020B0503020204020204" pitchFamily="34" charset="-122"/>
              </a:rPr>
              <a:t>2223</a:t>
            </a:r>
            <a:r>
              <a:rPr lang="zh-CN" altLang="en-US" sz="1600" b="1" dirty="0">
                <a:latin typeface="微软雅黑" panose="020B0503020204020204" pitchFamily="34" charset="-122"/>
                <a:ea typeface="微软雅黑" panose="020B0503020204020204" pitchFamily="34" charset="-122"/>
              </a:rPr>
              <a:t>万吨左右。</a:t>
            </a:r>
            <a:endParaRPr lang="en-US" altLang="zh-CN" sz="1600" b="1" dirty="0">
              <a:latin typeface="微软雅黑" panose="020B0503020204020204" pitchFamily="34" charset="-122"/>
              <a:ea typeface="微软雅黑" panose="020B0503020204020204" pitchFamily="34" charset="-122"/>
            </a:endParaRPr>
          </a:p>
          <a:p>
            <a:pPr marR="5080" algn="just">
              <a:lnSpc>
                <a:spcPts val="3500"/>
              </a:lnSpc>
            </a:pPr>
            <a:r>
              <a:rPr lang="zh-CN" altLang="en-US" sz="1600" dirty="0">
                <a:latin typeface="微软雅黑" panose="020B0503020204020204" pitchFamily="34" charset="-122"/>
                <a:ea typeface="微软雅黑" panose="020B0503020204020204" pitchFamily="34" charset="-122"/>
              </a:rPr>
              <a:t>邯郸限产：</a:t>
            </a: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21</a:t>
            </a:r>
            <a:r>
              <a:rPr lang="zh-CN" altLang="en-US" sz="1600" dirty="0">
                <a:latin typeface="微软雅黑" panose="020B0503020204020204" pitchFamily="34" charset="-122"/>
                <a:ea typeface="微软雅黑" panose="020B0503020204020204" pitchFamily="34" charset="-122"/>
              </a:rPr>
              <a:t>日至</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30</a:t>
            </a:r>
            <a:r>
              <a:rPr lang="zh-CN" altLang="en-US" sz="1600" dirty="0">
                <a:latin typeface="微软雅黑" panose="020B0503020204020204" pitchFamily="34" charset="-122"/>
                <a:ea typeface="微软雅黑" panose="020B0503020204020204" pitchFamily="34" charset="-122"/>
              </a:rPr>
              <a:t>日如按减少生产负荷比例</a:t>
            </a:r>
            <a:r>
              <a:rPr lang="en-US" altLang="zh-CN" sz="1600" dirty="0">
                <a:latin typeface="微软雅黑" panose="020B0503020204020204" pitchFamily="34" charset="-122"/>
                <a:ea typeface="微软雅黑" panose="020B0503020204020204" pitchFamily="34" charset="-122"/>
              </a:rPr>
              <a:t>7%-37%</a:t>
            </a:r>
            <a:r>
              <a:rPr lang="zh-CN" altLang="en-US" sz="1600" dirty="0">
                <a:latin typeface="微软雅黑" panose="020B0503020204020204" pitchFamily="34" charset="-122"/>
                <a:ea typeface="微软雅黑" panose="020B0503020204020204" pitchFamily="34" charset="-122"/>
              </a:rPr>
              <a:t>执行，预计产能利用率下降</a:t>
            </a:r>
            <a:r>
              <a:rPr lang="en-US" altLang="zh-CN" sz="1600" dirty="0">
                <a:latin typeface="微软雅黑" panose="020B0503020204020204" pitchFamily="34" charset="-122"/>
                <a:ea typeface="微软雅黑" panose="020B0503020204020204" pitchFamily="34" charset="-122"/>
              </a:rPr>
              <a:t>13.88%</a:t>
            </a:r>
            <a:r>
              <a:rPr lang="zh-CN" altLang="en-US" sz="1600" dirty="0">
                <a:latin typeface="微软雅黑" panose="020B0503020204020204" pitchFamily="34" charset="-122"/>
                <a:ea typeface="微软雅黑" panose="020B0503020204020204" pitchFamily="34" charset="-122"/>
              </a:rPr>
              <a:t>，日均影响铁水产量约</a:t>
            </a:r>
            <a:r>
              <a:rPr lang="en-US" altLang="zh-CN" sz="1600" dirty="0">
                <a:latin typeface="微软雅黑" panose="020B0503020204020204" pitchFamily="34" charset="-122"/>
                <a:ea typeface="微软雅黑" panose="020B0503020204020204" pitchFamily="34" charset="-122"/>
              </a:rPr>
              <a:t>2.36</a:t>
            </a:r>
            <a:r>
              <a:rPr lang="zh-CN" altLang="en-US" sz="1600" dirty="0">
                <a:latin typeface="微软雅黑" panose="020B0503020204020204" pitchFamily="34" charset="-122"/>
                <a:ea typeface="微软雅黑" panose="020B0503020204020204" pitchFamily="34" charset="-122"/>
              </a:rPr>
              <a:t>万吨，</a:t>
            </a:r>
            <a:r>
              <a:rPr lang="zh-CN" altLang="en-US" sz="1600" b="1" dirty="0">
                <a:latin typeface="微软雅黑" panose="020B0503020204020204" pitchFamily="34" charset="-122"/>
                <a:ea typeface="微软雅黑" panose="020B0503020204020204" pitchFamily="34" charset="-122"/>
              </a:rPr>
              <a:t>限产期间累计影响铁水产量</a:t>
            </a:r>
            <a:r>
              <a:rPr lang="en-US" altLang="zh-CN" sz="1600" b="1" dirty="0">
                <a:latin typeface="微软雅黑" panose="020B0503020204020204" pitchFamily="34" charset="-122"/>
                <a:ea typeface="微软雅黑" panose="020B0503020204020204" pitchFamily="34" charset="-122"/>
              </a:rPr>
              <a:t>168</a:t>
            </a:r>
            <a:r>
              <a:rPr lang="zh-CN" altLang="en-US" sz="1600" b="1" dirty="0">
                <a:latin typeface="微软雅黑" panose="020B0503020204020204" pitchFamily="34" charset="-122"/>
                <a:ea typeface="微软雅黑" panose="020B0503020204020204" pitchFamily="34" charset="-122"/>
              </a:rPr>
              <a:t>万吨，如下半年也按此方式限产，则今年累计影响铁水产量</a:t>
            </a:r>
            <a:r>
              <a:rPr lang="en-US" altLang="zh-CN" sz="1600" b="1" dirty="0">
                <a:latin typeface="微软雅黑" panose="020B0503020204020204" pitchFamily="34" charset="-122"/>
                <a:ea typeface="微软雅黑" panose="020B0503020204020204" pitchFamily="34" charset="-122"/>
              </a:rPr>
              <a:t>652</a:t>
            </a:r>
            <a:r>
              <a:rPr lang="zh-CN" altLang="en-US" sz="1600" b="1" dirty="0">
                <a:latin typeface="微软雅黑" panose="020B0503020204020204" pitchFamily="34" charset="-122"/>
                <a:ea typeface="微软雅黑" panose="020B0503020204020204" pitchFamily="34" charset="-122"/>
              </a:rPr>
              <a:t>万吨。</a:t>
            </a:r>
          </a:p>
        </p:txBody>
      </p:sp>
      <p:pic>
        <p:nvPicPr>
          <p:cNvPr id="1026" name="Picture 2">
            <a:extLst>
              <a:ext uri="{FF2B5EF4-FFF2-40B4-BE49-F238E27FC236}">
                <a16:creationId xmlns:a16="http://schemas.microsoft.com/office/drawing/2014/main" id="{D652545A-312E-45DE-A8D0-66A29643E7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8849" y="3362272"/>
            <a:ext cx="7616911" cy="2780173"/>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1B4993D1-175E-4636-A363-A133E2F15E66}"/>
              </a:ext>
            </a:extLst>
          </p:cNvPr>
          <p:cNvSpPr txBox="1"/>
          <p:nvPr/>
        </p:nvSpPr>
        <p:spPr>
          <a:xfrm>
            <a:off x="336550" y="3245347"/>
            <a:ext cx="3713335" cy="2946448"/>
          </a:xfrm>
          <a:prstGeom prst="rect">
            <a:avLst/>
          </a:prstGeom>
          <a:noFill/>
        </p:spPr>
        <p:txBody>
          <a:bodyPr wrap="square" rtlCol="0">
            <a:spAutoFit/>
          </a:bodyPr>
          <a:lstStyle/>
          <a:p>
            <a:pPr algn="just">
              <a:lnSpc>
                <a:spcPts val="2500"/>
              </a:lnSpc>
            </a:pPr>
            <a:r>
              <a:rPr lang="zh-CN" altLang="en-US" sz="1600" dirty="0">
                <a:latin typeface="微软雅黑" panose="020B0503020204020204" pitchFamily="34" charset="-122"/>
                <a:ea typeface="微软雅黑" panose="020B0503020204020204" pitchFamily="34" charset="-122"/>
              </a:rPr>
              <a:t>第二轮第三批环保督察：截至</a:t>
            </a: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19</a:t>
            </a:r>
            <a:r>
              <a:rPr lang="zh-CN" altLang="en-US" sz="1600" dirty="0">
                <a:latin typeface="微软雅黑" panose="020B0503020204020204" pitchFamily="34" charset="-122"/>
                <a:ea typeface="微软雅黑" panose="020B0503020204020204" pitchFamily="34" charset="-122"/>
              </a:rPr>
              <a:t>日晚</a:t>
            </a:r>
            <a:r>
              <a:rPr lang="en-US" altLang="zh-CN" sz="1600" dirty="0">
                <a:latin typeface="微软雅黑" panose="020B0503020204020204" pitchFamily="34" charset="-122"/>
                <a:ea typeface="微软雅黑" panose="020B0503020204020204" pitchFamily="34" charset="-122"/>
              </a:rPr>
              <a:t>20:00</a:t>
            </a:r>
            <a:r>
              <a:rPr lang="zh-CN" altLang="en-US" sz="1600" dirty="0">
                <a:latin typeface="微软雅黑" panose="020B0503020204020204" pitchFamily="34" charset="-122"/>
                <a:ea typeface="微软雅黑" panose="020B0503020204020204" pitchFamily="34" charset="-122"/>
              </a:rPr>
              <a:t>，各督察组共收到群众来电、来信举报</a:t>
            </a:r>
            <a:r>
              <a:rPr lang="en-US" altLang="zh-CN" sz="1600" dirty="0">
                <a:latin typeface="微软雅黑" panose="020B0503020204020204" pitchFamily="34" charset="-122"/>
                <a:ea typeface="微软雅黑" panose="020B0503020204020204" pitchFamily="34" charset="-122"/>
              </a:rPr>
              <a:t>13478</a:t>
            </a:r>
            <a:r>
              <a:rPr lang="zh-CN" altLang="en-US" sz="1600" dirty="0">
                <a:latin typeface="微软雅黑" panose="020B0503020204020204" pitchFamily="34" charset="-122"/>
                <a:ea typeface="微软雅黑" panose="020B0503020204020204" pitchFamily="34" charset="-122"/>
              </a:rPr>
              <a:t>件，受理有效举报</a:t>
            </a:r>
            <a:r>
              <a:rPr lang="en-US" altLang="zh-CN" sz="1600" dirty="0">
                <a:latin typeface="微软雅黑" panose="020B0503020204020204" pitchFamily="34" charset="-122"/>
                <a:ea typeface="微软雅黑" panose="020B0503020204020204" pitchFamily="34" charset="-122"/>
              </a:rPr>
              <a:t>11039</a:t>
            </a:r>
            <a:r>
              <a:rPr lang="zh-CN" altLang="en-US" sz="1600" dirty="0">
                <a:latin typeface="微软雅黑" panose="020B0503020204020204" pitchFamily="34" charset="-122"/>
                <a:ea typeface="微软雅黑" panose="020B0503020204020204" pitchFamily="34" charset="-122"/>
              </a:rPr>
              <a:t>件，经梳理合并重复举报，累计向被督察单位转办</a:t>
            </a:r>
            <a:r>
              <a:rPr lang="en-US" altLang="zh-CN" sz="1600" dirty="0">
                <a:latin typeface="微软雅黑" panose="020B0503020204020204" pitchFamily="34" charset="-122"/>
                <a:ea typeface="微软雅黑" panose="020B0503020204020204" pitchFamily="34" charset="-122"/>
              </a:rPr>
              <a:t>9630</a:t>
            </a:r>
            <a:r>
              <a:rPr lang="zh-CN" altLang="en-US" sz="1600" dirty="0">
                <a:latin typeface="微软雅黑" panose="020B0503020204020204" pitchFamily="34" charset="-122"/>
                <a:ea typeface="微软雅黑" panose="020B0503020204020204" pitchFamily="34" charset="-122"/>
              </a:rPr>
              <a:t>件；被督察省份已完成查处</a:t>
            </a:r>
            <a:r>
              <a:rPr lang="en-US" altLang="zh-CN" sz="1600" dirty="0">
                <a:latin typeface="微软雅黑" panose="020B0503020204020204" pitchFamily="34" charset="-122"/>
                <a:ea typeface="微软雅黑" panose="020B0503020204020204" pitchFamily="34" charset="-122"/>
              </a:rPr>
              <a:t>1453</a:t>
            </a:r>
            <a:r>
              <a:rPr lang="zh-CN" altLang="en-US" sz="1600" dirty="0">
                <a:latin typeface="微软雅黑" panose="020B0503020204020204" pitchFamily="34" charset="-122"/>
                <a:ea typeface="微软雅黑" panose="020B0503020204020204" pitchFamily="34" charset="-122"/>
              </a:rPr>
              <a:t>件，其中立案处罚</a:t>
            </a:r>
            <a:r>
              <a:rPr lang="en-US" altLang="zh-CN" sz="1600" dirty="0">
                <a:latin typeface="微软雅黑" panose="020B0503020204020204" pitchFamily="34" charset="-122"/>
                <a:ea typeface="微软雅黑" panose="020B0503020204020204" pitchFamily="34" charset="-122"/>
              </a:rPr>
              <a:t>435</a:t>
            </a:r>
            <a:r>
              <a:rPr lang="zh-CN" altLang="en-US" sz="1600" dirty="0">
                <a:latin typeface="微软雅黑" panose="020B0503020204020204" pitchFamily="34" charset="-122"/>
                <a:ea typeface="微软雅黑" panose="020B0503020204020204" pitchFamily="34" charset="-122"/>
              </a:rPr>
              <a:t>家，罚款</a:t>
            </a:r>
            <a:r>
              <a:rPr lang="en-US" altLang="zh-CN" sz="1600" dirty="0">
                <a:latin typeface="微软雅黑" panose="020B0503020204020204" pitchFamily="34" charset="-122"/>
                <a:ea typeface="微软雅黑" panose="020B0503020204020204" pitchFamily="34" charset="-122"/>
              </a:rPr>
              <a:t>2580.97</a:t>
            </a:r>
            <a:r>
              <a:rPr lang="zh-CN" altLang="en-US" sz="1600" dirty="0">
                <a:latin typeface="微软雅黑" panose="020B0503020204020204" pitchFamily="34" charset="-122"/>
                <a:ea typeface="微软雅黑" panose="020B0503020204020204" pitchFamily="34" charset="-122"/>
              </a:rPr>
              <a:t>万元；立案侦查</a:t>
            </a:r>
            <a:r>
              <a:rPr lang="en-US" altLang="zh-CN" sz="1600" dirty="0">
                <a:latin typeface="微软雅黑" panose="020B0503020204020204" pitchFamily="34" charset="-122"/>
                <a:ea typeface="微软雅黑" panose="020B0503020204020204" pitchFamily="34" charset="-122"/>
              </a:rPr>
              <a:t>24</a:t>
            </a:r>
            <a:r>
              <a:rPr lang="zh-CN" altLang="en-US" sz="1600" dirty="0">
                <a:latin typeface="微软雅黑" panose="020B0503020204020204" pitchFamily="34" charset="-122"/>
                <a:ea typeface="微软雅黑" panose="020B0503020204020204" pitchFamily="34" charset="-122"/>
              </a:rPr>
              <a:t>件，拘留</a:t>
            </a:r>
            <a:r>
              <a:rPr lang="en-US" altLang="zh-CN" sz="1600" dirty="0">
                <a:latin typeface="微软雅黑" panose="020B0503020204020204" pitchFamily="34" charset="-122"/>
                <a:ea typeface="微软雅黑" panose="020B0503020204020204" pitchFamily="34" charset="-122"/>
              </a:rPr>
              <a:t>15</a:t>
            </a:r>
            <a:r>
              <a:rPr lang="zh-CN" altLang="en-US" sz="1600" dirty="0">
                <a:latin typeface="微软雅黑" panose="020B0503020204020204" pitchFamily="34" charset="-122"/>
                <a:ea typeface="微软雅黑" panose="020B0503020204020204" pitchFamily="34" charset="-122"/>
              </a:rPr>
              <a:t>人；约谈党政领导干部</a:t>
            </a:r>
            <a:r>
              <a:rPr lang="en-US" altLang="zh-CN" sz="1600" dirty="0">
                <a:latin typeface="微软雅黑" panose="020B0503020204020204" pitchFamily="34" charset="-122"/>
                <a:ea typeface="微软雅黑" panose="020B0503020204020204" pitchFamily="34" charset="-122"/>
              </a:rPr>
              <a:t>428</a:t>
            </a:r>
            <a:r>
              <a:rPr lang="zh-CN" altLang="en-US" sz="1600" dirty="0">
                <a:latin typeface="微软雅黑" panose="020B0503020204020204" pitchFamily="34" charset="-122"/>
                <a:ea typeface="微软雅黑" panose="020B0503020204020204" pitchFamily="34" charset="-122"/>
              </a:rPr>
              <a:t>人，问责党政领导干部</a:t>
            </a:r>
            <a:r>
              <a:rPr lang="en-US" altLang="zh-CN" sz="1600" dirty="0">
                <a:latin typeface="微软雅黑" panose="020B0503020204020204" pitchFamily="34" charset="-122"/>
                <a:ea typeface="微软雅黑" panose="020B0503020204020204" pitchFamily="34" charset="-122"/>
              </a:rPr>
              <a:t>96</a:t>
            </a:r>
            <a:r>
              <a:rPr lang="zh-CN" altLang="en-US" sz="1600" dirty="0">
                <a:latin typeface="微软雅黑" panose="020B0503020204020204" pitchFamily="34" charset="-122"/>
                <a:ea typeface="微软雅黑" panose="020B0503020204020204" pitchFamily="34" charset="-122"/>
              </a:rPr>
              <a:t>人。</a:t>
            </a:r>
          </a:p>
        </p:txBody>
      </p:sp>
    </p:spTree>
    <p:extLst>
      <p:ext uri="{BB962C8B-B14F-4D97-AF65-F5344CB8AC3E}">
        <p14:creationId xmlns:p14="http://schemas.microsoft.com/office/powerpoint/2010/main" val="3391230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6">
            <a:extLst>
              <a:ext uri="{FF2B5EF4-FFF2-40B4-BE49-F238E27FC236}">
                <a16:creationId xmlns:a16="http://schemas.microsoft.com/office/drawing/2014/main" id="{BC1319CA-591E-41BC-9E23-11CD091B4EF9}"/>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a:solidFill>
                  <a:srgbClr val="0075C2"/>
                </a:solidFill>
                <a:latin typeface="微软雅黑" panose="020B0503020204020204" pitchFamily="34" charset="-122"/>
                <a:ea typeface="微软雅黑" panose="020B0503020204020204" pitchFamily="34" charset="-122"/>
              </a:rPr>
              <a:t>采购管理部调价建议</a:t>
            </a:r>
          </a:p>
        </p:txBody>
      </p:sp>
      <p:cxnSp>
        <p:nvCxnSpPr>
          <p:cNvPr id="33795" name="直接连接符 2">
            <a:extLst>
              <a:ext uri="{FF2B5EF4-FFF2-40B4-BE49-F238E27FC236}">
                <a16:creationId xmlns:a16="http://schemas.microsoft.com/office/drawing/2014/main" id="{AEAD150E-8904-4F08-A331-2AAC4AB07B13}"/>
              </a:ext>
            </a:extLst>
          </p:cNvPr>
          <p:cNvCxnSpPr>
            <a:cxnSpLocks noChangeShapeType="1"/>
          </p:cNvCxnSpPr>
          <p:nvPr/>
        </p:nvCxnSpPr>
        <p:spPr bwMode="auto">
          <a:xfrm>
            <a:off x="336550" y="727075"/>
            <a:ext cx="2825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a:extLst>
              <a:ext uri="{FF2B5EF4-FFF2-40B4-BE49-F238E27FC236}">
                <a16:creationId xmlns:a16="http://schemas.microsoft.com/office/drawing/2014/main" id="{0FE5C45E-2189-4710-9F94-A8215339E3C0}"/>
              </a:ext>
            </a:extLst>
          </p:cNvPr>
          <p:cNvSpPr/>
          <p:nvPr/>
        </p:nvSpPr>
        <p:spPr>
          <a:xfrm>
            <a:off x="336550" y="873125"/>
            <a:ext cx="11520488" cy="3794437"/>
          </a:xfrm>
          <a:prstGeom prst="rect">
            <a:avLst/>
          </a:prstGeom>
        </p:spPr>
        <p:txBody>
          <a:bodyPr wrap="square">
            <a:spAutoFit/>
          </a:bodyPr>
          <a:lstStyle/>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煤炭：</a:t>
            </a:r>
            <a:r>
              <a:rPr lang="zh-CN" altLang="en-US" dirty="0">
                <a:latin typeface="Microsoft YaHei" panose="020B0503020204020204" pitchFamily="34" charset="-122"/>
                <a:ea typeface="Microsoft YaHei" panose="020B0503020204020204" pitchFamily="34" charset="-122"/>
              </a:rPr>
              <a:t>受山西环保限产影响，预计地方炼焦煤小幅上调，幅度在</a:t>
            </a:r>
            <a:r>
              <a:rPr lang="en-US" altLang="zh-CN" dirty="0">
                <a:latin typeface="Microsoft YaHei" panose="020B0503020204020204" pitchFamily="34" charset="-122"/>
                <a:ea typeface="Microsoft YaHei" panose="020B0503020204020204" pitchFamily="34" charset="-122"/>
              </a:rPr>
              <a:t>30-60</a:t>
            </a:r>
            <a:r>
              <a:rPr lang="zh-CN" altLang="en-US" dirty="0">
                <a:latin typeface="Microsoft YaHei" panose="020B0503020204020204" pitchFamily="34" charset="-122"/>
                <a:ea typeface="Microsoft YaHei" panose="020B0503020204020204" pitchFamily="34" charset="-122"/>
              </a:rPr>
              <a:t>元</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吨左右；南方地区准备迎峰度夏，燃料需求旺盛，同时进口资源减少，产地资源紧张，预计烟煤有</a:t>
            </a:r>
            <a:r>
              <a:rPr lang="en-US" altLang="zh-CN" dirty="0">
                <a:latin typeface="Microsoft YaHei" panose="020B0503020204020204" pitchFamily="34" charset="-122"/>
                <a:ea typeface="Microsoft YaHei" panose="020B0503020204020204" pitchFamily="34" charset="-122"/>
              </a:rPr>
              <a:t>50</a:t>
            </a:r>
            <a:r>
              <a:rPr lang="zh-CN" altLang="en-US" dirty="0">
                <a:latin typeface="Microsoft YaHei" panose="020B0503020204020204" pitchFamily="34" charset="-122"/>
                <a:ea typeface="Microsoft YaHei" panose="020B0503020204020204" pitchFamily="34" charset="-122"/>
              </a:rPr>
              <a:t>元</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吨左右涨幅。</a:t>
            </a:r>
            <a:endParaRPr lang="en-US" altLang="zh-CN" dirty="0">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焦炭：焦炭短期继续坚挺运行，关注山西地区焦化厂限产和国内“碳达峰”背景下的钢厂限产政策。</a:t>
            </a:r>
            <a:endParaRPr lang="en-US" altLang="zh-CN" dirty="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铁精粉：震荡运行，保持各品种合理库存。</a:t>
            </a: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铁合金：硅锰、硅铁市场在期货盘面带动下，期货公司开启收货套保，影响现货出厂价格试探性上调，上调幅度</a:t>
            </a:r>
            <a:r>
              <a:rPr lang="en-US" altLang="zh-CN" dirty="0">
                <a:solidFill>
                  <a:srgbClr val="222A35"/>
                </a:solidFill>
                <a:latin typeface="Microsoft YaHei" panose="020B0503020204020204" pitchFamily="34" charset="-122"/>
                <a:ea typeface="Microsoft YaHei" panose="020B0503020204020204" pitchFamily="34" charset="-122"/>
              </a:rPr>
              <a:t>100-300</a:t>
            </a:r>
            <a:r>
              <a:rPr lang="zh-CN" altLang="en-US" dirty="0">
                <a:solidFill>
                  <a:srgbClr val="222A35"/>
                </a:solidFill>
                <a:latin typeface="Microsoft YaHei" panose="020B0503020204020204" pitchFamily="34" charset="-122"/>
                <a:ea typeface="Microsoft YaHei" panose="020B0503020204020204" pitchFamily="34" charset="-122"/>
              </a:rPr>
              <a:t>元</a:t>
            </a:r>
            <a:r>
              <a:rPr lang="en-US" altLang="zh-CN" dirty="0">
                <a:solidFill>
                  <a:srgbClr val="222A35"/>
                </a:solidFill>
                <a:latin typeface="Microsoft YaHei" panose="020B0503020204020204" pitchFamily="34" charset="-122"/>
                <a:ea typeface="Microsoft YaHei" panose="020B0503020204020204" pitchFamily="34" charset="-122"/>
              </a:rPr>
              <a:t>/</a:t>
            </a:r>
            <a:r>
              <a:rPr lang="zh-CN" altLang="en-US" dirty="0">
                <a:solidFill>
                  <a:srgbClr val="222A35"/>
                </a:solidFill>
                <a:latin typeface="Microsoft YaHei" panose="020B0503020204020204" pitchFamily="34" charset="-122"/>
                <a:ea typeface="Microsoft YaHei" panose="020B0503020204020204" pitchFamily="34" charset="-122"/>
              </a:rPr>
              <a:t>吨。关注其他地区钢厂限产执行情况，延至节后待市场平稳后进行招标。</a:t>
            </a:r>
          </a:p>
        </p:txBody>
      </p:sp>
      <p:sp>
        <p:nvSpPr>
          <p:cNvPr id="33797" name="文本框 5">
            <a:extLst>
              <a:ext uri="{FF2B5EF4-FFF2-40B4-BE49-F238E27FC236}">
                <a16:creationId xmlns:a16="http://schemas.microsoft.com/office/drawing/2014/main" id="{0A7A3496-3B8F-497F-9EA8-9AE82EC471D0}"/>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16</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dirty="0">
                <a:solidFill>
                  <a:srgbClr val="FFFFFF"/>
                </a:solidFill>
                <a:latin typeface="微软雅黑" panose="020B0503020204020204" pitchFamily="34" charset="-122"/>
                <a:ea typeface="微软雅黑" panose="020B0503020204020204" pitchFamily="34" charset="-122"/>
              </a:rPr>
              <a:t>Thanks</a:t>
            </a:r>
            <a:r>
              <a:rPr lang="zh-CN" altLang="zh-CN" sz="4800" b="1" dirty="0">
                <a:solidFill>
                  <a:srgbClr val="FFFFFF"/>
                </a:solidFill>
                <a:latin typeface="微软雅黑" panose="020B0503020204020204" pitchFamily="34" charset="-122"/>
                <a:ea typeface="微软雅黑" panose="020B0503020204020204" pitchFamily="34" charset="-122"/>
              </a:rPr>
              <a:t>!</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dirty="0">
                <a:solidFill>
                  <a:srgbClr val="FFFFFF"/>
                </a:solidFill>
                <a:latin typeface="Arial" panose="020B0604020202020204" pitchFamily="34" charset="0"/>
                <a:ea typeface="微软雅黑" panose="020B0503020204020204" pitchFamily="34" charset="-122"/>
              </a:rPr>
              <a:t>谢谢！</a:t>
            </a:r>
          </a:p>
        </p:txBody>
      </p:sp>
      <p:grpSp>
        <p:nvGrpSpPr>
          <p:cNvPr id="2" name="组合 1"/>
          <p:cNvGrpSpPr/>
          <p:nvPr/>
        </p:nvGrpSpPr>
        <p:grpSpPr>
          <a:xfrm>
            <a:off x="0" y="0"/>
            <a:ext cx="12192000" cy="6858000"/>
            <a:chOff x="0" y="0"/>
            <a:chExt cx="12192000" cy="685800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8" name="组合 7"/>
            <p:cNvGrpSpPr/>
            <p:nvPr/>
          </p:nvGrpSpPr>
          <p:grpSpPr>
            <a:xfrm>
              <a:off x="4330095" y="5437188"/>
              <a:ext cx="3531809" cy="817562"/>
              <a:chOff x="4819650" y="5437188"/>
              <a:chExt cx="3531809" cy="817562"/>
            </a:xfrm>
          </p:grpSpPr>
          <p:pic>
            <p:nvPicPr>
              <p:cNvPr id="9"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5691385" y="5550731"/>
                <a:ext cx="2660074" cy="630942"/>
              </a:xfrm>
              <a:prstGeom prst="rect">
                <a:avLst/>
              </a:prstGeom>
              <a:solidFill>
                <a:schemeClr val="bg1"/>
              </a:solidFill>
            </p:spPr>
            <p:txBody>
              <a:bodyPr wrap="square" rtlCol="0">
                <a:spAutoFit/>
              </a:bodyPr>
              <a:lstStyle/>
              <a:p>
                <a:r>
                  <a:rPr lang="zh-CN" altLang="en-US" sz="2350" b="1" dirty="0">
                    <a:solidFill>
                      <a:schemeClr val="tx1">
                        <a:lumMod val="50000"/>
                        <a:lumOff val="50000"/>
                      </a:schemeClr>
                    </a:solidFill>
                    <a:latin typeface="微软雅黑" panose="020B0503020204020204" pitchFamily="34" charset="-122"/>
                    <a:ea typeface="微软雅黑" panose="020B0503020204020204" pitchFamily="34" charset="-122"/>
                  </a:rPr>
                  <a:t>河钢股份有限公司</a:t>
                </a:r>
                <a:endParaRPr lang="en-US" altLang="zh-CN" sz="235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HBIS</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COMPANY</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ＬＩＭＩＴＥＤ</a:t>
                </a:r>
              </a:p>
            </p:txBody>
          </p:sp>
        </p:grpSp>
      </p:grpSp>
      <p:sp>
        <p:nvSpPr>
          <p:cNvPr id="11" name="标题 1">
            <a:extLst>
              <a:ext uri="{FF2B5EF4-FFF2-40B4-BE49-F238E27FC236}">
                <a16:creationId xmlns:a16="http://schemas.microsoft.com/office/drawing/2014/main" id="{F71D052C-D265-4333-AD46-B7944C120A1A}"/>
              </a:ext>
            </a:extLst>
          </p:cNvPr>
          <p:cNvSpPr>
            <a:spLocks noGrp="1"/>
          </p:cNvSpPr>
          <p:nvPr>
            <p:ph type="ctrTitle"/>
          </p:nvPr>
        </p:nvSpPr>
        <p:spPr>
          <a:xfrm>
            <a:off x="990600" y="2114550"/>
            <a:ext cx="10866438" cy="1027113"/>
          </a:xfrm>
        </p:spPr>
        <p:txBody>
          <a:bodyPr>
            <a:normAutofit/>
          </a:bodyPr>
          <a:lstStyle/>
          <a:p>
            <a:pPr fontAlgn="auto">
              <a:spcAft>
                <a:spcPts val="0"/>
              </a:spcAft>
              <a:defRPr/>
            </a:pPr>
            <a:r>
              <a:rPr lang="zh-CN" altLang="en-US" spc="600" dirty="0">
                <a:solidFill>
                  <a:schemeClr val="bg1"/>
                </a:solidFill>
              </a:rPr>
              <a:t>谢谢！</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272c91f4-d408-4212-aa51-a81456771b0e}"/>
  <p:tag name="TABLE_ENDDRAG_ORIGIN_RECT" val="579*323"/>
  <p:tag name="TABLE_ENDDRAG_RECT" val="68*48*579*323"/>
</p:tagLst>
</file>

<file path=ppt/theme/theme1.xml><?xml version="1.0" encoding="utf-8"?>
<a:theme xmlns:a="http://schemas.openxmlformats.org/drawingml/2006/main" name="1_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60421</TotalTime>
  <Words>5098</Words>
  <Application>Microsoft Office PowerPoint</Application>
  <PresentationFormat>宽屏</PresentationFormat>
  <Paragraphs>198</Paragraphs>
  <Slides>21</Slides>
  <Notes>20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21</vt:i4>
      </vt:variant>
    </vt:vector>
  </HeadingPairs>
  <TitlesOfParts>
    <vt:vector size="32" baseType="lpstr">
      <vt:lpstr>等线</vt:lpstr>
      <vt:lpstr>等线 Light</vt:lpstr>
      <vt:lpstr>宋体</vt:lpstr>
      <vt:lpstr>微软雅黑</vt:lpstr>
      <vt:lpstr>微软雅黑</vt:lpstr>
      <vt:lpstr>微软雅黑 Light</vt:lpstr>
      <vt:lpstr>Arial</vt:lpstr>
      <vt:lpstr>Calibri</vt:lpstr>
      <vt:lpstr>Wingdings</vt:lpstr>
      <vt:lpstr>1_Office 主题​​</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冉 沐晗</cp:lastModifiedBy>
  <cp:revision>2716</cp:revision>
  <dcterms:created xsi:type="dcterms:W3CDTF">2017-10-16T02:28:00Z</dcterms:created>
  <dcterms:modified xsi:type="dcterms:W3CDTF">2021-04-26T01:36:58Z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