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7.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8.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4.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5.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6.xml" ContentType="application/vnd.openxmlformats-officedocument.themeOverride+xml"/>
  <Override PartName="/ppt/notesSlides/notesSlide11.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7.xml" ContentType="application/vnd.openxmlformats-officedocument.themeOverride+xml"/>
  <Override PartName="/ppt/notesSlides/notesSlide12.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8.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71" r:id="rId3"/>
    <p:sldId id="266" r:id="rId4"/>
    <p:sldId id="265" r:id="rId5"/>
    <p:sldId id="277" r:id="rId6"/>
    <p:sldId id="269" r:id="rId7"/>
    <p:sldId id="272" r:id="rId8"/>
    <p:sldId id="267" r:id="rId9"/>
    <p:sldId id="268" r:id="rId10"/>
    <p:sldId id="276" r:id="rId11"/>
    <p:sldId id="275" r:id="rId12"/>
    <p:sldId id="274" r:id="rId13"/>
    <p:sldId id="273" r:id="rId14"/>
    <p:sldId id="270" r:id="rId15"/>
    <p:sldId id="278" r:id="rId16"/>
    <p:sldId id="258"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5C2"/>
    <a:srgbClr val="0476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2" autoAdjust="0"/>
    <p:restoredTop sz="69388" autoAdjust="0"/>
  </p:normalViewPr>
  <p:slideViewPr>
    <p:cSldViewPr snapToGrid="0">
      <p:cViewPr varScale="1">
        <p:scale>
          <a:sx n="57" d="100"/>
          <a:sy n="57" d="100"/>
        </p:scale>
        <p:origin x="72" y="17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1.bin"/></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Users\HBIS\&#26700;&#38754;\&#38050;&#32852;&#25968;&#25454;_&#34892;&#19994;&#25968;&#25454;_2021-1-31_1612060071654.xls"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D:\Users\HBIS\&#26700;&#38754;\&#38050;&#32852;&#25968;&#25454;_&#34892;&#19994;&#25968;&#25454;_2021-1-29_1611908055467.xls"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7.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8.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9.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10.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1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solidFill>
                <a:latin typeface="微软雅黑" panose="020B0503020204020204" pitchFamily="34" charset="-122"/>
                <a:ea typeface="微软雅黑" panose="020B0503020204020204" pitchFamily="34" charset="-122"/>
                <a:cs typeface="+mn-cs"/>
              </a:defRPr>
            </a:pPr>
            <a:r>
              <a:rPr lang="en-US" sz="1600">
                <a:solidFill>
                  <a:schemeClr val="tx1"/>
                </a:solidFill>
              </a:rPr>
              <a:t>IMF2021</a:t>
            </a:r>
            <a:r>
              <a:rPr lang="zh-CN" sz="1600">
                <a:solidFill>
                  <a:schemeClr val="tx1"/>
                </a:solidFill>
              </a:rPr>
              <a:t>年各地区经济增长预测</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Sheet1!$B$1</c:f>
              <c:strCache>
                <c:ptCount val="1"/>
                <c:pt idx="0">
                  <c:v>增长</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美国</c:v>
                </c:pt>
                <c:pt idx="1">
                  <c:v>欧元区</c:v>
                </c:pt>
                <c:pt idx="2">
                  <c:v>英国</c:v>
                </c:pt>
                <c:pt idx="3">
                  <c:v>日本</c:v>
                </c:pt>
                <c:pt idx="4">
                  <c:v>中国</c:v>
                </c:pt>
                <c:pt idx="5">
                  <c:v>印度</c:v>
                </c:pt>
                <c:pt idx="6">
                  <c:v>俄罗斯</c:v>
                </c:pt>
                <c:pt idx="7">
                  <c:v>巴西</c:v>
                </c:pt>
                <c:pt idx="8">
                  <c:v>南非</c:v>
                </c:pt>
              </c:strCache>
            </c:strRef>
          </c:cat>
          <c:val>
            <c:numRef>
              <c:f>Sheet1!$B$2:$B$10</c:f>
              <c:numCache>
                <c:formatCode>General</c:formatCode>
                <c:ptCount val="9"/>
                <c:pt idx="0">
                  <c:v>5.0999999999999996</c:v>
                </c:pt>
                <c:pt idx="1">
                  <c:v>4.2</c:v>
                </c:pt>
                <c:pt idx="2">
                  <c:v>4.5</c:v>
                </c:pt>
                <c:pt idx="3">
                  <c:v>3.1</c:v>
                </c:pt>
                <c:pt idx="4">
                  <c:v>8.1</c:v>
                </c:pt>
                <c:pt idx="5">
                  <c:v>11.5</c:v>
                </c:pt>
                <c:pt idx="6">
                  <c:v>3</c:v>
                </c:pt>
                <c:pt idx="7">
                  <c:v>3.6</c:v>
                </c:pt>
                <c:pt idx="8">
                  <c:v>2.8</c:v>
                </c:pt>
              </c:numCache>
            </c:numRef>
          </c:val>
          <c:extLst>
            <c:ext xmlns:c16="http://schemas.microsoft.com/office/drawing/2014/chart" uri="{C3380CC4-5D6E-409C-BE32-E72D297353CC}">
              <c16:uniqueId val="{00000000-A71A-4E8E-A108-DC5B99BEAE54}"/>
            </c:ext>
          </c:extLst>
        </c:ser>
        <c:dLbls>
          <c:showLegendKey val="0"/>
          <c:showVal val="0"/>
          <c:showCatName val="0"/>
          <c:showSerName val="0"/>
          <c:showPercent val="0"/>
          <c:showBubbleSize val="0"/>
        </c:dLbls>
        <c:gapWidth val="219"/>
        <c:overlap val="-27"/>
        <c:axId val="1902270176"/>
        <c:axId val="1902258944"/>
      </c:barChart>
      <c:catAx>
        <c:axId val="190227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902258944"/>
        <c:crosses val="autoZero"/>
        <c:auto val="1"/>
        <c:lblAlgn val="ctr"/>
        <c:lblOffset val="100"/>
        <c:noMultiLvlLbl val="0"/>
      </c:catAx>
      <c:valAx>
        <c:axId val="190225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9022701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1"/>
          <c:order val="0"/>
          <c:tx>
            <c:strRef>
              <c:f>导出数据!$C$3</c:f>
              <c:strCache>
                <c:ptCount val="1"/>
                <c:pt idx="0">
                  <c:v>当季同比</c:v>
                </c:pt>
              </c:strCache>
            </c:strRef>
          </c:tx>
          <c:spPr>
            <a:ln w="19050" cap="rnd">
              <a:solidFill>
                <a:schemeClr val="accent2"/>
              </a:solidFill>
              <a:round/>
            </a:ln>
            <a:effectLst/>
          </c:spPr>
          <c:marker>
            <c:symbol val="none"/>
          </c:marker>
          <c:dLbls>
            <c:dLbl>
              <c:idx val="31"/>
              <c:layout>
                <c:manualLayout>
                  <c:x val="-0.1172851800216867"/>
                  <c:y val="-6.94071857449739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583-4F75-A138-A6B8E38FA005}"/>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导出数据!$A$4:$A$35</c:f>
              <c:numCache>
                <c:formatCode>yyyy\-m\-d</c:formatCode>
                <c:ptCount val="32"/>
                <c:pt idx="0">
                  <c:v>44196</c:v>
                </c:pt>
                <c:pt idx="1">
                  <c:v>44104</c:v>
                </c:pt>
                <c:pt idx="2">
                  <c:v>44012</c:v>
                </c:pt>
                <c:pt idx="3">
                  <c:v>43921</c:v>
                </c:pt>
                <c:pt idx="4">
                  <c:v>43830</c:v>
                </c:pt>
                <c:pt idx="5">
                  <c:v>43738</c:v>
                </c:pt>
                <c:pt idx="6">
                  <c:v>43646</c:v>
                </c:pt>
                <c:pt idx="7">
                  <c:v>43555</c:v>
                </c:pt>
                <c:pt idx="8">
                  <c:v>43465</c:v>
                </c:pt>
                <c:pt idx="9">
                  <c:v>43373</c:v>
                </c:pt>
                <c:pt idx="10">
                  <c:v>43281</c:v>
                </c:pt>
                <c:pt idx="11">
                  <c:v>43190</c:v>
                </c:pt>
                <c:pt idx="12">
                  <c:v>43100</c:v>
                </c:pt>
                <c:pt idx="13">
                  <c:v>43008</c:v>
                </c:pt>
                <c:pt idx="14">
                  <c:v>42916</c:v>
                </c:pt>
                <c:pt idx="15">
                  <c:v>42825</c:v>
                </c:pt>
                <c:pt idx="16">
                  <c:v>42735</c:v>
                </c:pt>
                <c:pt idx="17">
                  <c:v>42643</c:v>
                </c:pt>
                <c:pt idx="18">
                  <c:v>42551</c:v>
                </c:pt>
                <c:pt idx="19">
                  <c:v>42460</c:v>
                </c:pt>
                <c:pt idx="20">
                  <c:v>42369</c:v>
                </c:pt>
                <c:pt idx="21">
                  <c:v>42277</c:v>
                </c:pt>
                <c:pt idx="22">
                  <c:v>42185</c:v>
                </c:pt>
                <c:pt idx="23">
                  <c:v>42094</c:v>
                </c:pt>
                <c:pt idx="24">
                  <c:v>42004</c:v>
                </c:pt>
                <c:pt idx="25">
                  <c:v>41912</c:v>
                </c:pt>
                <c:pt idx="26">
                  <c:v>41820</c:v>
                </c:pt>
                <c:pt idx="27">
                  <c:v>41729</c:v>
                </c:pt>
                <c:pt idx="28">
                  <c:v>41639</c:v>
                </c:pt>
                <c:pt idx="29">
                  <c:v>41547</c:v>
                </c:pt>
                <c:pt idx="30">
                  <c:v>41455</c:v>
                </c:pt>
                <c:pt idx="31">
                  <c:v>41364</c:v>
                </c:pt>
              </c:numCache>
            </c:numRef>
          </c:cat>
          <c:val>
            <c:numRef>
              <c:f>导出数据!$C$4:$C$35</c:f>
              <c:numCache>
                <c:formatCode>General</c:formatCode>
                <c:ptCount val="32"/>
                <c:pt idx="0">
                  <c:v>6.5</c:v>
                </c:pt>
                <c:pt idx="1">
                  <c:v>4.9000000000000004</c:v>
                </c:pt>
                <c:pt idx="2">
                  <c:v>3.2</c:v>
                </c:pt>
                <c:pt idx="3">
                  <c:v>-6.8</c:v>
                </c:pt>
                <c:pt idx="4">
                  <c:v>5.8</c:v>
                </c:pt>
                <c:pt idx="5">
                  <c:v>5.9</c:v>
                </c:pt>
                <c:pt idx="6">
                  <c:v>6</c:v>
                </c:pt>
                <c:pt idx="7">
                  <c:v>6.3</c:v>
                </c:pt>
                <c:pt idx="8">
                  <c:v>6.5</c:v>
                </c:pt>
                <c:pt idx="9">
                  <c:v>6.7</c:v>
                </c:pt>
                <c:pt idx="10">
                  <c:v>6.9</c:v>
                </c:pt>
                <c:pt idx="11">
                  <c:v>6.9</c:v>
                </c:pt>
                <c:pt idx="12">
                  <c:v>6.8</c:v>
                </c:pt>
                <c:pt idx="13">
                  <c:v>6.9</c:v>
                </c:pt>
                <c:pt idx="14">
                  <c:v>7</c:v>
                </c:pt>
                <c:pt idx="15">
                  <c:v>7</c:v>
                </c:pt>
                <c:pt idx="16">
                  <c:v>6.9</c:v>
                </c:pt>
                <c:pt idx="17">
                  <c:v>6.8</c:v>
                </c:pt>
                <c:pt idx="18">
                  <c:v>6.8</c:v>
                </c:pt>
                <c:pt idx="19">
                  <c:v>6.9</c:v>
                </c:pt>
                <c:pt idx="20">
                  <c:v>6.9</c:v>
                </c:pt>
                <c:pt idx="21">
                  <c:v>7</c:v>
                </c:pt>
                <c:pt idx="22">
                  <c:v>7.1</c:v>
                </c:pt>
                <c:pt idx="23">
                  <c:v>7.1</c:v>
                </c:pt>
                <c:pt idx="24">
                  <c:v>7.2</c:v>
                </c:pt>
                <c:pt idx="25">
                  <c:v>7.1</c:v>
                </c:pt>
                <c:pt idx="26">
                  <c:v>7.5</c:v>
                </c:pt>
                <c:pt idx="27">
                  <c:v>7.4</c:v>
                </c:pt>
                <c:pt idx="28">
                  <c:v>7.7</c:v>
                </c:pt>
                <c:pt idx="29">
                  <c:v>7.9</c:v>
                </c:pt>
                <c:pt idx="30">
                  <c:v>7.6</c:v>
                </c:pt>
                <c:pt idx="31">
                  <c:v>7.9</c:v>
                </c:pt>
              </c:numCache>
            </c:numRef>
          </c:val>
          <c:smooth val="0"/>
          <c:extLst>
            <c:ext xmlns:c16="http://schemas.microsoft.com/office/drawing/2014/chart" uri="{C3380CC4-5D6E-409C-BE32-E72D297353CC}">
              <c16:uniqueId val="{00000001-C583-4F75-A138-A6B8E38FA005}"/>
            </c:ext>
          </c:extLst>
        </c:ser>
        <c:dLbls>
          <c:showLegendKey val="0"/>
          <c:showVal val="0"/>
          <c:showCatName val="0"/>
          <c:showSerName val="0"/>
          <c:showPercent val="0"/>
          <c:showBubbleSize val="0"/>
        </c:dLbls>
        <c:smooth val="0"/>
        <c:axId val="1667519024"/>
        <c:axId val="1667507792"/>
      </c:lineChart>
      <c:dateAx>
        <c:axId val="1667519024"/>
        <c:scaling>
          <c:orientation val="minMax"/>
        </c:scaling>
        <c:delete val="0"/>
        <c:axPos val="b"/>
        <c:numFmt formatCode="yyyy\-mm"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667507792"/>
        <c:crosses val="autoZero"/>
        <c:auto val="1"/>
        <c:lblOffset val="100"/>
        <c:baseTimeUnit val="months"/>
      </c:dateAx>
      <c:valAx>
        <c:axId val="1667507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66751902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'[Microsoft PowerPoint 中的图表]导出数据'!$B$2</c:f>
              <c:strCache>
                <c:ptCount val="1"/>
                <c:pt idx="0">
                  <c:v>现价GDP：累计值</c:v>
                </c:pt>
              </c:strCache>
            </c:strRef>
          </c:tx>
          <c:spPr>
            <a:solidFill>
              <a:schemeClr val="accent1"/>
            </a:solidFill>
            <a:ln>
              <a:noFill/>
            </a:ln>
            <a:effectLst/>
          </c:spPr>
          <c:invertIfNegative val="0"/>
          <c:dLbls>
            <c:dLbl>
              <c:idx val="19"/>
              <c:layout>
                <c:manualLayout>
                  <c:x val="-6.3929451602298057E-2"/>
                  <c:y val="-1.9146954192608204E-2"/>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EAF-4ECA-8DD7-9F22EF6A958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'[Microsoft PowerPoint 中的图表]导出数据'!$A$3:$A$22</c:f>
              <c:numCache>
                <c:formatCode>yyyy\-m\-d</c:formatCode>
                <c:ptCount val="20"/>
                <c:pt idx="0">
                  <c:v>44196</c:v>
                </c:pt>
                <c:pt idx="1">
                  <c:v>44104</c:v>
                </c:pt>
                <c:pt idx="2">
                  <c:v>44012</c:v>
                </c:pt>
                <c:pt idx="3">
                  <c:v>43921</c:v>
                </c:pt>
                <c:pt idx="4">
                  <c:v>43830</c:v>
                </c:pt>
                <c:pt idx="5">
                  <c:v>43738</c:v>
                </c:pt>
                <c:pt idx="6">
                  <c:v>43646</c:v>
                </c:pt>
                <c:pt idx="7">
                  <c:v>43555</c:v>
                </c:pt>
                <c:pt idx="8">
                  <c:v>43465</c:v>
                </c:pt>
                <c:pt idx="9">
                  <c:v>43373</c:v>
                </c:pt>
                <c:pt idx="10">
                  <c:v>43281</c:v>
                </c:pt>
                <c:pt idx="11">
                  <c:v>43190</c:v>
                </c:pt>
                <c:pt idx="12">
                  <c:v>43100</c:v>
                </c:pt>
                <c:pt idx="13">
                  <c:v>43008</c:v>
                </c:pt>
                <c:pt idx="14">
                  <c:v>42916</c:v>
                </c:pt>
                <c:pt idx="15">
                  <c:v>42825</c:v>
                </c:pt>
                <c:pt idx="16">
                  <c:v>42735</c:v>
                </c:pt>
                <c:pt idx="17">
                  <c:v>42643</c:v>
                </c:pt>
                <c:pt idx="18">
                  <c:v>42551</c:v>
                </c:pt>
                <c:pt idx="19">
                  <c:v>42460</c:v>
                </c:pt>
              </c:numCache>
            </c:numRef>
          </c:cat>
          <c:val>
            <c:numRef>
              <c:f>'[Microsoft PowerPoint 中的图表]导出数据'!$B$3:$B$22</c:f>
              <c:numCache>
                <c:formatCode>0.00_ </c:formatCode>
                <c:ptCount val="20"/>
                <c:pt idx="0">
                  <c:v>101.5986</c:v>
                </c:pt>
                <c:pt idx="1">
                  <c:v>72.278639999999996</c:v>
                </c:pt>
                <c:pt idx="2">
                  <c:v>45.6614</c:v>
                </c:pt>
                <c:pt idx="3">
                  <c:v>20.65043</c:v>
                </c:pt>
                <c:pt idx="4">
                  <c:v>98.651499999999999</c:v>
                </c:pt>
                <c:pt idx="5">
                  <c:v>71.284540000000007</c:v>
                </c:pt>
                <c:pt idx="6">
                  <c:v>46.063670000000002</c:v>
                </c:pt>
                <c:pt idx="7">
                  <c:v>21.806279999999997</c:v>
                </c:pt>
                <c:pt idx="8">
                  <c:v>91.928110000000004</c:v>
                </c:pt>
                <c:pt idx="9">
                  <c:v>64.671090000000007</c:v>
                </c:pt>
                <c:pt idx="10">
                  <c:v>41.721540000000005</c:v>
                </c:pt>
                <c:pt idx="11">
                  <c:v>19.792000000000002</c:v>
                </c:pt>
                <c:pt idx="12">
                  <c:v>82.075430000000011</c:v>
                </c:pt>
                <c:pt idx="13">
                  <c:v>58.840530000000001</c:v>
                </c:pt>
                <c:pt idx="14">
                  <c:v>37.858109999999996</c:v>
                </c:pt>
                <c:pt idx="15">
                  <c:v>17.940339999999999</c:v>
                </c:pt>
                <c:pt idx="16">
                  <c:v>74.006080000000011</c:v>
                </c:pt>
                <c:pt idx="17">
                  <c:v>53.018359999999994</c:v>
                </c:pt>
                <c:pt idx="18">
                  <c:v>34.084600000000002</c:v>
                </c:pt>
                <c:pt idx="19">
                  <c:v>16.096729999999997</c:v>
                </c:pt>
              </c:numCache>
            </c:numRef>
          </c:val>
          <c:extLst>
            <c:ext xmlns:c16="http://schemas.microsoft.com/office/drawing/2014/chart" uri="{C3380CC4-5D6E-409C-BE32-E72D297353CC}">
              <c16:uniqueId val="{00000000-0EAF-4ECA-8DD7-9F22EF6A958D}"/>
            </c:ext>
          </c:extLst>
        </c:ser>
        <c:dLbls>
          <c:showLegendKey val="0"/>
          <c:showVal val="0"/>
          <c:showCatName val="0"/>
          <c:showSerName val="0"/>
          <c:showPercent val="0"/>
          <c:showBubbleSize val="0"/>
        </c:dLbls>
        <c:gapWidth val="219"/>
        <c:axId val="1058384143"/>
        <c:axId val="1058389551"/>
      </c:barChart>
      <c:lineChart>
        <c:grouping val="standard"/>
        <c:varyColors val="0"/>
        <c:ser>
          <c:idx val="1"/>
          <c:order val="1"/>
          <c:tx>
            <c:strRef>
              <c:f>'[Microsoft PowerPoint 中的图表]导出数据'!$C$2</c:f>
              <c:strCache>
                <c:ptCount val="1"/>
                <c:pt idx="0">
                  <c:v>不变价GDP：累计同比</c:v>
                </c:pt>
              </c:strCache>
            </c:strRef>
          </c:tx>
          <c:spPr>
            <a:ln w="19050" cap="rnd">
              <a:solidFill>
                <a:schemeClr val="accent2"/>
              </a:solidFill>
              <a:round/>
            </a:ln>
            <a:effectLst/>
          </c:spPr>
          <c:marker>
            <c:symbol val="none"/>
          </c:marker>
          <c:dLbls>
            <c:dLbl>
              <c:idx val="19"/>
              <c:layout>
                <c:manualLayout>
                  <c:x val="-0.1234499755078859"/>
                  <c:y val="-8.85546631408128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EAF-4ECA-8DD7-9F22EF6A958D}"/>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'[Microsoft PowerPoint 中的图表]导出数据'!$A$3:$A$22</c:f>
              <c:numCache>
                <c:formatCode>yyyy\-m\-d</c:formatCode>
                <c:ptCount val="20"/>
                <c:pt idx="0">
                  <c:v>44196</c:v>
                </c:pt>
                <c:pt idx="1">
                  <c:v>44104</c:v>
                </c:pt>
                <c:pt idx="2">
                  <c:v>44012</c:v>
                </c:pt>
                <c:pt idx="3">
                  <c:v>43921</c:v>
                </c:pt>
                <c:pt idx="4">
                  <c:v>43830</c:v>
                </c:pt>
                <c:pt idx="5">
                  <c:v>43738</c:v>
                </c:pt>
                <c:pt idx="6">
                  <c:v>43646</c:v>
                </c:pt>
                <c:pt idx="7">
                  <c:v>43555</c:v>
                </c:pt>
                <c:pt idx="8">
                  <c:v>43465</c:v>
                </c:pt>
                <c:pt idx="9">
                  <c:v>43373</c:v>
                </c:pt>
                <c:pt idx="10">
                  <c:v>43281</c:v>
                </c:pt>
                <c:pt idx="11">
                  <c:v>43190</c:v>
                </c:pt>
                <c:pt idx="12">
                  <c:v>43100</c:v>
                </c:pt>
                <c:pt idx="13">
                  <c:v>43008</c:v>
                </c:pt>
                <c:pt idx="14">
                  <c:v>42916</c:v>
                </c:pt>
                <c:pt idx="15">
                  <c:v>42825</c:v>
                </c:pt>
                <c:pt idx="16">
                  <c:v>42735</c:v>
                </c:pt>
                <c:pt idx="17">
                  <c:v>42643</c:v>
                </c:pt>
                <c:pt idx="18">
                  <c:v>42551</c:v>
                </c:pt>
                <c:pt idx="19">
                  <c:v>42460</c:v>
                </c:pt>
              </c:numCache>
            </c:numRef>
          </c:cat>
          <c:val>
            <c:numRef>
              <c:f>'[Microsoft PowerPoint 中的图表]导出数据'!$C$3:$C$22</c:f>
              <c:numCache>
                <c:formatCode>General</c:formatCode>
                <c:ptCount val="20"/>
                <c:pt idx="0">
                  <c:v>2.2999999999999998</c:v>
                </c:pt>
                <c:pt idx="1">
                  <c:v>0.7</c:v>
                </c:pt>
                <c:pt idx="2">
                  <c:v>-1.6</c:v>
                </c:pt>
                <c:pt idx="3">
                  <c:v>-6.8</c:v>
                </c:pt>
                <c:pt idx="4">
                  <c:v>6</c:v>
                </c:pt>
                <c:pt idx="5">
                  <c:v>6.2</c:v>
                </c:pt>
                <c:pt idx="6">
                  <c:v>6.3</c:v>
                </c:pt>
                <c:pt idx="7">
                  <c:v>6.4</c:v>
                </c:pt>
                <c:pt idx="8">
                  <c:v>6.7</c:v>
                </c:pt>
                <c:pt idx="9">
                  <c:v>6.7</c:v>
                </c:pt>
                <c:pt idx="10">
                  <c:v>6.8</c:v>
                </c:pt>
                <c:pt idx="11">
                  <c:v>6.8</c:v>
                </c:pt>
                <c:pt idx="12">
                  <c:v>6.8</c:v>
                </c:pt>
                <c:pt idx="13">
                  <c:v>6.8</c:v>
                </c:pt>
                <c:pt idx="14">
                  <c:v>6.8</c:v>
                </c:pt>
                <c:pt idx="15">
                  <c:v>6.8</c:v>
                </c:pt>
                <c:pt idx="16">
                  <c:v>6.7</c:v>
                </c:pt>
                <c:pt idx="17">
                  <c:v>6.7</c:v>
                </c:pt>
                <c:pt idx="18">
                  <c:v>6.7</c:v>
                </c:pt>
                <c:pt idx="19">
                  <c:v>6.7</c:v>
                </c:pt>
              </c:numCache>
            </c:numRef>
          </c:val>
          <c:smooth val="0"/>
          <c:extLst>
            <c:ext xmlns:c16="http://schemas.microsoft.com/office/drawing/2014/chart" uri="{C3380CC4-5D6E-409C-BE32-E72D297353CC}">
              <c16:uniqueId val="{00000001-0EAF-4ECA-8DD7-9F22EF6A958D}"/>
            </c:ext>
          </c:extLst>
        </c:ser>
        <c:dLbls>
          <c:showLegendKey val="0"/>
          <c:showVal val="0"/>
          <c:showCatName val="0"/>
          <c:showSerName val="0"/>
          <c:showPercent val="0"/>
          <c:showBubbleSize val="0"/>
        </c:dLbls>
        <c:marker val="1"/>
        <c:smooth val="0"/>
        <c:axId val="1068009807"/>
        <c:axId val="1068012719"/>
      </c:lineChart>
      <c:dateAx>
        <c:axId val="1058384143"/>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058389551"/>
        <c:crosses val="autoZero"/>
        <c:auto val="1"/>
        <c:lblOffset val="100"/>
        <c:baseTimeUnit val="months"/>
      </c:dateAx>
      <c:valAx>
        <c:axId val="105838955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058384143"/>
        <c:crosses val="autoZero"/>
        <c:crossBetween val="between"/>
      </c:valAx>
      <c:valAx>
        <c:axId val="1068012719"/>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068009807"/>
        <c:crosses val="max"/>
        <c:crossBetween val="between"/>
      </c:valAx>
      <c:dateAx>
        <c:axId val="1068009807"/>
        <c:scaling>
          <c:orientation val="minMax"/>
        </c:scaling>
        <c:delete val="1"/>
        <c:axPos val="b"/>
        <c:numFmt formatCode="yyyy\-m\-d" sourceLinked="1"/>
        <c:majorTickMark val="out"/>
        <c:minorTickMark val="none"/>
        <c:tickLblPos val="nextTo"/>
        <c:crossAx val="1068012719"/>
        <c:crosses val="autoZero"/>
        <c:auto val="1"/>
        <c:lblOffset val="100"/>
        <c:baseTimeUnit val="months"/>
      </c:date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sz="1600" dirty="0"/>
              <a:t>各行业增长速度全面恢复</a:t>
            </a:r>
            <a:endParaRPr lang="zh-CN" sz="1600" dirty="0"/>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导出数据!$A$3</c:f>
              <c:strCache>
                <c:ptCount val="1"/>
                <c:pt idx="0">
                  <c:v>2019年12月</c:v>
                </c:pt>
              </c:strCache>
            </c:strRef>
          </c:tx>
          <c:spPr>
            <a:solidFill>
              <a:schemeClr val="accent1"/>
            </a:solidFill>
            <a:ln>
              <a:noFill/>
            </a:ln>
            <a:effectLst/>
          </c:spPr>
          <c:invertIfNegative val="0"/>
          <c:cat>
            <c:strRef>
              <c:f>导出数据!$B$2:$F$2</c:f>
              <c:strCache>
                <c:ptCount val="5"/>
                <c:pt idx="0">
                  <c:v>交通运输、仓储和邮政业</c:v>
                </c:pt>
                <c:pt idx="1">
                  <c:v>农林牧渔业</c:v>
                </c:pt>
                <c:pt idx="2">
                  <c:v>工业</c:v>
                </c:pt>
                <c:pt idx="3">
                  <c:v>建筑业</c:v>
                </c:pt>
                <c:pt idx="4">
                  <c:v>批发和零售业</c:v>
                </c:pt>
              </c:strCache>
            </c:strRef>
          </c:cat>
          <c:val>
            <c:numRef>
              <c:f>导出数据!$B$3:$F$3</c:f>
              <c:numCache>
                <c:formatCode>General</c:formatCode>
                <c:ptCount val="5"/>
                <c:pt idx="0">
                  <c:v>6.3</c:v>
                </c:pt>
                <c:pt idx="1">
                  <c:v>3.5</c:v>
                </c:pt>
                <c:pt idx="2">
                  <c:v>5.9</c:v>
                </c:pt>
                <c:pt idx="3">
                  <c:v>5.3</c:v>
                </c:pt>
                <c:pt idx="4">
                  <c:v>5.4</c:v>
                </c:pt>
              </c:numCache>
            </c:numRef>
          </c:val>
          <c:extLst>
            <c:ext xmlns:c16="http://schemas.microsoft.com/office/drawing/2014/chart" uri="{C3380CC4-5D6E-409C-BE32-E72D297353CC}">
              <c16:uniqueId val="{00000000-91DE-4745-B3D7-A48AFFAEC33D}"/>
            </c:ext>
          </c:extLst>
        </c:ser>
        <c:ser>
          <c:idx val="1"/>
          <c:order val="1"/>
          <c:tx>
            <c:strRef>
              <c:f>导出数据!$A$4</c:f>
              <c:strCache>
                <c:ptCount val="1"/>
                <c:pt idx="0">
                  <c:v>2020年12月</c:v>
                </c:pt>
              </c:strCache>
            </c:strRef>
          </c:tx>
          <c:spPr>
            <a:solidFill>
              <a:schemeClr val="accent2"/>
            </a:solidFill>
            <a:ln>
              <a:noFill/>
            </a:ln>
            <a:effectLst/>
          </c:spPr>
          <c:invertIfNegative val="0"/>
          <c:cat>
            <c:strRef>
              <c:f>导出数据!$B$2:$F$2</c:f>
              <c:strCache>
                <c:ptCount val="5"/>
                <c:pt idx="0">
                  <c:v>交通运输、仓储和邮政业</c:v>
                </c:pt>
                <c:pt idx="1">
                  <c:v>农林牧渔业</c:v>
                </c:pt>
                <c:pt idx="2">
                  <c:v>工业</c:v>
                </c:pt>
                <c:pt idx="3">
                  <c:v>建筑业</c:v>
                </c:pt>
                <c:pt idx="4">
                  <c:v>批发和零售业</c:v>
                </c:pt>
              </c:strCache>
            </c:strRef>
          </c:cat>
          <c:val>
            <c:numRef>
              <c:f>导出数据!$B$4:$F$4</c:f>
              <c:numCache>
                <c:formatCode>General</c:formatCode>
                <c:ptCount val="5"/>
                <c:pt idx="0">
                  <c:v>7.6</c:v>
                </c:pt>
                <c:pt idx="1">
                  <c:v>4.2</c:v>
                </c:pt>
                <c:pt idx="2">
                  <c:v>6.9</c:v>
                </c:pt>
                <c:pt idx="3">
                  <c:v>6.6</c:v>
                </c:pt>
                <c:pt idx="4">
                  <c:v>6.3</c:v>
                </c:pt>
              </c:numCache>
            </c:numRef>
          </c:val>
          <c:extLst>
            <c:ext xmlns:c16="http://schemas.microsoft.com/office/drawing/2014/chart" uri="{C3380CC4-5D6E-409C-BE32-E72D297353CC}">
              <c16:uniqueId val="{00000001-91DE-4745-B3D7-A48AFFAEC33D}"/>
            </c:ext>
          </c:extLst>
        </c:ser>
        <c:dLbls>
          <c:showLegendKey val="0"/>
          <c:showVal val="0"/>
          <c:showCatName val="0"/>
          <c:showSerName val="0"/>
          <c:showPercent val="0"/>
          <c:showBubbleSize val="0"/>
        </c:dLbls>
        <c:gapWidth val="219"/>
        <c:overlap val="-27"/>
        <c:axId val="1590554912"/>
        <c:axId val="1590569056"/>
      </c:barChart>
      <c:catAx>
        <c:axId val="15905549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90569056"/>
        <c:crosses val="autoZero"/>
        <c:auto val="1"/>
        <c:lblAlgn val="ctr"/>
        <c:lblOffset val="100"/>
        <c:noMultiLvlLbl val="0"/>
      </c:catAx>
      <c:valAx>
        <c:axId val="1590569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905549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各产业经济增速全面恢复</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导出数据!$A$3</c:f>
              <c:strCache>
                <c:ptCount val="1"/>
                <c:pt idx="0">
                  <c:v>2019年12月</c:v>
                </c:pt>
              </c:strCache>
            </c:strRef>
          </c:tx>
          <c:spPr>
            <a:solidFill>
              <a:schemeClr val="accent1"/>
            </a:solidFill>
            <a:ln>
              <a:noFill/>
            </a:ln>
            <a:effectLst/>
          </c:spPr>
          <c:invertIfNegative val="0"/>
          <c:cat>
            <c:strRef>
              <c:f>导出数据!$B$2:$D$2</c:f>
              <c:strCache>
                <c:ptCount val="3"/>
                <c:pt idx="0">
                  <c:v>第一产业</c:v>
                </c:pt>
                <c:pt idx="1">
                  <c:v>第二产业</c:v>
                </c:pt>
                <c:pt idx="2">
                  <c:v>第三产业</c:v>
                </c:pt>
              </c:strCache>
            </c:strRef>
          </c:cat>
          <c:val>
            <c:numRef>
              <c:f>导出数据!$B$3:$D$3</c:f>
              <c:numCache>
                <c:formatCode>General</c:formatCode>
                <c:ptCount val="3"/>
                <c:pt idx="0">
                  <c:v>3.4</c:v>
                </c:pt>
                <c:pt idx="1">
                  <c:v>5.8</c:v>
                </c:pt>
                <c:pt idx="2">
                  <c:v>6.6</c:v>
                </c:pt>
              </c:numCache>
            </c:numRef>
          </c:val>
          <c:extLst>
            <c:ext xmlns:c16="http://schemas.microsoft.com/office/drawing/2014/chart" uri="{C3380CC4-5D6E-409C-BE32-E72D297353CC}">
              <c16:uniqueId val="{00000000-E071-4EDC-9D88-F6119AA41EAB}"/>
            </c:ext>
          </c:extLst>
        </c:ser>
        <c:ser>
          <c:idx val="1"/>
          <c:order val="1"/>
          <c:tx>
            <c:strRef>
              <c:f>导出数据!$A$4</c:f>
              <c:strCache>
                <c:ptCount val="1"/>
                <c:pt idx="0">
                  <c:v>2020年12月</c:v>
                </c:pt>
              </c:strCache>
            </c:strRef>
          </c:tx>
          <c:spPr>
            <a:solidFill>
              <a:schemeClr val="accent2"/>
            </a:solidFill>
            <a:ln>
              <a:noFill/>
            </a:ln>
            <a:effectLst/>
          </c:spPr>
          <c:invertIfNegative val="0"/>
          <c:cat>
            <c:strRef>
              <c:f>导出数据!$B$2:$D$2</c:f>
              <c:strCache>
                <c:ptCount val="3"/>
                <c:pt idx="0">
                  <c:v>第一产业</c:v>
                </c:pt>
                <c:pt idx="1">
                  <c:v>第二产业</c:v>
                </c:pt>
                <c:pt idx="2">
                  <c:v>第三产业</c:v>
                </c:pt>
              </c:strCache>
            </c:strRef>
          </c:cat>
          <c:val>
            <c:numRef>
              <c:f>导出数据!$B$4:$D$4</c:f>
              <c:numCache>
                <c:formatCode>General</c:formatCode>
                <c:ptCount val="3"/>
                <c:pt idx="0">
                  <c:v>4.0999999999999996</c:v>
                </c:pt>
                <c:pt idx="1">
                  <c:v>6.8</c:v>
                </c:pt>
                <c:pt idx="2">
                  <c:v>6.7</c:v>
                </c:pt>
              </c:numCache>
            </c:numRef>
          </c:val>
          <c:extLst>
            <c:ext xmlns:c16="http://schemas.microsoft.com/office/drawing/2014/chart" uri="{C3380CC4-5D6E-409C-BE32-E72D297353CC}">
              <c16:uniqueId val="{00000001-E071-4EDC-9D88-F6119AA41EAB}"/>
            </c:ext>
          </c:extLst>
        </c:ser>
        <c:dLbls>
          <c:showLegendKey val="0"/>
          <c:showVal val="0"/>
          <c:showCatName val="0"/>
          <c:showSerName val="0"/>
          <c:showPercent val="0"/>
          <c:showBubbleSize val="0"/>
        </c:dLbls>
        <c:gapWidth val="219"/>
        <c:overlap val="-27"/>
        <c:axId val="1590530784"/>
        <c:axId val="1590534944"/>
      </c:barChart>
      <c:catAx>
        <c:axId val="15905307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90534944"/>
        <c:crosses val="autoZero"/>
        <c:auto val="1"/>
        <c:lblAlgn val="ctr"/>
        <c:lblOffset val="100"/>
        <c:noMultiLvlLbl val="0"/>
      </c:catAx>
      <c:valAx>
        <c:axId val="159053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9053078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导出数据!$B$2:$B$3</c:f>
              <c:strCache>
                <c:ptCount val="2"/>
                <c:pt idx="0">
                  <c:v>出口总值；累计同比（人民币）</c:v>
                </c:pt>
              </c:strCache>
            </c:strRef>
          </c:tx>
          <c:spPr>
            <a:ln w="28575" cap="rnd">
              <a:solidFill>
                <a:schemeClr val="accent1"/>
              </a:solidFill>
              <a:round/>
            </a:ln>
            <a:effectLst/>
          </c:spPr>
          <c:marker>
            <c:symbol val="none"/>
          </c:marker>
          <c:dLbls>
            <c:dLbl>
              <c:idx val="58"/>
              <c:layout>
                <c:manualLayout>
                  <c:x val="-3.9619919148327722E-2"/>
                  <c:y val="-2.82187001103936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38-4751-AC6D-1A0B75986DF2}"/>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导出数据!$A$4:$A$62</c:f>
              <c:numCache>
                <c:formatCode>yyyy\-m\-d</c:formatCode>
                <c:ptCount val="59"/>
                <c:pt idx="0">
                  <c:v>44196</c:v>
                </c:pt>
                <c:pt idx="1">
                  <c:v>44165</c:v>
                </c:pt>
                <c:pt idx="2">
                  <c:v>44135</c:v>
                </c:pt>
                <c:pt idx="3">
                  <c:v>44104</c:v>
                </c:pt>
                <c:pt idx="4">
                  <c:v>44074</c:v>
                </c:pt>
                <c:pt idx="5">
                  <c:v>44043</c:v>
                </c:pt>
                <c:pt idx="6">
                  <c:v>44012</c:v>
                </c:pt>
                <c:pt idx="7">
                  <c:v>43982</c:v>
                </c:pt>
                <c:pt idx="8">
                  <c:v>43951</c:v>
                </c:pt>
                <c:pt idx="9">
                  <c:v>43921</c:v>
                </c:pt>
                <c:pt idx="10">
                  <c:v>43890</c:v>
                </c:pt>
                <c:pt idx="11">
                  <c:v>43830</c:v>
                </c:pt>
                <c:pt idx="12">
                  <c:v>43799</c:v>
                </c:pt>
                <c:pt idx="13">
                  <c:v>43769</c:v>
                </c:pt>
                <c:pt idx="14">
                  <c:v>43738</c:v>
                </c:pt>
                <c:pt idx="15">
                  <c:v>43708</c:v>
                </c:pt>
                <c:pt idx="16">
                  <c:v>43677</c:v>
                </c:pt>
                <c:pt idx="17">
                  <c:v>43646</c:v>
                </c:pt>
                <c:pt idx="18">
                  <c:v>43616</c:v>
                </c:pt>
                <c:pt idx="19">
                  <c:v>43585</c:v>
                </c:pt>
                <c:pt idx="20">
                  <c:v>43555</c:v>
                </c:pt>
                <c:pt idx="21">
                  <c:v>43524</c:v>
                </c:pt>
                <c:pt idx="22">
                  <c:v>43496</c:v>
                </c:pt>
                <c:pt idx="23">
                  <c:v>43465</c:v>
                </c:pt>
                <c:pt idx="24">
                  <c:v>43434</c:v>
                </c:pt>
                <c:pt idx="25">
                  <c:v>43404</c:v>
                </c:pt>
                <c:pt idx="26">
                  <c:v>43373</c:v>
                </c:pt>
                <c:pt idx="27">
                  <c:v>43343</c:v>
                </c:pt>
                <c:pt idx="28">
                  <c:v>43312</c:v>
                </c:pt>
                <c:pt idx="29">
                  <c:v>43281</c:v>
                </c:pt>
                <c:pt idx="30">
                  <c:v>43251</c:v>
                </c:pt>
                <c:pt idx="31">
                  <c:v>43220</c:v>
                </c:pt>
                <c:pt idx="32">
                  <c:v>43190</c:v>
                </c:pt>
                <c:pt idx="33">
                  <c:v>43159</c:v>
                </c:pt>
                <c:pt idx="34">
                  <c:v>43131</c:v>
                </c:pt>
                <c:pt idx="35">
                  <c:v>43100</c:v>
                </c:pt>
                <c:pt idx="36">
                  <c:v>43069</c:v>
                </c:pt>
                <c:pt idx="37">
                  <c:v>43039</c:v>
                </c:pt>
                <c:pt idx="38">
                  <c:v>43008</c:v>
                </c:pt>
                <c:pt idx="39">
                  <c:v>42978</c:v>
                </c:pt>
                <c:pt idx="40">
                  <c:v>42947</c:v>
                </c:pt>
                <c:pt idx="41">
                  <c:v>42916</c:v>
                </c:pt>
                <c:pt idx="42">
                  <c:v>42886</c:v>
                </c:pt>
                <c:pt idx="43">
                  <c:v>42855</c:v>
                </c:pt>
                <c:pt idx="44">
                  <c:v>42825</c:v>
                </c:pt>
                <c:pt idx="45">
                  <c:v>42794</c:v>
                </c:pt>
                <c:pt idx="46">
                  <c:v>42766</c:v>
                </c:pt>
                <c:pt idx="47">
                  <c:v>42735</c:v>
                </c:pt>
                <c:pt idx="48">
                  <c:v>42704</c:v>
                </c:pt>
                <c:pt idx="49">
                  <c:v>42674</c:v>
                </c:pt>
                <c:pt idx="50">
                  <c:v>42643</c:v>
                </c:pt>
                <c:pt idx="51">
                  <c:v>42613</c:v>
                </c:pt>
                <c:pt idx="52">
                  <c:v>42582</c:v>
                </c:pt>
                <c:pt idx="53">
                  <c:v>42551</c:v>
                </c:pt>
                <c:pt idx="54">
                  <c:v>42521</c:v>
                </c:pt>
                <c:pt idx="55">
                  <c:v>42490</c:v>
                </c:pt>
                <c:pt idx="56">
                  <c:v>42460</c:v>
                </c:pt>
                <c:pt idx="57">
                  <c:v>42429</c:v>
                </c:pt>
                <c:pt idx="58">
                  <c:v>42400</c:v>
                </c:pt>
              </c:numCache>
            </c:numRef>
          </c:cat>
          <c:val>
            <c:numRef>
              <c:f>导出数据!$B$4:$B$62</c:f>
              <c:numCache>
                <c:formatCode>General</c:formatCode>
                <c:ptCount val="59"/>
                <c:pt idx="0">
                  <c:v>4</c:v>
                </c:pt>
                <c:pt idx="1">
                  <c:v>3.7</c:v>
                </c:pt>
                <c:pt idx="2">
                  <c:v>2.4</c:v>
                </c:pt>
                <c:pt idx="3">
                  <c:v>1.8</c:v>
                </c:pt>
                <c:pt idx="4">
                  <c:v>0.8</c:v>
                </c:pt>
                <c:pt idx="5">
                  <c:v>-0.9</c:v>
                </c:pt>
                <c:pt idx="6">
                  <c:v>-3</c:v>
                </c:pt>
                <c:pt idx="7">
                  <c:v>-4.7</c:v>
                </c:pt>
                <c:pt idx="8">
                  <c:v>-6.4</c:v>
                </c:pt>
                <c:pt idx="9">
                  <c:v>-11.4</c:v>
                </c:pt>
                <c:pt idx="10">
                  <c:v>-15.8</c:v>
                </c:pt>
                <c:pt idx="11">
                  <c:v>5</c:v>
                </c:pt>
                <c:pt idx="12">
                  <c:v>4.5999999999999996</c:v>
                </c:pt>
                <c:pt idx="13">
                  <c:v>5</c:v>
                </c:pt>
                <c:pt idx="14">
                  <c:v>5.3</c:v>
                </c:pt>
                <c:pt idx="15">
                  <c:v>6.2</c:v>
                </c:pt>
                <c:pt idx="16">
                  <c:v>6.8</c:v>
                </c:pt>
                <c:pt idx="17">
                  <c:v>6.1</c:v>
                </c:pt>
                <c:pt idx="18">
                  <c:v>6.2</c:v>
                </c:pt>
                <c:pt idx="19">
                  <c:v>5.8</c:v>
                </c:pt>
                <c:pt idx="20">
                  <c:v>6.7</c:v>
                </c:pt>
                <c:pt idx="21">
                  <c:v>0.1</c:v>
                </c:pt>
                <c:pt idx="22">
                  <c:v>14.1</c:v>
                </c:pt>
                <c:pt idx="23">
                  <c:v>7.1</c:v>
                </c:pt>
                <c:pt idx="24">
                  <c:v>7.9</c:v>
                </c:pt>
                <c:pt idx="25">
                  <c:v>7.8</c:v>
                </c:pt>
                <c:pt idx="26">
                  <c:v>6.5</c:v>
                </c:pt>
                <c:pt idx="27">
                  <c:v>5.2</c:v>
                </c:pt>
                <c:pt idx="28">
                  <c:v>4.8</c:v>
                </c:pt>
                <c:pt idx="29">
                  <c:v>4.7</c:v>
                </c:pt>
                <c:pt idx="30">
                  <c:v>5.2</c:v>
                </c:pt>
                <c:pt idx="31">
                  <c:v>6</c:v>
                </c:pt>
                <c:pt idx="32">
                  <c:v>7.1</c:v>
                </c:pt>
                <c:pt idx="33">
                  <c:v>17.3</c:v>
                </c:pt>
                <c:pt idx="34">
                  <c:v>5.5</c:v>
                </c:pt>
                <c:pt idx="35">
                  <c:v>10.8</c:v>
                </c:pt>
                <c:pt idx="36">
                  <c:v>11.2</c:v>
                </c:pt>
                <c:pt idx="37">
                  <c:v>11.3</c:v>
                </c:pt>
                <c:pt idx="38">
                  <c:v>12</c:v>
                </c:pt>
                <c:pt idx="39">
                  <c:v>12.5</c:v>
                </c:pt>
                <c:pt idx="40">
                  <c:v>13.5</c:v>
                </c:pt>
                <c:pt idx="41">
                  <c:v>14.1</c:v>
                </c:pt>
                <c:pt idx="42">
                  <c:v>13.7</c:v>
                </c:pt>
                <c:pt idx="43">
                  <c:v>13.5</c:v>
                </c:pt>
                <c:pt idx="44">
                  <c:v>13.7</c:v>
                </c:pt>
                <c:pt idx="45">
                  <c:v>9.6999999999999993</c:v>
                </c:pt>
                <c:pt idx="46">
                  <c:v>14.5</c:v>
                </c:pt>
                <c:pt idx="47">
                  <c:v>-1.9</c:v>
                </c:pt>
                <c:pt idx="48">
                  <c:v>-2.2000000000000002</c:v>
                </c:pt>
                <c:pt idx="49">
                  <c:v>-2.9</c:v>
                </c:pt>
                <c:pt idx="50">
                  <c:v>-2.8</c:v>
                </c:pt>
                <c:pt idx="51">
                  <c:v>-2.2999999999999998</c:v>
                </c:pt>
                <c:pt idx="52">
                  <c:v>-3.4</c:v>
                </c:pt>
                <c:pt idx="53">
                  <c:v>-4.2</c:v>
                </c:pt>
                <c:pt idx="54">
                  <c:v>-4.9000000000000004</c:v>
                </c:pt>
                <c:pt idx="55">
                  <c:v>-5.7</c:v>
                </c:pt>
                <c:pt idx="56">
                  <c:v>-7.8</c:v>
                </c:pt>
                <c:pt idx="57">
                  <c:v>-16.600000000000001</c:v>
                </c:pt>
                <c:pt idx="58">
                  <c:v>-10.8</c:v>
                </c:pt>
              </c:numCache>
            </c:numRef>
          </c:val>
          <c:smooth val="0"/>
          <c:extLst>
            <c:ext xmlns:c16="http://schemas.microsoft.com/office/drawing/2014/chart" uri="{C3380CC4-5D6E-409C-BE32-E72D297353CC}">
              <c16:uniqueId val="{00000000-8F38-4751-AC6D-1A0B75986DF2}"/>
            </c:ext>
          </c:extLst>
        </c:ser>
        <c:ser>
          <c:idx val="1"/>
          <c:order val="1"/>
          <c:tx>
            <c:strRef>
              <c:f>导出数据!$C$2:$C$3</c:f>
              <c:strCache>
                <c:ptCount val="2"/>
                <c:pt idx="0">
                  <c:v>进口总值：累计同比（人民币）</c:v>
                </c:pt>
              </c:strCache>
            </c:strRef>
          </c:tx>
          <c:spPr>
            <a:ln w="28575" cap="rnd">
              <a:solidFill>
                <a:schemeClr val="accent2"/>
              </a:solidFill>
              <a:round/>
            </a:ln>
            <a:effectLst/>
          </c:spPr>
          <c:marker>
            <c:symbol val="none"/>
          </c:marker>
          <c:dLbls>
            <c:dLbl>
              <c:idx val="58"/>
              <c:layout>
                <c:manualLayout>
                  <c:x val="-1.5407746335460781E-2"/>
                  <c:y val="3.52733751379920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38-4751-AC6D-1A0B75986DF2}"/>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导出数据!$A$4:$A$62</c:f>
              <c:numCache>
                <c:formatCode>yyyy\-m\-d</c:formatCode>
                <c:ptCount val="59"/>
                <c:pt idx="0">
                  <c:v>44196</c:v>
                </c:pt>
                <c:pt idx="1">
                  <c:v>44165</c:v>
                </c:pt>
                <c:pt idx="2">
                  <c:v>44135</c:v>
                </c:pt>
                <c:pt idx="3">
                  <c:v>44104</c:v>
                </c:pt>
                <c:pt idx="4">
                  <c:v>44074</c:v>
                </c:pt>
                <c:pt idx="5">
                  <c:v>44043</c:v>
                </c:pt>
                <c:pt idx="6">
                  <c:v>44012</c:v>
                </c:pt>
                <c:pt idx="7">
                  <c:v>43982</c:v>
                </c:pt>
                <c:pt idx="8">
                  <c:v>43951</c:v>
                </c:pt>
                <c:pt idx="9">
                  <c:v>43921</c:v>
                </c:pt>
                <c:pt idx="10">
                  <c:v>43890</c:v>
                </c:pt>
                <c:pt idx="11">
                  <c:v>43830</c:v>
                </c:pt>
                <c:pt idx="12">
                  <c:v>43799</c:v>
                </c:pt>
                <c:pt idx="13">
                  <c:v>43769</c:v>
                </c:pt>
                <c:pt idx="14">
                  <c:v>43738</c:v>
                </c:pt>
                <c:pt idx="15">
                  <c:v>43708</c:v>
                </c:pt>
                <c:pt idx="16">
                  <c:v>43677</c:v>
                </c:pt>
                <c:pt idx="17">
                  <c:v>43646</c:v>
                </c:pt>
                <c:pt idx="18">
                  <c:v>43616</c:v>
                </c:pt>
                <c:pt idx="19">
                  <c:v>43585</c:v>
                </c:pt>
                <c:pt idx="20">
                  <c:v>43555</c:v>
                </c:pt>
                <c:pt idx="21">
                  <c:v>43524</c:v>
                </c:pt>
                <c:pt idx="22">
                  <c:v>43496</c:v>
                </c:pt>
                <c:pt idx="23">
                  <c:v>43465</c:v>
                </c:pt>
                <c:pt idx="24">
                  <c:v>43434</c:v>
                </c:pt>
                <c:pt idx="25">
                  <c:v>43404</c:v>
                </c:pt>
                <c:pt idx="26">
                  <c:v>43373</c:v>
                </c:pt>
                <c:pt idx="27">
                  <c:v>43343</c:v>
                </c:pt>
                <c:pt idx="28">
                  <c:v>43312</c:v>
                </c:pt>
                <c:pt idx="29">
                  <c:v>43281</c:v>
                </c:pt>
                <c:pt idx="30">
                  <c:v>43251</c:v>
                </c:pt>
                <c:pt idx="31">
                  <c:v>43220</c:v>
                </c:pt>
                <c:pt idx="32">
                  <c:v>43190</c:v>
                </c:pt>
                <c:pt idx="33">
                  <c:v>43159</c:v>
                </c:pt>
                <c:pt idx="34">
                  <c:v>43131</c:v>
                </c:pt>
                <c:pt idx="35">
                  <c:v>43100</c:v>
                </c:pt>
                <c:pt idx="36">
                  <c:v>43069</c:v>
                </c:pt>
                <c:pt idx="37">
                  <c:v>43039</c:v>
                </c:pt>
                <c:pt idx="38">
                  <c:v>43008</c:v>
                </c:pt>
                <c:pt idx="39">
                  <c:v>42978</c:v>
                </c:pt>
                <c:pt idx="40">
                  <c:v>42947</c:v>
                </c:pt>
                <c:pt idx="41">
                  <c:v>42916</c:v>
                </c:pt>
                <c:pt idx="42">
                  <c:v>42886</c:v>
                </c:pt>
                <c:pt idx="43">
                  <c:v>42855</c:v>
                </c:pt>
                <c:pt idx="44">
                  <c:v>42825</c:v>
                </c:pt>
                <c:pt idx="45">
                  <c:v>42794</c:v>
                </c:pt>
                <c:pt idx="46">
                  <c:v>42766</c:v>
                </c:pt>
                <c:pt idx="47">
                  <c:v>42735</c:v>
                </c:pt>
                <c:pt idx="48">
                  <c:v>42704</c:v>
                </c:pt>
                <c:pt idx="49">
                  <c:v>42674</c:v>
                </c:pt>
                <c:pt idx="50">
                  <c:v>42643</c:v>
                </c:pt>
                <c:pt idx="51">
                  <c:v>42613</c:v>
                </c:pt>
                <c:pt idx="52">
                  <c:v>42582</c:v>
                </c:pt>
                <c:pt idx="53">
                  <c:v>42551</c:v>
                </c:pt>
                <c:pt idx="54">
                  <c:v>42521</c:v>
                </c:pt>
                <c:pt idx="55">
                  <c:v>42490</c:v>
                </c:pt>
                <c:pt idx="56">
                  <c:v>42460</c:v>
                </c:pt>
                <c:pt idx="57">
                  <c:v>42429</c:v>
                </c:pt>
                <c:pt idx="58">
                  <c:v>42400</c:v>
                </c:pt>
              </c:numCache>
            </c:numRef>
          </c:cat>
          <c:val>
            <c:numRef>
              <c:f>导出数据!$C$4:$C$62</c:f>
              <c:numCache>
                <c:formatCode>General</c:formatCode>
                <c:ptCount val="59"/>
                <c:pt idx="0">
                  <c:v>-0.7</c:v>
                </c:pt>
                <c:pt idx="1">
                  <c:v>-0.5</c:v>
                </c:pt>
                <c:pt idx="2">
                  <c:v>-0.5</c:v>
                </c:pt>
                <c:pt idx="3">
                  <c:v>-0.6</c:v>
                </c:pt>
                <c:pt idx="4">
                  <c:v>-2.2999999999999998</c:v>
                </c:pt>
                <c:pt idx="5">
                  <c:v>-2.6</c:v>
                </c:pt>
                <c:pt idx="6">
                  <c:v>-3.3</c:v>
                </c:pt>
                <c:pt idx="7">
                  <c:v>-5.2</c:v>
                </c:pt>
                <c:pt idx="8">
                  <c:v>-3.3</c:v>
                </c:pt>
                <c:pt idx="9">
                  <c:v>-0.7</c:v>
                </c:pt>
                <c:pt idx="10">
                  <c:v>-2.4</c:v>
                </c:pt>
                <c:pt idx="11">
                  <c:v>1.6</c:v>
                </c:pt>
                <c:pt idx="12">
                  <c:v>0.2</c:v>
                </c:pt>
                <c:pt idx="13">
                  <c:v>-0.1</c:v>
                </c:pt>
                <c:pt idx="14">
                  <c:v>0.3</c:v>
                </c:pt>
                <c:pt idx="15">
                  <c:v>1.2</c:v>
                </c:pt>
                <c:pt idx="16">
                  <c:v>1.8</c:v>
                </c:pt>
                <c:pt idx="17">
                  <c:v>1.9</c:v>
                </c:pt>
                <c:pt idx="18">
                  <c:v>2.2000000000000002</c:v>
                </c:pt>
                <c:pt idx="19">
                  <c:v>3.5</c:v>
                </c:pt>
                <c:pt idx="20">
                  <c:v>1</c:v>
                </c:pt>
                <c:pt idx="21">
                  <c:v>2.2999999999999998</c:v>
                </c:pt>
                <c:pt idx="22">
                  <c:v>3.6</c:v>
                </c:pt>
                <c:pt idx="23">
                  <c:v>12.9</c:v>
                </c:pt>
                <c:pt idx="24">
                  <c:v>14.5</c:v>
                </c:pt>
                <c:pt idx="25">
                  <c:v>15.3</c:v>
                </c:pt>
                <c:pt idx="26">
                  <c:v>14.3</c:v>
                </c:pt>
                <c:pt idx="27">
                  <c:v>13.8</c:v>
                </c:pt>
                <c:pt idx="28">
                  <c:v>12.9</c:v>
                </c:pt>
                <c:pt idx="29">
                  <c:v>11.7</c:v>
                </c:pt>
                <c:pt idx="30">
                  <c:v>12.9</c:v>
                </c:pt>
                <c:pt idx="31">
                  <c:v>12.2</c:v>
                </c:pt>
                <c:pt idx="32">
                  <c:v>12.2</c:v>
                </c:pt>
                <c:pt idx="33">
                  <c:v>15.7</c:v>
                </c:pt>
                <c:pt idx="34">
                  <c:v>30.9</c:v>
                </c:pt>
                <c:pt idx="35">
                  <c:v>18.7</c:v>
                </c:pt>
                <c:pt idx="36">
                  <c:v>20.9</c:v>
                </c:pt>
                <c:pt idx="37">
                  <c:v>21.6</c:v>
                </c:pt>
                <c:pt idx="38">
                  <c:v>22.3</c:v>
                </c:pt>
                <c:pt idx="39">
                  <c:v>22.6</c:v>
                </c:pt>
                <c:pt idx="40">
                  <c:v>24</c:v>
                </c:pt>
                <c:pt idx="41">
                  <c:v>25.7</c:v>
                </c:pt>
                <c:pt idx="42">
                  <c:v>26.3</c:v>
                </c:pt>
                <c:pt idx="43">
                  <c:v>27.7</c:v>
                </c:pt>
                <c:pt idx="44">
                  <c:v>31.3</c:v>
                </c:pt>
                <c:pt idx="45">
                  <c:v>34.6</c:v>
                </c:pt>
                <c:pt idx="46">
                  <c:v>25.5</c:v>
                </c:pt>
                <c:pt idx="47">
                  <c:v>0.6</c:v>
                </c:pt>
                <c:pt idx="48">
                  <c:v>-0.6</c:v>
                </c:pt>
                <c:pt idx="49">
                  <c:v>-1.9</c:v>
                </c:pt>
                <c:pt idx="50">
                  <c:v>-2.4</c:v>
                </c:pt>
                <c:pt idx="51">
                  <c:v>-3.1</c:v>
                </c:pt>
                <c:pt idx="52">
                  <c:v>-5</c:v>
                </c:pt>
                <c:pt idx="53">
                  <c:v>-4.9000000000000004</c:v>
                </c:pt>
                <c:pt idx="54">
                  <c:v>-5.3</c:v>
                </c:pt>
                <c:pt idx="55">
                  <c:v>-7.9</c:v>
                </c:pt>
                <c:pt idx="56">
                  <c:v>-8.6</c:v>
                </c:pt>
                <c:pt idx="57">
                  <c:v>-12.3</c:v>
                </c:pt>
                <c:pt idx="58">
                  <c:v>-15.6</c:v>
                </c:pt>
              </c:numCache>
            </c:numRef>
          </c:val>
          <c:smooth val="0"/>
          <c:extLst>
            <c:ext xmlns:c16="http://schemas.microsoft.com/office/drawing/2014/chart" uri="{C3380CC4-5D6E-409C-BE32-E72D297353CC}">
              <c16:uniqueId val="{00000001-8F38-4751-AC6D-1A0B75986DF2}"/>
            </c:ext>
          </c:extLst>
        </c:ser>
        <c:dLbls>
          <c:showLegendKey val="0"/>
          <c:showVal val="0"/>
          <c:showCatName val="0"/>
          <c:showSerName val="0"/>
          <c:showPercent val="0"/>
          <c:showBubbleSize val="0"/>
        </c:dLbls>
        <c:smooth val="0"/>
        <c:axId val="1894988752"/>
        <c:axId val="1894990832"/>
      </c:lineChart>
      <c:dateAx>
        <c:axId val="1894988752"/>
        <c:scaling>
          <c:orientation val="minMax"/>
        </c:scaling>
        <c:delete val="0"/>
        <c:axPos val="b"/>
        <c:numFmt formatCode="yyyy\-mm\-dd"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94990832"/>
        <c:crosses val="autoZero"/>
        <c:auto val="1"/>
        <c:lblOffset val="100"/>
        <c:baseTimeUnit val="months"/>
      </c:dateAx>
      <c:valAx>
        <c:axId val="189499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949887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导出数据!$B$2</c:f>
              <c:strCache>
                <c:ptCount val="1"/>
                <c:pt idx="0">
                  <c:v>社会消费品零售总额（亿元）</c:v>
                </c:pt>
              </c:strCache>
            </c:strRef>
          </c:tx>
          <c:spPr>
            <a:solidFill>
              <a:schemeClr val="accent1"/>
            </a:solidFill>
            <a:ln>
              <a:noFill/>
            </a:ln>
            <a:effectLst/>
          </c:spPr>
          <c:invertIfNegative val="0"/>
          <c:cat>
            <c:numRef>
              <c:f>导出数据!$A$3:$A$12</c:f>
              <c:numCache>
                <c:formatCode>yyyy\-m\-d</c:formatCode>
                <c:ptCount val="10"/>
                <c:pt idx="0">
                  <c:v>44196</c:v>
                </c:pt>
                <c:pt idx="1">
                  <c:v>44165</c:v>
                </c:pt>
                <c:pt idx="2">
                  <c:v>44135</c:v>
                </c:pt>
                <c:pt idx="3">
                  <c:v>44104</c:v>
                </c:pt>
                <c:pt idx="4">
                  <c:v>44074</c:v>
                </c:pt>
                <c:pt idx="5">
                  <c:v>44043</c:v>
                </c:pt>
                <c:pt idx="6">
                  <c:v>44012</c:v>
                </c:pt>
                <c:pt idx="7">
                  <c:v>43982</c:v>
                </c:pt>
                <c:pt idx="8">
                  <c:v>43951</c:v>
                </c:pt>
                <c:pt idx="9">
                  <c:v>43921</c:v>
                </c:pt>
              </c:numCache>
            </c:numRef>
          </c:cat>
          <c:val>
            <c:numRef>
              <c:f>导出数据!$B$3:$B$12</c:f>
              <c:numCache>
                <c:formatCode>General</c:formatCode>
                <c:ptCount val="10"/>
                <c:pt idx="0">
                  <c:v>40566</c:v>
                </c:pt>
                <c:pt idx="1">
                  <c:v>39514</c:v>
                </c:pt>
                <c:pt idx="2">
                  <c:v>38576</c:v>
                </c:pt>
                <c:pt idx="3">
                  <c:v>35295</c:v>
                </c:pt>
                <c:pt idx="4">
                  <c:v>33571</c:v>
                </c:pt>
                <c:pt idx="5">
                  <c:v>32203</c:v>
                </c:pt>
                <c:pt idx="6">
                  <c:v>33526</c:v>
                </c:pt>
                <c:pt idx="7">
                  <c:v>31973</c:v>
                </c:pt>
                <c:pt idx="8">
                  <c:v>28178</c:v>
                </c:pt>
                <c:pt idx="9">
                  <c:v>26450</c:v>
                </c:pt>
              </c:numCache>
            </c:numRef>
          </c:val>
          <c:extLst>
            <c:ext xmlns:c16="http://schemas.microsoft.com/office/drawing/2014/chart" uri="{C3380CC4-5D6E-409C-BE32-E72D297353CC}">
              <c16:uniqueId val="{00000000-3B55-4F80-972F-CA76B2D82F22}"/>
            </c:ext>
          </c:extLst>
        </c:ser>
        <c:dLbls>
          <c:showLegendKey val="0"/>
          <c:showVal val="0"/>
          <c:showCatName val="0"/>
          <c:showSerName val="0"/>
          <c:showPercent val="0"/>
          <c:showBubbleSize val="0"/>
        </c:dLbls>
        <c:gapWidth val="219"/>
        <c:overlap val="-27"/>
        <c:axId val="1800885503"/>
        <c:axId val="1800894655"/>
      </c:barChart>
      <c:lineChart>
        <c:grouping val="standard"/>
        <c:varyColors val="0"/>
        <c:ser>
          <c:idx val="1"/>
          <c:order val="1"/>
          <c:tx>
            <c:strRef>
              <c:f>导出数据!$C$2</c:f>
              <c:strCache>
                <c:ptCount val="1"/>
                <c:pt idx="0">
                  <c:v>社会消费品零售总额：同比（右）</c:v>
                </c:pt>
              </c:strCache>
            </c:strRef>
          </c:tx>
          <c:spPr>
            <a:ln w="19050" cap="rnd">
              <a:solidFill>
                <a:schemeClr val="accent2"/>
              </a:solidFill>
              <a:round/>
            </a:ln>
            <a:effectLst/>
          </c:spPr>
          <c:marker>
            <c:symbol val="none"/>
          </c:marker>
          <c:dLbls>
            <c:dLbl>
              <c:idx val="9"/>
              <c:layout>
                <c:manualLayout>
                  <c:x val="-8.1565176547208434E-2"/>
                  <c:y val="-8.3389848950873161E-2"/>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B55-4F80-972F-CA76B2D82F2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导出数据!$A$3:$A$12</c:f>
              <c:numCache>
                <c:formatCode>yyyy\-m\-d</c:formatCode>
                <c:ptCount val="10"/>
                <c:pt idx="0">
                  <c:v>44196</c:v>
                </c:pt>
                <c:pt idx="1">
                  <c:v>44165</c:v>
                </c:pt>
                <c:pt idx="2">
                  <c:v>44135</c:v>
                </c:pt>
                <c:pt idx="3">
                  <c:v>44104</c:v>
                </c:pt>
                <c:pt idx="4">
                  <c:v>44074</c:v>
                </c:pt>
                <c:pt idx="5">
                  <c:v>44043</c:v>
                </c:pt>
                <c:pt idx="6">
                  <c:v>44012</c:v>
                </c:pt>
                <c:pt idx="7">
                  <c:v>43982</c:v>
                </c:pt>
                <c:pt idx="8">
                  <c:v>43951</c:v>
                </c:pt>
                <c:pt idx="9">
                  <c:v>43921</c:v>
                </c:pt>
              </c:numCache>
            </c:numRef>
          </c:cat>
          <c:val>
            <c:numRef>
              <c:f>导出数据!$C$3:$C$12</c:f>
              <c:numCache>
                <c:formatCode>General</c:formatCode>
                <c:ptCount val="10"/>
                <c:pt idx="0">
                  <c:v>4.5999999999999996</c:v>
                </c:pt>
                <c:pt idx="1">
                  <c:v>5</c:v>
                </c:pt>
                <c:pt idx="2">
                  <c:v>4.3</c:v>
                </c:pt>
                <c:pt idx="3">
                  <c:v>3.3</c:v>
                </c:pt>
                <c:pt idx="4">
                  <c:v>0.5</c:v>
                </c:pt>
                <c:pt idx="5">
                  <c:v>-1.1000000000000001</c:v>
                </c:pt>
                <c:pt idx="6">
                  <c:v>-1.8</c:v>
                </c:pt>
                <c:pt idx="7">
                  <c:v>-2.8</c:v>
                </c:pt>
                <c:pt idx="8">
                  <c:v>-7.5</c:v>
                </c:pt>
                <c:pt idx="9">
                  <c:v>-15.8</c:v>
                </c:pt>
              </c:numCache>
            </c:numRef>
          </c:val>
          <c:smooth val="0"/>
          <c:extLst>
            <c:ext xmlns:c16="http://schemas.microsoft.com/office/drawing/2014/chart" uri="{C3380CC4-5D6E-409C-BE32-E72D297353CC}">
              <c16:uniqueId val="{00000001-3B55-4F80-972F-CA76B2D82F22}"/>
            </c:ext>
          </c:extLst>
        </c:ser>
        <c:dLbls>
          <c:showLegendKey val="0"/>
          <c:showVal val="0"/>
          <c:showCatName val="0"/>
          <c:showSerName val="0"/>
          <c:showPercent val="0"/>
          <c:showBubbleSize val="0"/>
        </c:dLbls>
        <c:marker val="1"/>
        <c:smooth val="0"/>
        <c:axId val="1800902975"/>
        <c:axId val="1800886751"/>
      </c:lineChart>
      <c:dateAx>
        <c:axId val="1800885503"/>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00894655"/>
        <c:crosses val="autoZero"/>
        <c:auto val="1"/>
        <c:lblOffset val="100"/>
        <c:baseTimeUnit val="months"/>
      </c:dateAx>
      <c:valAx>
        <c:axId val="180089465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00885503"/>
        <c:crosses val="autoZero"/>
        <c:crossBetween val="between"/>
      </c:valAx>
      <c:valAx>
        <c:axId val="1800886751"/>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00902975"/>
        <c:crosses val="max"/>
        <c:crossBetween val="between"/>
      </c:valAx>
      <c:dateAx>
        <c:axId val="1800902975"/>
        <c:scaling>
          <c:orientation val="minMax"/>
        </c:scaling>
        <c:delete val="1"/>
        <c:axPos val="b"/>
        <c:numFmt formatCode="yyyy\-m\-d" sourceLinked="1"/>
        <c:majorTickMark val="out"/>
        <c:minorTickMark val="none"/>
        <c:tickLblPos val="nextTo"/>
        <c:crossAx val="1800886751"/>
        <c:crosses val="autoZero"/>
        <c:auto val="1"/>
        <c:lblOffset val="100"/>
        <c:baseTimeUnit val="months"/>
      </c:date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'导出数据 (2)'!$B$2</c:f>
              <c:strCache>
                <c:ptCount val="1"/>
                <c:pt idx="0">
                  <c:v>社会消费品零售总额：累计值（亿元）</c:v>
                </c:pt>
              </c:strCache>
            </c:strRef>
          </c:tx>
          <c:spPr>
            <a:solidFill>
              <a:schemeClr val="accent1"/>
            </a:solidFill>
            <a:ln>
              <a:noFill/>
            </a:ln>
            <a:effectLst/>
          </c:spPr>
          <c:invertIfNegative val="0"/>
          <c:dLbls>
            <c:dLbl>
              <c:idx val="10"/>
              <c:layout>
                <c:manualLayout>
                  <c:x val="-3.0862504591188111E-2"/>
                  <c:y val="-2.144310401593881E-2"/>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B49-4B94-B4D0-463E2B40EFA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 (2)'!$A$3:$A$13</c:f>
              <c:numCache>
                <c:formatCode>yyyy\-m\-d</c:formatCode>
                <c:ptCount val="11"/>
                <c:pt idx="0">
                  <c:v>44196</c:v>
                </c:pt>
                <c:pt idx="1">
                  <c:v>44165</c:v>
                </c:pt>
                <c:pt idx="2">
                  <c:v>44135</c:v>
                </c:pt>
                <c:pt idx="3">
                  <c:v>44104</c:v>
                </c:pt>
                <c:pt idx="4">
                  <c:v>44074</c:v>
                </c:pt>
                <c:pt idx="5">
                  <c:v>44043</c:v>
                </c:pt>
                <c:pt idx="6">
                  <c:v>44012</c:v>
                </c:pt>
                <c:pt idx="7">
                  <c:v>43982</c:v>
                </c:pt>
                <c:pt idx="8">
                  <c:v>43951</c:v>
                </c:pt>
                <c:pt idx="9">
                  <c:v>43921</c:v>
                </c:pt>
                <c:pt idx="10">
                  <c:v>43890</c:v>
                </c:pt>
              </c:numCache>
            </c:numRef>
          </c:cat>
          <c:val>
            <c:numRef>
              <c:f>'导出数据 (2)'!$B$3:$B$13</c:f>
              <c:numCache>
                <c:formatCode>General</c:formatCode>
                <c:ptCount val="11"/>
                <c:pt idx="0">
                  <c:v>391981</c:v>
                </c:pt>
                <c:pt idx="1">
                  <c:v>351415</c:v>
                </c:pt>
                <c:pt idx="2">
                  <c:v>311901</c:v>
                </c:pt>
                <c:pt idx="3">
                  <c:v>273324</c:v>
                </c:pt>
                <c:pt idx="4">
                  <c:v>238029</c:v>
                </c:pt>
                <c:pt idx="5">
                  <c:v>204459</c:v>
                </c:pt>
                <c:pt idx="6">
                  <c:v>172256</c:v>
                </c:pt>
                <c:pt idx="7">
                  <c:v>138730</c:v>
                </c:pt>
                <c:pt idx="8">
                  <c:v>106758</c:v>
                </c:pt>
                <c:pt idx="9">
                  <c:v>78580</c:v>
                </c:pt>
                <c:pt idx="10">
                  <c:v>52130</c:v>
                </c:pt>
              </c:numCache>
            </c:numRef>
          </c:val>
          <c:extLst>
            <c:ext xmlns:c16="http://schemas.microsoft.com/office/drawing/2014/chart" uri="{C3380CC4-5D6E-409C-BE32-E72D297353CC}">
              <c16:uniqueId val="{00000000-9B49-4B94-B4D0-463E2B40EFA4}"/>
            </c:ext>
          </c:extLst>
        </c:ser>
        <c:dLbls>
          <c:showLegendKey val="0"/>
          <c:showVal val="0"/>
          <c:showCatName val="0"/>
          <c:showSerName val="0"/>
          <c:showPercent val="0"/>
          <c:showBubbleSize val="0"/>
        </c:dLbls>
        <c:gapWidth val="219"/>
        <c:overlap val="-27"/>
        <c:axId val="1874228671"/>
        <c:axId val="1874218271"/>
      </c:barChart>
      <c:lineChart>
        <c:grouping val="standard"/>
        <c:varyColors val="0"/>
        <c:ser>
          <c:idx val="1"/>
          <c:order val="1"/>
          <c:tx>
            <c:strRef>
              <c:f>'导出数据 (2)'!$C$2</c:f>
              <c:strCache>
                <c:ptCount val="1"/>
                <c:pt idx="0">
                  <c:v>社会消费品零售总额：累计同比（右）</c:v>
                </c:pt>
              </c:strCache>
            </c:strRef>
          </c:tx>
          <c:spPr>
            <a:ln w="19050" cap="rnd">
              <a:solidFill>
                <a:schemeClr val="accent2"/>
              </a:solidFill>
              <a:round/>
            </a:ln>
            <a:effectLst/>
          </c:spPr>
          <c:marker>
            <c:symbol val="none"/>
          </c:marker>
          <c:dLbls>
            <c:dLbl>
              <c:idx val="10"/>
              <c:layout>
                <c:manualLayout>
                  <c:x val="-0.14329019988765909"/>
                  <c:y val="-1.4295402677292585E-2"/>
                </c:manualLayout>
              </c:layout>
              <c:tx>
                <c:rich>
                  <a:bodyPr/>
                  <a:lstStyle/>
                  <a:p>
                    <a:fld id="{37FDE732-EC51-4167-9782-C33482C3673C}" type="VALUE">
                      <a:rPr lang="en-US" altLang="zh-CN" sz="1600"/>
                      <a:pPr/>
                      <a:t>[值]</a:t>
                    </a:fld>
                    <a:endParaRPr lang="zh-CN" alt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9B49-4B94-B4D0-463E2B40EFA4}"/>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 (2)'!$A$3:$A$13</c:f>
              <c:numCache>
                <c:formatCode>yyyy\-m\-d</c:formatCode>
                <c:ptCount val="11"/>
                <c:pt idx="0">
                  <c:v>44196</c:v>
                </c:pt>
                <c:pt idx="1">
                  <c:v>44165</c:v>
                </c:pt>
                <c:pt idx="2">
                  <c:v>44135</c:v>
                </c:pt>
                <c:pt idx="3">
                  <c:v>44104</c:v>
                </c:pt>
                <c:pt idx="4">
                  <c:v>44074</c:v>
                </c:pt>
                <c:pt idx="5">
                  <c:v>44043</c:v>
                </c:pt>
                <c:pt idx="6">
                  <c:v>44012</c:v>
                </c:pt>
                <c:pt idx="7">
                  <c:v>43982</c:v>
                </c:pt>
                <c:pt idx="8">
                  <c:v>43951</c:v>
                </c:pt>
                <c:pt idx="9">
                  <c:v>43921</c:v>
                </c:pt>
                <c:pt idx="10">
                  <c:v>43890</c:v>
                </c:pt>
              </c:numCache>
            </c:numRef>
          </c:cat>
          <c:val>
            <c:numRef>
              <c:f>'导出数据 (2)'!$C$3:$C$13</c:f>
              <c:numCache>
                <c:formatCode>General</c:formatCode>
                <c:ptCount val="11"/>
                <c:pt idx="0">
                  <c:v>-3.9</c:v>
                </c:pt>
                <c:pt idx="1">
                  <c:v>-4.8</c:v>
                </c:pt>
                <c:pt idx="2">
                  <c:v>-5.9</c:v>
                </c:pt>
                <c:pt idx="3">
                  <c:v>-7.2</c:v>
                </c:pt>
                <c:pt idx="4">
                  <c:v>-8.6</c:v>
                </c:pt>
                <c:pt idx="5">
                  <c:v>-9.9</c:v>
                </c:pt>
                <c:pt idx="6">
                  <c:v>-11.4</c:v>
                </c:pt>
                <c:pt idx="7">
                  <c:v>-13.5</c:v>
                </c:pt>
                <c:pt idx="8">
                  <c:v>-16.2</c:v>
                </c:pt>
                <c:pt idx="9">
                  <c:v>-19</c:v>
                </c:pt>
                <c:pt idx="10">
                  <c:v>-20.5</c:v>
                </c:pt>
              </c:numCache>
            </c:numRef>
          </c:val>
          <c:smooth val="0"/>
          <c:extLst>
            <c:ext xmlns:c16="http://schemas.microsoft.com/office/drawing/2014/chart" uri="{C3380CC4-5D6E-409C-BE32-E72D297353CC}">
              <c16:uniqueId val="{00000001-9B49-4B94-B4D0-463E2B40EFA4}"/>
            </c:ext>
          </c:extLst>
        </c:ser>
        <c:dLbls>
          <c:showLegendKey val="0"/>
          <c:showVal val="0"/>
          <c:showCatName val="0"/>
          <c:showSerName val="0"/>
          <c:showPercent val="0"/>
          <c:showBubbleSize val="0"/>
        </c:dLbls>
        <c:marker val="1"/>
        <c:smooth val="0"/>
        <c:axId val="1874239487"/>
        <c:axId val="1874242399"/>
      </c:lineChart>
      <c:dateAx>
        <c:axId val="1874228671"/>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74218271"/>
        <c:crosses val="autoZero"/>
        <c:auto val="1"/>
        <c:lblOffset val="100"/>
        <c:baseTimeUnit val="months"/>
      </c:dateAx>
      <c:valAx>
        <c:axId val="187421827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74228671"/>
        <c:crosses val="autoZero"/>
        <c:crossBetween val="between"/>
      </c:valAx>
      <c:valAx>
        <c:axId val="1874242399"/>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74239487"/>
        <c:crosses val="max"/>
        <c:crossBetween val="between"/>
      </c:valAx>
      <c:dateAx>
        <c:axId val="1874239487"/>
        <c:scaling>
          <c:orientation val="minMax"/>
        </c:scaling>
        <c:delete val="1"/>
        <c:axPos val="b"/>
        <c:numFmt formatCode="yyyy\-m\-d" sourceLinked="1"/>
        <c:majorTickMark val="out"/>
        <c:minorTickMark val="none"/>
        <c:tickLblPos val="nextTo"/>
        <c:crossAx val="1874242399"/>
        <c:crosses val="autoZero"/>
        <c:auto val="1"/>
        <c:lblOffset val="100"/>
        <c:baseTimeUnit val="months"/>
      </c:date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社会消费品零售总额</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导出数据!$B$2:$B$3</c:f>
              <c:strCache>
                <c:ptCount val="2"/>
                <c:pt idx="0">
                  <c:v>城镇</c:v>
                </c:pt>
              </c:strCache>
            </c:strRef>
          </c:tx>
          <c:spPr>
            <a:ln w="19050" cap="rnd">
              <a:solidFill>
                <a:schemeClr val="accent1"/>
              </a:solidFill>
              <a:round/>
            </a:ln>
            <a:effectLst/>
          </c:spPr>
          <c:marker>
            <c:symbol val="none"/>
          </c:marker>
          <c:dLbls>
            <c:dLbl>
              <c:idx val="49"/>
              <c:layout>
                <c:manualLayout>
                  <c:x val="-3.3066969204844407E-2"/>
                  <c:y val="5.0033899983978558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ECA-4C06-87DC-3FAF3700E6D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导出数据!$A$4:$A$53</c:f>
              <c:numCache>
                <c:formatCode>yyyy\-m\-d</c:formatCode>
                <c:ptCount val="50"/>
                <c:pt idx="0">
                  <c:v>44196</c:v>
                </c:pt>
                <c:pt idx="1">
                  <c:v>44165</c:v>
                </c:pt>
                <c:pt idx="2">
                  <c:v>44135</c:v>
                </c:pt>
                <c:pt idx="3">
                  <c:v>44104</c:v>
                </c:pt>
                <c:pt idx="4">
                  <c:v>44074</c:v>
                </c:pt>
                <c:pt idx="5">
                  <c:v>44043</c:v>
                </c:pt>
                <c:pt idx="6">
                  <c:v>44012</c:v>
                </c:pt>
                <c:pt idx="7">
                  <c:v>43982</c:v>
                </c:pt>
                <c:pt idx="8">
                  <c:v>43951</c:v>
                </c:pt>
                <c:pt idx="9">
                  <c:v>43921</c:v>
                </c:pt>
                <c:pt idx="10">
                  <c:v>43830</c:v>
                </c:pt>
                <c:pt idx="11">
                  <c:v>43799</c:v>
                </c:pt>
                <c:pt idx="12">
                  <c:v>43769</c:v>
                </c:pt>
                <c:pt idx="13">
                  <c:v>43738</c:v>
                </c:pt>
                <c:pt idx="14">
                  <c:v>43708</c:v>
                </c:pt>
                <c:pt idx="15">
                  <c:v>43677</c:v>
                </c:pt>
                <c:pt idx="16">
                  <c:v>43646</c:v>
                </c:pt>
                <c:pt idx="17">
                  <c:v>43616</c:v>
                </c:pt>
                <c:pt idx="18">
                  <c:v>43585</c:v>
                </c:pt>
                <c:pt idx="19">
                  <c:v>43555</c:v>
                </c:pt>
                <c:pt idx="20">
                  <c:v>43465</c:v>
                </c:pt>
                <c:pt idx="21">
                  <c:v>43434</c:v>
                </c:pt>
                <c:pt idx="22">
                  <c:v>43404</c:v>
                </c:pt>
                <c:pt idx="23">
                  <c:v>43373</c:v>
                </c:pt>
                <c:pt idx="24">
                  <c:v>43343</c:v>
                </c:pt>
                <c:pt idx="25">
                  <c:v>43312</c:v>
                </c:pt>
                <c:pt idx="26">
                  <c:v>43281</c:v>
                </c:pt>
                <c:pt idx="27">
                  <c:v>43251</c:v>
                </c:pt>
                <c:pt idx="28">
                  <c:v>43220</c:v>
                </c:pt>
                <c:pt idx="29">
                  <c:v>43190</c:v>
                </c:pt>
                <c:pt idx="30">
                  <c:v>43100</c:v>
                </c:pt>
                <c:pt idx="31">
                  <c:v>43069</c:v>
                </c:pt>
                <c:pt idx="32">
                  <c:v>43039</c:v>
                </c:pt>
                <c:pt idx="33">
                  <c:v>43008</c:v>
                </c:pt>
                <c:pt idx="34">
                  <c:v>42978</c:v>
                </c:pt>
                <c:pt idx="35">
                  <c:v>42947</c:v>
                </c:pt>
                <c:pt idx="36">
                  <c:v>42916</c:v>
                </c:pt>
                <c:pt idx="37">
                  <c:v>42886</c:v>
                </c:pt>
                <c:pt idx="38">
                  <c:v>42855</c:v>
                </c:pt>
                <c:pt idx="39">
                  <c:v>42825</c:v>
                </c:pt>
                <c:pt idx="40">
                  <c:v>42735</c:v>
                </c:pt>
                <c:pt idx="41">
                  <c:v>42704</c:v>
                </c:pt>
                <c:pt idx="42">
                  <c:v>42674</c:v>
                </c:pt>
                <c:pt idx="43">
                  <c:v>42643</c:v>
                </c:pt>
                <c:pt idx="44">
                  <c:v>42613</c:v>
                </c:pt>
                <c:pt idx="45">
                  <c:v>42582</c:v>
                </c:pt>
                <c:pt idx="46">
                  <c:v>42551</c:v>
                </c:pt>
                <c:pt idx="47">
                  <c:v>42521</c:v>
                </c:pt>
                <c:pt idx="48">
                  <c:v>42490</c:v>
                </c:pt>
                <c:pt idx="49">
                  <c:v>42460</c:v>
                </c:pt>
              </c:numCache>
            </c:numRef>
          </c:cat>
          <c:val>
            <c:numRef>
              <c:f>导出数据!$B$4:$B$53</c:f>
              <c:numCache>
                <c:formatCode>General</c:formatCode>
                <c:ptCount val="50"/>
                <c:pt idx="0">
                  <c:v>4.4000000000000004</c:v>
                </c:pt>
                <c:pt idx="1">
                  <c:v>4.9000000000000004</c:v>
                </c:pt>
                <c:pt idx="2">
                  <c:v>4.2</c:v>
                </c:pt>
                <c:pt idx="3">
                  <c:v>3.2</c:v>
                </c:pt>
                <c:pt idx="4">
                  <c:v>0.5</c:v>
                </c:pt>
                <c:pt idx="5">
                  <c:v>-1.1000000000000001</c:v>
                </c:pt>
                <c:pt idx="6">
                  <c:v>-2</c:v>
                </c:pt>
                <c:pt idx="7">
                  <c:v>-2.8</c:v>
                </c:pt>
                <c:pt idx="8">
                  <c:v>-7.5</c:v>
                </c:pt>
                <c:pt idx="9">
                  <c:v>-15.9</c:v>
                </c:pt>
                <c:pt idx="10">
                  <c:v>8</c:v>
                </c:pt>
                <c:pt idx="11">
                  <c:v>7.9</c:v>
                </c:pt>
                <c:pt idx="12">
                  <c:v>7</c:v>
                </c:pt>
                <c:pt idx="13">
                  <c:v>7.5</c:v>
                </c:pt>
                <c:pt idx="14">
                  <c:v>7.2</c:v>
                </c:pt>
                <c:pt idx="15">
                  <c:v>7.4</c:v>
                </c:pt>
                <c:pt idx="16">
                  <c:v>9.8000000000000007</c:v>
                </c:pt>
                <c:pt idx="17">
                  <c:v>8.5</c:v>
                </c:pt>
                <c:pt idx="18">
                  <c:v>7.1</c:v>
                </c:pt>
                <c:pt idx="19">
                  <c:v>8.5</c:v>
                </c:pt>
                <c:pt idx="20">
                  <c:v>8</c:v>
                </c:pt>
                <c:pt idx="21">
                  <c:v>7.9</c:v>
                </c:pt>
                <c:pt idx="22">
                  <c:v>8.4</c:v>
                </c:pt>
                <c:pt idx="23">
                  <c:v>9</c:v>
                </c:pt>
                <c:pt idx="24">
                  <c:v>8.8000000000000007</c:v>
                </c:pt>
                <c:pt idx="25">
                  <c:v>8.6</c:v>
                </c:pt>
                <c:pt idx="26">
                  <c:v>8.8000000000000007</c:v>
                </c:pt>
                <c:pt idx="27">
                  <c:v>8.3000000000000007</c:v>
                </c:pt>
                <c:pt idx="28">
                  <c:v>9.1999999999999993</c:v>
                </c:pt>
                <c:pt idx="29">
                  <c:v>9.9</c:v>
                </c:pt>
                <c:pt idx="30">
                  <c:v>9.3000000000000007</c:v>
                </c:pt>
                <c:pt idx="31">
                  <c:v>9.9</c:v>
                </c:pt>
                <c:pt idx="32">
                  <c:v>9.8000000000000007</c:v>
                </c:pt>
                <c:pt idx="33">
                  <c:v>10.1</c:v>
                </c:pt>
                <c:pt idx="34">
                  <c:v>9.9</c:v>
                </c:pt>
                <c:pt idx="35">
                  <c:v>10.199999999999999</c:v>
                </c:pt>
                <c:pt idx="36">
                  <c:v>10.7</c:v>
                </c:pt>
                <c:pt idx="37">
                  <c:v>10.4</c:v>
                </c:pt>
                <c:pt idx="38">
                  <c:v>10.4</c:v>
                </c:pt>
                <c:pt idx="39">
                  <c:v>10.7</c:v>
                </c:pt>
                <c:pt idx="40">
                  <c:v>10.9</c:v>
                </c:pt>
                <c:pt idx="41">
                  <c:v>10.8</c:v>
                </c:pt>
                <c:pt idx="42">
                  <c:v>10</c:v>
                </c:pt>
                <c:pt idx="43">
                  <c:v>10.7</c:v>
                </c:pt>
                <c:pt idx="44">
                  <c:v>10.6</c:v>
                </c:pt>
                <c:pt idx="45">
                  <c:v>10.1</c:v>
                </c:pt>
                <c:pt idx="46">
                  <c:v>10.5</c:v>
                </c:pt>
                <c:pt idx="47">
                  <c:v>9.9</c:v>
                </c:pt>
                <c:pt idx="48">
                  <c:v>10</c:v>
                </c:pt>
                <c:pt idx="49">
                  <c:v>10.4</c:v>
                </c:pt>
              </c:numCache>
            </c:numRef>
          </c:val>
          <c:smooth val="0"/>
          <c:extLst>
            <c:ext xmlns:c16="http://schemas.microsoft.com/office/drawing/2014/chart" uri="{C3380CC4-5D6E-409C-BE32-E72D297353CC}">
              <c16:uniqueId val="{00000000-FECA-4C06-87DC-3FAF3700E6DA}"/>
            </c:ext>
          </c:extLst>
        </c:ser>
        <c:ser>
          <c:idx val="1"/>
          <c:order val="1"/>
          <c:tx>
            <c:strRef>
              <c:f>导出数据!$C$2:$C$3</c:f>
              <c:strCache>
                <c:ptCount val="2"/>
                <c:pt idx="0">
                  <c:v>乡村</c:v>
                </c:pt>
              </c:strCache>
            </c:strRef>
          </c:tx>
          <c:spPr>
            <a:ln w="19050" cap="rnd">
              <a:solidFill>
                <a:schemeClr val="accent2"/>
              </a:solidFill>
              <a:round/>
            </a:ln>
            <a:effectLst/>
          </c:spPr>
          <c:marker>
            <c:symbol val="none"/>
          </c:marker>
          <c:dLbls>
            <c:dLbl>
              <c:idx val="49"/>
              <c:layout>
                <c:manualLayout>
                  <c:x val="-8.156519070528287E-2"/>
                  <c:y val="-5.9564166647593626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ECA-4C06-87DC-3FAF3700E6D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导出数据!$A$4:$A$53</c:f>
              <c:numCache>
                <c:formatCode>yyyy\-m\-d</c:formatCode>
                <c:ptCount val="50"/>
                <c:pt idx="0">
                  <c:v>44196</c:v>
                </c:pt>
                <c:pt idx="1">
                  <c:v>44165</c:v>
                </c:pt>
                <c:pt idx="2">
                  <c:v>44135</c:v>
                </c:pt>
                <c:pt idx="3">
                  <c:v>44104</c:v>
                </c:pt>
                <c:pt idx="4">
                  <c:v>44074</c:v>
                </c:pt>
                <c:pt idx="5">
                  <c:v>44043</c:v>
                </c:pt>
                <c:pt idx="6">
                  <c:v>44012</c:v>
                </c:pt>
                <c:pt idx="7">
                  <c:v>43982</c:v>
                </c:pt>
                <c:pt idx="8">
                  <c:v>43951</c:v>
                </c:pt>
                <c:pt idx="9">
                  <c:v>43921</c:v>
                </c:pt>
                <c:pt idx="10">
                  <c:v>43830</c:v>
                </c:pt>
                <c:pt idx="11">
                  <c:v>43799</c:v>
                </c:pt>
                <c:pt idx="12">
                  <c:v>43769</c:v>
                </c:pt>
                <c:pt idx="13">
                  <c:v>43738</c:v>
                </c:pt>
                <c:pt idx="14">
                  <c:v>43708</c:v>
                </c:pt>
                <c:pt idx="15">
                  <c:v>43677</c:v>
                </c:pt>
                <c:pt idx="16">
                  <c:v>43646</c:v>
                </c:pt>
                <c:pt idx="17">
                  <c:v>43616</c:v>
                </c:pt>
                <c:pt idx="18">
                  <c:v>43585</c:v>
                </c:pt>
                <c:pt idx="19">
                  <c:v>43555</c:v>
                </c:pt>
                <c:pt idx="20">
                  <c:v>43465</c:v>
                </c:pt>
                <c:pt idx="21">
                  <c:v>43434</c:v>
                </c:pt>
                <c:pt idx="22">
                  <c:v>43404</c:v>
                </c:pt>
                <c:pt idx="23">
                  <c:v>43373</c:v>
                </c:pt>
                <c:pt idx="24">
                  <c:v>43343</c:v>
                </c:pt>
                <c:pt idx="25">
                  <c:v>43312</c:v>
                </c:pt>
                <c:pt idx="26">
                  <c:v>43281</c:v>
                </c:pt>
                <c:pt idx="27">
                  <c:v>43251</c:v>
                </c:pt>
                <c:pt idx="28">
                  <c:v>43220</c:v>
                </c:pt>
                <c:pt idx="29">
                  <c:v>43190</c:v>
                </c:pt>
                <c:pt idx="30">
                  <c:v>43100</c:v>
                </c:pt>
                <c:pt idx="31">
                  <c:v>43069</c:v>
                </c:pt>
                <c:pt idx="32">
                  <c:v>43039</c:v>
                </c:pt>
                <c:pt idx="33">
                  <c:v>43008</c:v>
                </c:pt>
                <c:pt idx="34">
                  <c:v>42978</c:v>
                </c:pt>
                <c:pt idx="35">
                  <c:v>42947</c:v>
                </c:pt>
                <c:pt idx="36">
                  <c:v>42916</c:v>
                </c:pt>
                <c:pt idx="37">
                  <c:v>42886</c:v>
                </c:pt>
                <c:pt idx="38">
                  <c:v>42855</c:v>
                </c:pt>
                <c:pt idx="39">
                  <c:v>42825</c:v>
                </c:pt>
                <c:pt idx="40">
                  <c:v>42735</c:v>
                </c:pt>
                <c:pt idx="41">
                  <c:v>42704</c:v>
                </c:pt>
                <c:pt idx="42">
                  <c:v>42674</c:v>
                </c:pt>
                <c:pt idx="43">
                  <c:v>42643</c:v>
                </c:pt>
                <c:pt idx="44">
                  <c:v>42613</c:v>
                </c:pt>
                <c:pt idx="45">
                  <c:v>42582</c:v>
                </c:pt>
                <c:pt idx="46">
                  <c:v>42551</c:v>
                </c:pt>
                <c:pt idx="47">
                  <c:v>42521</c:v>
                </c:pt>
                <c:pt idx="48">
                  <c:v>42490</c:v>
                </c:pt>
                <c:pt idx="49">
                  <c:v>42460</c:v>
                </c:pt>
              </c:numCache>
            </c:numRef>
          </c:cat>
          <c:val>
            <c:numRef>
              <c:f>导出数据!$C$4:$C$53</c:f>
              <c:numCache>
                <c:formatCode>General</c:formatCode>
                <c:ptCount val="50"/>
                <c:pt idx="0">
                  <c:v>5.9</c:v>
                </c:pt>
                <c:pt idx="1">
                  <c:v>5.6</c:v>
                </c:pt>
                <c:pt idx="2">
                  <c:v>5.0999999999999996</c:v>
                </c:pt>
                <c:pt idx="3">
                  <c:v>4</c:v>
                </c:pt>
                <c:pt idx="4">
                  <c:v>0.7</c:v>
                </c:pt>
                <c:pt idx="5">
                  <c:v>-1.3</c:v>
                </c:pt>
                <c:pt idx="6">
                  <c:v>-1.2</c:v>
                </c:pt>
                <c:pt idx="7">
                  <c:v>-3.2</c:v>
                </c:pt>
                <c:pt idx="8">
                  <c:v>-7.7</c:v>
                </c:pt>
                <c:pt idx="9">
                  <c:v>-15.1</c:v>
                </c:pt>
                <c:pt idx="10">
                  <c:v>9.1</c:v>
                </c:pt>
                <c:pt idx="11">
                  <c:v>9.1</c:v>
                </c:pt>
                <c:pt idx="12">
                  <c:v>8.6</c:v>
                </c:pt>
                <c:pt idx="13">
                  <c:v>9</c:v>
                </c:pt>
                <c:pt idx="14">
                  <c:v>8.9</c:v>
                </c:pt>
                <c:pt idx="15">
                  <c:v>8.6</c:v>
                </c:pt>
                <c:pt idx="16">
                  <c:v>10.1</c:v>
                </c:pt>
                <c:pt idx="17">
                  <c:v>9</c:v>
                </c:pt>
                <c:pt idx="18">
                  <c:v>7.8</c:v>
                </c:pt>
                <c:pt idx="19">
                  <c:v>9.4</c:v>
                </c:pt>
                <c:pt idx="20">
                  <c:v>9.3000000000000007</c:v>
                </c:pt>
                <c:pt idx="21">
                  <c:v>9.3000000000000007</c:v>
                </c:pt>
                <c:pt idx="22">
                  <c:v>9.6999999999999993</c:v>
                </c:pt>
                <c:pt idx="23">
                  <c:v>10.5</c:v>
                </c:pt>
                <c:pt idx="24">
                  <c:v>10.199999999999999</c:v>
                </c:pt>
                <c:pt idx="25">
                  <c:v>10.1</c:v>
                </c:pt>
                <c:pt idx="26">
                  <c:v>10.4</c:v>
                </c:pt>
                <c:pt idx="27">
                  <c:v>9.6</c:v>
                </c:pt>
                <c:pt idx="28">
                  <c:v>10.6</c:v>
                </c:pt>
                <c:pt idx="29">
                  <c:v>10.9</c:v>
                </c:pt>
                <c:pt idx="30">
                  <c:v>10.1</c:v>
                </c:pt>
                <c:pt idx="31">
                  <c:v>11.7</c:v>
                </c:pt>
                <c:pt idx="32">
                  <c:v>11.3</c:v>
                </c:pt>
                <c:pt idx="33">
                  <c:v>11.5</c:v>
                </c:pt>
                <c:pt idx="34">
                  <c:v>11.5</c:v>
                </c:pt>
                <c:pt idx="35">
                  <c:v>11.7</c:v>
                </c:pt>
                <c:pt idx="36">
                  <c:v>12.9</c:v>
                </c:pt>
                <c:pt idx="37">
                  <c:v>12.7</c:v>
                </c:pt>
                <c:pt idx="38">
                  <c:v>12.6</c:v>
                </c:pt>
                <c:pt idx="39">
                  <c:v>12.2</c:v>
                </c:pt>
                <c:pt idx="40">
                  <c:v>11.2</c:v>
                </c:pt>
                <c:pt idx="41">
                  <c:v>11</c:v>
                </c:pt>
                <c:pt idx="42">
                  <c:v>10.3</c:v>
                </c:pt>
                <c:pt idx="43">
                  <c:v>11</c:v>
                </c:pt>
                <c:pt idx="44">
                  <c:v>10.9</c:v>
                </c:pt>
                <c:pt idx="45">
                  <c:v>10.7</c:v>
                </c:pt>
                <c:pt idx="46">
                  <c:v>11.2</c:v>
                </c:pt>
                <c:pt idx="47">
                  <c:v>10.7</c:v>
                </c:pt>
                <c:pt idx="48">
                  <c:v>10.9</c:v>
                </c:pt>
                <c:pt idx="49">
                  <c:v>11.1</c:v>
                </c:pt>
              </c:numCache>
            </c:numRef>
          </c:val>
          <c:smooth val="0"/>
          <c:extLst>
            <c:ext xmlns:c16="http://schemas.microsoft.com/office/drawing/2014/chart" uri="{C3380CC4-5D6E-409C-BE32-E72D297353CC}">
              <c16:uniqueId val="{00000001-FECA-4C06-87DC-3FAF3700E6DA}"/>
            </c:ext>
          </c:extLst>
        </c:ser>
        <c:dLbls>
          <c:showLegendKey val="0"/>
          <c:showVal val="0"/>
          <c:showCatName val="0"/>
          <c:showSerName val="0"/>
          <c:showPercent val="0"/>
          <c:showBubbleSize val="0"/>
        </c:dLbls>
        <c:smooth val="0"/>
        <c:axId val="1819461727"/>
        <c:axId val="1819455487"/>
      </c:lineChart>
      <c:dateAx>
        <c:axId val="1819461727"/>
        <c:scaling>
          <c:orientation val="minMax"/>
        </c:scaling>
        <c:delete val="0"/>
        <c:axPos val="b"/>
        <c:numFmt formatCode="yyyy\-mm"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19455487"/>
        <c:crosses val="autoZero"/>
        <c:auto val="1"/>
        <c:lblOffset val="100"/>
        <c:baseTimeUnit val="months"/>
      </c:dateAx>
      <c:valAx>
        <c:axId val="18194554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19461727"/>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'导出数据 (2)'!$B$2</c:f>
              <c:strCache>
                <c:ptCount val="1"/>
                <c:pt idx="0">
                  <c:v>商品零售</c:v>
                </c:pt>
              </c:strCache>
            </c:strRef>
          </c:tx>
          <c:spPr>
            <a:ln w="19050" cap="rnd">
              <a:solidFill>
                <a:schemeClr val="accent1"/>
              </a:solidFill>
              <a:round/>
            </a:ln>
            <a:effectLst/>
          </c:spPr>
          <c:marker>
            <c:symbol val="none"/>
          </c:marker>
          <c:dLbls>
            <c:dLbl>
              <c:idx val="49"/>
              <c:layout>
                <c:manualLayout>
                  <c:x val="-5.3110251689970647E-2"/>
                  <c:y val="-3.335593332265243E-2"/>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97C-479E-9E38-BF67194B546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 (2)'!$A$3:$A$52</c:f>
              <c:numCache>
                <c:formatCode>yyyy\-m\-d</c:formatCode>
                <c:ptCount val="50"/>
                <c:pt idx="0">
                  <c:v>44196</c:v>
                </c:pt>
                <c:pt idx="1">
                  <c:v>44165</c:v>
                </c:pt>
                <c:pt idx="2">
                  <c:v>44135</c:v>
                </c:pt>
                <c:pt idx="3">
                  <c:v>44104</c:v>
                </c:pt>
                <c:pt idx="4">
                  <c:v>44074</c:v>
                </c:pt>
                <c:pt idx="5">
                  <c:v>44043</c:v>
                </c:pt>
                <c:pt idx="6">
                  <c:v>44012</c:v>
                </c:pt>
                <c:pt idx="7">
                  <c:v>43982</c:v>
                </c:pt>
                <c:pt idx="8">
                  <c:v>43951</c:v>
                </c:pt>
                <c:pt idx="9">
                  <c:v>43921</c:v>
                </c:pt>
                <c:pt idx="10">
                  <c:v>43830</c:v>
                </c:pt>
                <c:pt idx="11">
                  <c:v>43799</c:v>
                </c:pt>
                <c:pt idx="12">
                  <c:v>43769</c:v>
                </c:pt>
                <c:pt idx="13">
                  <c:v>43738</c:v>
                </c:pt>
                <c:pt idx="14">
                  <c:v>43708</c:v>
                </c:pt>
                <c:pt idx="15">
                  <c:v>43677</c:v>
                </c:pt>
                <c:pt idx="16">
                  <c:v>43646</c:v>
                </c:pt>
                <c:pt idx="17">
                  <c:v>43616</c:v>
                </c:pt>
                <c:pt idx="18">
                  <c:v>43585</c:v>
                </c:pt>
                <c:pt idx="19">
                  <c:v>43555</c:v>
                </c:pt>
                <c:pt idx="20">
                  <c:v>43465</c:v>
                </c:pt>
                <c:pt idx="21">
                  <c:v>43434</c:v>
                </c:pt>
                <c:pt idx="22">
                  <c:v>43404</c:v>
                </c:pt>
                <c:pt idx="23">
                  <c:v>43373</c:v>
                </c:pt>
                <c:pt idx="24">
                  <c:v>43343</c:v>
                </c:pt>
                <c:pt idx="25">
                  <c:v>43312</c:v>
                </c:pt>
                <c:pt idx="26">
                  <c:v>43281</c:v>
                </c:pt>
                <c:pt idx="27">
                  <c:v>43251</c:v>
                </c:pt>
                <c:pt idx="28">
                  <c:v>43220</c:v>
                </c:pt>
                <c:pt idx="29">
                  <c:v>43190</c:v>
                </c:pt>
                <c:pt idx="30">
                  <c:v>43100</c:v>
                </c:pt>
                <c:pt idx="31">
                  <c:v>43069</c:v>
                </c:pt>
                <c:pt idx="32">
                  <c:v>43039</c:v>
                </c:pt>
                <c:pt idx="33">
                  <c:v>43008</c:v>
                </c:pt>
                <c:pt idx="34">
                  <c:v>42978</c:v>
                </c:pt>
                <c:pt idx="35">
                  <c:v>42947</c:v>
                </c:pt>
                <c:pt idx="36">
                  <c:v>42916</c:v>
                </c:pt>
                <c:pt idx="37">
                  <c:v>42886</c:v>
                </c:pt>
                <c:pt idx="38">
                  <c:v>42855</c:v>
                </c:pt>
                <c:pt idx="39">
                  <c:v>42825</c:v>
                </c:pt>
                <c:pt idx="40">
                  <c:v>42735</c:v>
                </c:pt>
                <c:pt idx="41">
                  <c:v>42704</c:v>
                </c:pt>
                <c:pt idx="42">
                  <c:v>42674</c:v>
                </c:pt>
                <c:pt idx="43">
                  <c:v>42643</c:v>
                </c:pt>
                <c:pt idx="44">
                  <c:v>42613</c:v>
                </c:pt>
                <c:pt idx="45">
                  <c:v>42582</c:v>
                </c:pt>
                <c:pt idx="46">
                  <c:v>42551</c:v>
                </c:pt>
                <c:pt idx="47">
                  <c:v>42521</c:v>
                </c:pt>
                <c:pt idx="48">
                  <c:v>42490</c:v>
                </c:pt>
                <c:pt idx="49">
                  <c:v>42460</c:v>
                </c:pt>
              </c:numCache>
            </c:numRef>
          </c:cat>
          <c:val>
            <c:numRef>
              <c:f>'导出数据 (2)'!$B$3:$B$52</c:f>
              <c:numCache>
                <c:formatCode>General</c:formatCode>
                <c:ptCount val="50"/>
                <c:pt idx="0">
                  <c:v>5.2</c:v>
                </c:pt>
                <c:pt idx="1">
                  <c:v>5.8</c:v>
                </c:pt>
                <c:pt idx="2">
                  <c:v>4.8</c:v>
                </c:pt>
                <c:pt idx="3">
                  <c:v>4.0999999999999996</c:v>
                </c:pt>
                <c:pt idx="4">
                  <c:v>1.5</c:v>
                </c:pt>
                <c:pt idx="5">
                  <c:v>0.2</c:v>
                </c:pt>
                <c:pt idx="6">
                  <c:v>-0.2</c:v>
                </c:pt>
                <c:pt idx="7">
                  <c:v>-0.8</c:v>
                </c:pt>
                <c:pt idx="8">
                  <c:v>-4.5999999999999996</c:v>
                </c:pt>
                <c:pt idx="9">
                  <c:v>-12</c:v>
                </c:pt>
                <c:pt idx="10">
                  <c:v>8</c:v>
                </c:pt>
                <c:pt idx="11">
                  <c:v>7.8</c:v>
                </c:pt>
                <c:pt idx="12">
                  <c:v>7</c:v>
                </c:pt>
                <c:pt idx="13">
                  <c:v>7.6</c:v>
                </c:pt>
                <c:pt idx="14">
                  <c:v>7.2</c:v>
                </c:pt>
                <c:pt idx="15">
                  <c:v>7.4</c:v>
                </c:pt>
                <c:pt idx="16">
                  <c:v>9.9</c:v>
                </c:pt>
                <c:pt idx="17">
                  <c:v>8.5</c:v>
                </c:pt>
                <c:pt idx="18">
                  <c:v>7</c:v>
                </c:pt>
                <c:pt idx="19">
                  <c:v>8.6</c:v>
                </c:pt>
                <c:pt idx="20">
                  <c:v>8</c:v>
                </c:pt>
                <c:pt idx="21">
                  <c:v>8</c:v>
                </c:pt>
                <c:pt idx="22">
                  <c:v>8.5</c:v>
                </c:pt>
                <c:pt idx="23">
                  <c:v>9.1999999999999993</c:v>
                </c:pt>
                <c:pt idx="24">
                  <c:v>8.9</c:v>
                </c:pt>
                <c:pt idx="25">
                  <c:v>8.6999999999999993</c:v>
                </c:pt>
                <c:pt idx="26">
                  <c:v>8.9</c:v>
                </c:pt>
                <c:pt idx="27">
                  <c:v>8.4</c:v>
                </c:pt>
                <c:pt idx="28">
                  <c:v>9.4</c:v>
                </c:pt>
                <c:pt idx="29">
                  <c:v>10</c:v>
                </c:pt>
                <c:pt idx="30">
                  <c:v>9.3000000000000007</c:v>
                </c:pt>
                <c:pt idx="31">
                  <c:v>10.199999999999999</c:v>
                </c:pt>
                <c:pt idx="32">
                  <c:v>10</c:v>
                </c:pt>
                <c:pt idx="33">
                  <c:v>10.4</c:v>
                </c:pt>
                <c:pt idx="34">
                  <c:v>10.1</c:v>
                </c:pt>
                <c:pt idx="35">
                  <c:v>10.3</c:v>
                </c:pt>
                <c:pt idx="36">
                  <c:v>10.9</c:v>
                </c:pt>
                <c:pt idx="37">
                  <c:v>10.6</c:v>
                </c:pt>
                <c:pt idx="38">
                  <c:v>10.6</c:v>
                </c:pt>
                <c:pt idx="39">
                  <c:v>10.9</c:v>
                </c:pt>
                <c:pt idx="40">
                  <c:v>10.9</c:v>
                </c:pt>
                <c:pt idx="41">
                  <c:v>10.9</c:v>
                </c:pt>
                <c:pt idx="42">
                  <c:v>10.1</c:v>
                </c:pt>
                <c:pt idx="43">
                  <c:v>10.7</c:v>
                </c:pt>
                <c:pt idx="44">
                  <c:v>10.7</c:v>
                </c:pt>
                <c:pt idx="45">
                  <c:v>10.1</c:v>
                </c:pt>
                <c:pt idx="46">
                  <c:v>10.6</c:v>
                </c:pt>
                <c:pt idx="47">
                  <c:v>9.9</c:v>
                </c:pt>
                <c:pt idx="48">
                  <c:v>9.9</c:v>
                </c:pt>
                <c:pt idx="49">
                  <c:v>10.4</c:v>
                </c:pt>
              </c:numCache>
            </c:numRef>
          </c:val>
          <c:smooth val="0"/>
          <c:extLst>
            <c:ext xmlns:c16="http://schemas.microsoft.com/office/drawing/2014/chart" uri="{C3380CC4-5D6E-409C-BE32-E72D297353CC}">
              <c16:uniqueId val="{00000000-997C-479E-9E38-BF67194B546B}"/>
            </c:ext>
          </c:extLst>
        </c:ser>
        <c:ser>
          <c:idx val="1"/>
          <c:order val="1"/>
          <c:tx>
            <c:strRef>
              <c:f>'导出数据 (2)'!$C$2</c:f>
              <c:strCache>
                <c:ptCount val="1"/>
                <c:pt idx="0">
                  <c:v>餐饮收入</c:v>
                </c:pt>
              </c:strCache>
            </c:strRef>
          </c:tx>
          <c:spPr>
            <a:ln w="19050" cap="rnd">
              <a:solidFill>
                <a:schemeClr val="accent2"/>
              </a:solidFill>
              <a:round/>
            </a:ln>
            <a:effectLst/>
          </c:spPr>
          <c:marker>
            <c:symbol val="none"/>
          </c:marker>
          <c:dLbls>
            <c:dLbl>
              <c:idx val="49"/>
              <c:layout>
                <c:manualLayout>
                  <c:x val="-1.3277562922492662E-2"/>
                  <c:y val="7.62421333089199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97C-479E-9E38-BF67194B546B}"/>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 (2)'!$A$3:$A$52</c:f>
              <c:numCache>
                <c:formatCode>yyyy\-m\-d</c:formatCode>
                <c:ptCount val="50"/>
                <c:pt idx="0">
                  <c:v>44196</c:v>
                </c:pt>
                <c:pt idx="1">
                  <c:v>44165</c:v>
                </c:pt>
                <c:pt idx="2">
                  <c:v>44135</c:v>
                </c:pt>
                <c:pt idx="3">
                  <c:v>44104</c:v>
                </c:pt>
                <c:pt idx="4">
                  <c:v>44074</c:v>
                </c:pt>
                <c:pt idx="5">
                  <c:v>44043</c:v>
                </c:pt>
                <c:pt idx="6">
                  <c:v>44012</c:v>
                </c:pt>
                <c:pt idx="7">
                  <c:v>43982</c:v>
                </c:pt>
                <c:pt idx="8">
                  <c:v>43951</c:v>
                </c:pt>
                <c:pt idx="9">
                  <c:v>43921</c:v>
                </c:pt>
                <c:pt idx="10">
                  <c:v>43830</c:v>
                </c:pt>
                <c:pt idx="11">
                  <c:v>43799</c:v>
                </c:pt>
                <c:pt idx="12">
                  <c:v>43769</c:v>
                </c:pt>
                <c:pt idx="13">
                  <c:v>43738</c:v>
                </c:pt>
                <c:pt idx="14">
                  <c:v>43708</c:v>
                </c:pt>
                <c:pt idx="15">
                  <c:v>43677</c:v>
                </c:pt>
                <c:pt idx="16">
                  <c:v>43646</c:v>
                </c:pt>
                <c:pt idx="17">
                  <c:v>43616</c:v>
                </c:pt>
                <c:pt idx="18">
                  <c:v>43585</c:v>
                </c:pt>
                <c:pt idx="19">
                  <c:v>43555</c:v>
                </c:pt>
                <c:pt idx="20">
                  <c:v>43465</c:v>
                </c:pt>
                <c:pt idx="21">
                  <c:v>43434</c:v>
                </c:pt>
                <c:pt idx="22">
                  <c:v>43404</c:v>
                </c:pt>
                <c:pt idx="23">
                  <c:v>43373</c:v>
                </c:pt>
                <c:pt idx="24">
                  <c:v>43343</c:v>
                </c:pt>
                <c:pt idx="25">
                  <c:v>43312</c:v>
                </c:pt>
                <c:pt idx="26">
                  <c:v>43281</c:v>
                </c:pt>
                <c:pt idx="27">
                  <c:v>43251</c:v>
                </c:pt>
                <c:pt idx="28">
                  <c:v>43220</c:v>
                </c:pt>
                <c:pt idx="29">
                  <c:v>43190</c:v>
                </c:pt>
                <c:pt idx="30">
                  <c:v>43100</c:v>
                </c:pt>
                <c:pt idx="31">
                  <c:v>43069</c:v>
                </c:pt>
                <c:pt idx="32">
                  <c:v>43039</c:v>
                </c:pt>
                <c:pt idx="33">
                  <c:v>43008</c:v>
                </c:pt>
                <c:pt idx="34">
                  <c:v>42978</c:v>
                </c:pt>
                <c:pt idx="35">
                  <c:v>42947</c:v>
                </c:pt>
                <c:pt idx="36">
                  <c:v>42916</c:v>
                </c:pt>
                <c:pt idx="37">
                  <c:v>42886</c:v>
                </c:pt>
                <c:pt idx="38">
                  <c:v>42855</c:v>
                </c:pt>
                <c:pt idx="39">
                  <c:v>42825</c:v>
                </c:pt>
                <c:pt idx="40">
                  <c:v>42735</c:v>
                </c:pt>
                <c:pt idx="41">
                  <c:v>42704</c:v>
                </c:pt>
                <c:pt idx="42">
                  <c:v>42674</c:v>
                </c:pt>
                <c:pt idx="43">
                  <c:v>42643</c:v>
                </c:pt>
                <c:pt idx="44">
                  <c:v>42613</c:v>
                </c:pt>
                <c:pt idx="45">
                  <c:v>42582</c:v>
                </c:pt>
                <c:pt idx="46">
                  <c:v>42551</c:v>
                </c:pt>
                <c:pt idx="47">
                  <c:v>42521</c:v>
                </c:pt>
                <c:pt idx="48">
                  <c:v>42490</c:v>
                </c:pt>
                <c:pt idx="49">
                  <c:v>42460</c:v>
                </c:pt>
              </c:numCache>
            </c:numRef>
          </c:cat>
          <c:val>
            <c:numRef>
              <c:f>'导出数据 (2)'!$C$3:$C$52</c:f>
              <c:numCache>
                <c:formatCode>General</c:formatCode>
                <c:ptCount val="50"/>
                <c:pt idx="0">
                  <c:v>0.4</c:v>
                </c:pt>
                <c:pt idx="1">
                  <c:v>-0.6</c:v>
                </c:pt>
                <c:pt idx="2">
                  <c:v>0.8</c:v>
                </c:pt>
                <c:pt idx="3">
                  <c:v>-2.9</c:v>
                </c:pt>
                <c:pt idx="4">
                  <c:v>-7</c:v>
                </c:pt>
                <c:pt idx="5">
                  <c:v>-11</c:v>
                </c:pt>
                <c:pt idx="6">
                  <c:v>-15.2</c:v>
                </c:pt>
                <c:pt idx="7">
                  <c:v>-18.899999999999999</c:v>
                </c:pt>
                <c:pt idx="8">
                  <c:v>-31.1</c:v>
                </c:pt>
                <c:pt idx="9">
                  <c:v>-46.8</c:v>
                </c:pt>
                <c:pt idx="10">
                  <c:v>9.6999999999999993</c:v>
                </c:pt>
                <c:pt idx="11">
                  <c:v>9.6999999999999993</c:v>
                </c:pt>
                <c:pt idx="12">
                  <c:v>9</c:v>
                </c:pt>
                <c:pt idx="13">
                  <c:v>9.4</c:v>
                </c:pt>
                <c:pt idx="14">
                  <c:v>9.6999999999999993</c:v>
                </c:pt>
                <c:pt idx="15">
                  <c:v>9.4</c:v>
                </c:pt>
                <c:pt idx="16">
                  <c:v>9.5</c:v>
                </c:pt>
                <c:pt idx="17">
                  <c:v>9.4</c:v>
                </c:pt>
                <c:pt idx="18">
                  <c:v>8.5</c:v>
                </c:pt>
                <c:pt idx="19">
                  <c:v>9.5</c:v>
                </c:pt>
                <c:pt idx="20">
                  <c:v>9</c:v>
                </c:pt>
                <c:pt idx="21">
                  <c:v>8.6</c:v>
                </c:pt>
                <c:pt idx="22">
                  <c:v>8.8000000000000007</c:v>
                </c:pt>
                <c:pt idx="23">
                  <c:v>9.4</c:v>
                </c:pt>
                <c:pt idx="24">
                  <c:v>9.6999999999999993</c:v>
                </c:pt>
                <c:pt idx="25">
                  <c:v>9.4</c:v>
                </c:pt>
                <c:pt idx="26">
                  <c:v>10.1</c:v>
                </c:pt>
                <c:pt idx="27">
                  <c:v>8.8000000000000007</c:v>
                </c:pt>
                <c:pt idx="28">
                  <c:v>9.6</c:v>
                </c:pt>
                <c:pt idx="29">
                  <c:v>10.6</c:v>
                </c:pt>
                <c:pt idx="30">
                  <c:v>10.1</c:v>
                </c:pt>
                <c:pt idx="31">
                  <c:v>10</c:v>
                </c:pt>
                <c:pt idx="32">
                  <c:v>10.3</c:v>
                </c:pt>
                <c:pt idx="33">
                  <c:v>10.199999999999999</c:v>
                </c:pt>
                <c:pt idx="34">
                  <c:v>10.7</c:v>
                </c:pt>
                <c:pt idx="35">
                  <c:v>11.1</c:v>
                </c:pt>
                <c:pt idx="36">
                  <c:v>11.9</c:v>
                </c:pt>
                <c:pt idx="37">
                  <c:v>11.6</c:v>
                </c:pt>
                <c:pt idx="38">
                  <c:v>11.1</c:v>
                </c:pt>
                <c:pt idx="39">
                  <c:v>11.1</c:v>
                </c:pt>
                <c:pt idx="40">
                  <c:v>10.6</c:v>
                </c:pt>
                <c:pt idx="41">
                  <c:v>10.1</c:v>
                </c:pt>
                <c:pt idx="42">
                  <c:v>10</c:v>
                </c:pt>
                <c:pt idx="43">
                  <c:v>10.6</c:v>
                </c:pt>
                <c:pt idx="44">
                  <c:v>10.3</c:v>
                </c:pt>
                <c:pt idx="45">
                  <c:v>10.9</c:v>
                </c:pt>
                <c:pt idx="46">
                  <c:v>11.1</c:v>
                </c:pt>
                <c:pt idx="47">
                  <c:v>10.9</c:v>
                </c:pt>
                <c:pt idx="48">
                  <c:v>11.6</c:v>
                </c:pt>
                <c:pt idx="49">
                  <c:v>11.4</c:v>
                </c:pt>
              </c:numCache>
            </c:numRef>
          </c:val>
          <c:smooth val="0"/>
          <c:extLst>
            <c:ext xmlns:c16="http://schemas.microsoft.com/office/drawing/2014/chart" uri="{C3380CC4-5D6E-409C-BE32-E72D297353CC}">
              <c16:uniqueId val="{00000001-997C-479E-9E38-BF67194B546B}"/>
            </c:ext>
          </c:extLst>
        </c:ser>
        <c:dLbls>
          <c:showLegendKey val="0"/>
          <c:showVal val="0"/>
          <c:showCatName val="0"/>
          <c:showSerName val="0"/>
          <c:showPercent val="0"/>
          <c:showBubbleSize val="0"/>
        </c:dLbls>
        <c:smooth val="0"/>
        <c:axId val="1819457151"/>
        <c:axId val="1819465055"/>
      </c:lineChart>
      <c:dateAx>
        <c:axId val="1819457151"/>
        <c:scaling>
          <c:orientation val="minMax"/>
        </c:scaling>
        <c:delete val="0"/>
        <c:axPos val="b"/>
        <c:numFmt formatCode="yyyy\-mm"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19465055"/>
        <c:crosses val="autoZero"/>
        <c:auto val="1"/>
        <c:lblOffset val="100"/>
        <c:baseTimeUnit val="months"/>
      </c:dateAx>
      <c:valAx>
        <c:axId val="181946505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19457151"/>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sz="1600" dirty="0"/>
              <a:t>城镇固定资产投资完成额继续恢复</a:t>
            </a:r>
            <a:endParaRPr lang="zh-CN" sz="1600" dirty="0"/>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导出数据!$B$2:$B$3</c:f>
              <c:strCache>
                <c:ptCount val="2"/>
                <c:pt idx="0">
                  <c:v>当月同比</c:v>
                </c:pt>
              </c:strCache>
            </c:strRef>
          </c:tx>
          <c:spPr>
            <a:ln w="28575" cap="rnd">
              <a:solidFill>
                <a:schemeClr val="accent1"/>
              </a:solidFill>
              <a:round/>
            </a:ln>
            <a:effectLst/>
          </c:spPr>
          <c:marker>
            <c:symbol val="none"/>
          </c:marker>
          <c:dLbls>
            <c:dLbl>
              <c:idx val="19"/>
              <c:layout>
                <c:manualLayout>
                  <c:x val="-6.6133926930168993E-2"/>
                  <c:y val="-3.05704112859070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71F-4643-A767-1E6BE24B910D}"/>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导出数据!$A$4:$A$24</c:f>
              <c:numCache>
                <c:formatCode>yyyy\-m\-d</c:formatCode>
                <c:ptCount val="20"/>
                <c:pt idx="0">
                  <c:v>44196</c:v>
                </c:pt>
                <c:pt idx="1">
                  <c:v>44165</c:v>
                </c:pt>
                <c:pt idx="2">
                  <c:v>44135</c:v>
                </c:pt>
                <c:pt idx="3">
                  <c:v>44104</c:v>
                </c:pt>
                <c:pt idx="4">
                  <c:v>44074</c:v>
                </c:pt>
                <c:pt idx="5">
                  <c:v>44043</c:v>
                </c:pt>
                <c:pt idx="6">
                  <c:v>44012</c:v>
                </c:pt>
                <c:pt idx="7">
                  <c:v>43982</c:v>
                </c:pt>
                <c:pt idx="8">
                  <c:v>43951</c:v>
                </c:pt>
                <c:pt idx="9">
                  <c:v>43921</c:v>
                </c:pt>
                <c:pt idx="10">
                  <c:v>43830</c:v>
                </c:pt>
                <c:pt idx="11">
                  <c:v>43799</c:v>
                </c:pt>
                <c:pt idx="12">
                  <c:v>43769</c:v>
                </c:pt>
                <c:pt idx="13">
                  <c:v>43738</c:v>
                </c:pt>
                <c:pt idx="14">
                  <c:v>43708</c:v>
                </c:pt>
                <c:pt idx="15">
                  <c:v>43677</c:v>
                </c:pt>
                <c:pt idx="16">
                  <c:v>43646</c:v>
                </c:pt>
                <c:pt idx="17">
                  <c:v>43616</c:v>
                </c:pt>
                <c:pt idx="18">
                  <c:v>43585</c:v>
                </c:pt>
                <c:pt idx="19">
                  <c:v>43555</c:v>
                </c:pt>
              </c:numCache>
            </c:numRef>
          </c:cat>
          <c:val>
            <c:numRef>
              <c:f>导出数据!$B$4:$B$24</c:f>
              <c:numCache>
                <c:formatCode>General</c:formatCode>
                <c:ptCount val="20"/>
                <c:pt idx="0">
                  <c:v>8.9</c:v>
                </c:pt>
                <c:pt idx="1">
                  <c:v>-28.8</c:v>
                </c:pt>
                <c:pt idx="2">
                  <c:v>-5.9</c:v>
                </c:pt>
                <c:pt idx="3">
                  <c:v>-4.8</c:v>
                </c:pt>
                <c:pt idx="4">
                  <c:v>-4.0999999999999996</c:v>
                </c:pt>
                <c:pt idx="5">
                  <c:v>-4.4000000000000004</c:v>
                </c:pt>
                <c:pt idx="6">
                  <c:v>1.1000000000000001</c:v>
                </c:pt>
                <c:pt idx="7">
                  <c:v>0.9</c:v>
                </c:pt>
                <c:pt idx="8">
                  <c:v>-2.2000000000000002</c:v>
                </c:pt>
                <c:pt idx="9">
                  <c:v>-10.9</c:v>
                </c:pt>
                <c:pt idx="10">
                  <c:v>-32.6</c:v>
                </c:pt>
                <c:pt idx="11">
                  <c:v>-63</c:v>
                </c:pt>
                <c:pt idx="12">
                  <c:v>-22.5</c:v>
                </c:pt>
                <c:pt idx="13">
                  <c:v>-11.3</c:v>
                </c:pt>
                <c:pt idx="14">
                  <c:v>-12.8</c:v>
                </c:pt>
                <c:pt idx="15">
                  <c:v>-14.9</c:v>
                </c:pt>
                <c:pt idx="16">
                  <c:v>0.3</c:v>
                </c:pt>
                <c:pt idx="17">
                  <c:v>0.2</c:v>
                </c:pt>
                <c:pt idx="18">
                  <c:v>0.5</c:v>
                </c:pt>
                <c:pt idx="19">
                  <c:v>1.6</c:v>
                </c:pt>
              </c:numCache>
            </c:numRef>
          </c:val>
          <c:smooth val="0"/>
          <c:extLst>
            <c:ext xmlns:c16="http://schemas.microsoft.com/office/drawing/2014/chart" uri="{C3380CC4-5D6E-409C-BE32-E72D297353CC}">
              <c16:uniqueId val="{00000000-071F-4643-A767-1E6BE24B910D}"/>
            </c:ext>
          </c:extLst>
        </c:ser>
        <c:ser>
          <c:idx val="1"/>
          <c:order val="1"/>
          <c:tx>
            <c:strRef>
              <c:f>导出数据!$C$2:$C$3</c:f>
              <c:strCache>
                <c:ptCount val="2"/>
                <c:pt idx="0">
                  <c:v>累计同比</c:v>
                </c:pt>
              </c:strCache>
            </c:strRef>
          </c:tx>
          <c:spPr>
            <a:ln w="28575" cap="rnd">
              <a:solidFill>
                <a:schemeClr val="accent2"/>
              </a:solidFill>
              <a:round/>
            </a:ln>
            <a:effectLst/>
          </c:spPr>
          <c:marker>
            <c:symbol val="none"/>
          </c:marker>
          <c:dLbls>
            <c:dLbl>
              <c:idx val="19"/>
              <c:layout>
                <c:manualLayout>
                  <c:x val="-9.258749770223676E-2"/>
                  <c:y val="-1.1757850494579631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71F-4643-A767-1E6BE24B910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导出数据!$A$4:$A$24</c:f>
              <c:numCache>
                <c:formatCode>yyyy\-m\-d</c:formatCode>
                <c:ptCount val="20"/>
                <c:pt idx="0">
                  <c:v>44196</c:v>
                </c:pt>
                <c:pt idx="1">
                  <c:v>44165</c:v>
                </c:pt>
                <c:pt idx="2">
                  <c:v>44135</c:v>
                </c:pt>
                <c:pt idx="3">
                  <c:v>44104</c:v>
                </c:pt>
                <c:pt idx="4">
                  <c:v>44074</c:v>
                </c:pt>
                <c:pt idx="5">
                  <c:v>44043</c:v>
                </c:pt>
                <c:pt idx="6">
                  <c:v>44012</c:v>
                </c:pt>
                <c:pt idx="7">
                  <c:v>43982</c:v>
                </c:pt>
                <c:pt idx="8">
                  <c:v>43951</c:v>
                </c:pt>
                <c:pt idx="9">
                  <c:v>43921</c:v>
                </c:pt>
                <c:pt idx="10">
                  <c:v>43830</c:v>
                </c:pt>
                <c:pt idx="11">
                  <c:v>43799</c:v>
                </c:pt>
                <c:pt idx="12">
                  <c:v>43769</c:v>
                </c:pt>
                <c:pt idx="13">
                  <c:v>43738</c:v>
                </c:pt>
                <c:pt idx="14">
                  <c:v>43708</c:v>
                </c:pt>
                <c:pt idx="15">
                  <c:v>43677</c:v>
                </c:pt>
                <c:pt idx="16">
                  <c:v>43646</c:v>
                </c:pt>
                <c:pt idx="17">
                  <c:v>43616</c:v>
                </c:pt>
                <c:pt idx="18">
                  <c:v>43585</c:v>
                </c:pt>
                <c:pt idx="19">
                  <c:v>43555</c:v>
                </c:pt>
              </c:numCache>
            </c:numRef>
          </c:cat>
          <c:val>
            <c:numRef>
              <c:f>导出数据!$C$4:$C$24</c:f>
              <c:numCache>
                <c:formatCode>General</c:formatCode>
                <c:ptCount val="20"/>
                <c:pt idx="0">
                  <c:v>2.9</c:v>
                </c:pt>
                <c:pt idx="1">
                  <c:v>2.6</c:v>
                </c:pt>
                <c:pt idx="2">
                  <c:v>1.8</c:v>
                </c:pt>
                <c:pt idx="3">
                  <c:v>0.8</c:v>
                </c:pt>
                <c:pt idx="4">
                  <c:v>-0.3</c:v>
                </c:pt>
                <c:pt idx="5">
                  <c:v>-1.6</c:v>
                </c:pt>
                <c:pt idx="6">
                  <c:v>-3.1</c:v>
                </c:pt>
                <c:pt idx="7">
                  <c:v>-6.3</c:v>
                </c:pt>
                <c:pt idx="8">
                  <c:v>-10.3</c:v>
                </c:pt>
                <c:pt idx="9">
                  <c:v>-16.100000000000001</c:v>
                </c:pt>
                <c:pt idx="10">
                  <c:v>5.4</c:v>
                </c:pt>
                <c:pt idx="11">
                  <c:v>5.2</c:v>
                </c:pt>
                <c:pt idx="12">
                  <c:v>5.2</c:v>
                </c:pt>
                <c:pt idx="13">
                  <c:v>5.4</c:v>
                </c:pt>
                <c:pt idx="14">
                  <c:v>5.5</c:v>
                </c:pt>
                <c:pt idx="15">
                  <c:v>5.7</c:v>
                </c:pt>
                <c:pt idx="16">
                  <c:v>5.8</c:v>
                </c:pt>
                <c:pt idx="17">
                  <c:v>5.6</c:v>
                </c:pt>
                <c:pt idx="18">
                  <c:v>6.1</c:v>
                </c:pt>
                <c:pt idx="19">
                  <c:v>6.3</c:v>
                </c:pt>
              </c:numCache>
            </c:numRef>
          </c:val>
          <c:smooth val="0"/>
          <c:extLst>
            <c:ext xmlns:c16="http://schemas.microsoft.com/office/drawing/2014/chart" uri="{C3380CC4-5D6E-409C-BE32-E72D297353CC}">
              <c16:uniqueId val="{00000001-071F-4643-A767-1E6BE24B910D}"/>
            </c:ext>
          </c:extLst>
        </c:ser>
        <c:dLbls>
          <c:showLegendKey val="0"/>
          <c:showVal val="0"/>
          <c:showCatName val="0"/>
          <c:showSerName val="0"/>
          <c:showPercent val="0"/>
          <c:showBubbleSize val="0"/>
        </c:dLbls>
        <c:smooth val="0"/>
        <c:axId val="1395143695"/>
        <c:axId val="1395154095"/>
      </c:lineChart>
      <c:dateAx>
        <c:axId val="1395143695"/>
        <c:scaling>
          <c:orientation val="minMax"/>
        </c:scaling>
        <c:delete val="0"/>
        <c:axPos val="b"/>
        <c:numFmt formatCode="yyyy\-mm" sourceLinked="0"/>
        <c:majorTickMark val="out"/>
        <c:minorTickMark val="none"/>
        <c:tickLblPos val="low"/>
        <c:spPr>
          <a:noFill/>
          <a:ln w="9525" cap="flat" cmpd="sng" algn="ctr">
            <a:solidFill>
              <a:srgbClr val="FF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95154095"/>
        <c:crosses val="autoZero"/>
        <c:auto val="1"/>
        <c:lblOffset val="100"/>
        <c:baseTimeUnit val="months"/>
      </c:dateAx>
      <c:valAx>
        <c:axId val="13951540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951436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sz="1600" dirty="0"/>
              <a:t>第一产业投资增速一枝独秀</a:t>
            </a:r>
            <a:endParaRPr lang="zh-CN" sz="1600" dirty="0"/>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导出数据!$B$2:$B$3</c:f>
              <c:strCache>
                <c:ptCount val="2"/>
                <c:pt idx="0">
                  <c:v>第三产业：累计同比</c:v>
                </c:pt>
              </c:strCache>
            </c:strRef>
          </c:tx>
          <c:spPr>
            <a:ln w="28575" cap="rnd">
              <a:solidFill>
                <a:schemeClr val="accent1"/>
              </a:solidFill>
              <a:round/>
            </a:ln>
            <a:effectLst/>
          </c:spPr>
          <c:marker>
            <c:symbol val="none"/>
          </c:marker>
          <c:dLbls>
            <c:dLbl>
              <c:idx val="21"/>
              <c:layout>
                <c:manualLayout>
                  <c:x val="-5.2907123176913054E-2"/>
                  <c:y val="-4.9382972077234494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8A1-4189-BEC7-2DC8CD7ECA4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导出数据!$A$4:$A$25</c:f>
              <c:numCache>
                <c:formatCode>yyyy\-m\-d</c:formatCode>
                <c:ptCount val="22"/>
                <c:pt idx="0">
                  <c:v>44196</c:v>
                </c:pt>
                <c:pt idx="1">
                  <c:v>44165</c:v>
                </c:pt>
                <c:pt idx="2">
                  <c:v>44135</c:v>
                </c:pt>
                <c:pt idx="3">
                  <c:v>44104</c:v>
                </c:pt>
                <c:pt idx="4">
                  <c:v>44074</c:v>
                </c:pt>
                <c:pt idx="5">
                  <c:v>44043</c:v>
                </c:pt>
                <c:pt idx="6">
                  <c:v>44012</c:v>
                </c:pt>
                <c:pt idx="7">
                  <c:v>43982</c:v>
                </c:pt>
                <c:pt idx="8">
                  <c:v>43951</c:v>
                </c:pt>
                <c:pt idx="9">
                  <c:v>43921</c:v>
                </c:pt>
                <c:pt idx="10">
                  <c:v>43890</c:v>
                </c:pt>
                <c:pt idx="11">
                  <c:v>43830</c:v>
                </c:pt>
                <c:pt idx="12">
                  <c:v>43799</c:v>
                </c:pt>
                <c:pt idx="13">
                  <c:v>43769</c:v>
                </c:pt>
                <c:pt idx="14">
                  <c:v>43738</c:v>
                </c:pt>
                <c:pt idx="15">
                  <c:v>43708</c:v>
                </c:pt>
                <c:pt idx="16">
                  <c:v>43677</c:v>
                </c:pt>
                <c:pt idx="17">
                  <c:v>43646</c:v>
                </c:pt>
                <c:pt idx="18">
                  <c:v>43616</c:v>
                </c:pt>
                <c:pt idx="19">
                  <c:v>43585</c:v>
                </c:pt>
                <c:pt idx="20">
                  <c:v>43555</c:v>
                </c:pt>
                <c:pt idx="21">
                  <c:v>43524</c:v>
                </c:pt>
              </c:numCache>
            </c:numRef>
          </c:cat>
          <c:val>
            <c:numRef>
              <c:f>导出数据!$B$4:$B$25</c:f>
              <c:numCache>
                <c:formatCode>General</c:formatCode>
                <c:ptCount val="22"/>
                <c:pt idx="0">
                  <c:v>3.6</c:v>
                </c:pt>
                <c:pt idx="1">
                  <c:v>3.5</c:v>
                </c:pt>
                <c:pt idx="2">
                  <c:v>3</c:v>
                </c:pt>
                <c:pt idx="3">
                  <c:v>2.2999999999999998</c:v>
                </c:pt>
                <c:pt idx="4">
                  <c:v>1.4</c:v>
                </c:pt>
                <c:pt idx="5">
                  <c:v>0.8</c:v>
                </c:pt>
                <c:pt idx="6">
                  <c:v>-1</c:v>
                </c:pt>
                <c:pt idx="7">
                  <c:v>-3.9</c:v>
                </c:pt>
                <c:pt idx="8">
                  <c:v>-7.8</c:v>
                </c:pt>
                <c:pt idx="9">
                  <c:v>-13.5</c:v>
                </c:pt>
                <c:pt idx="10">
                  <c:v>-23</c:v>
                </c:pt>
                <c:pt idx="11">
                  <c:v>6.5</c:v>
                </c:pt>
                <c:pt idx="12">
                  <c:v>6.7</c:v>
                </c:pt>
                <c:pt idx="13">
                  <c:v>6.8</c:v>
                </c:pt>
                <c:pt idx="14">
                  <c:v>7.2</c:v>
                </c:pt>
                <c:pt idx="15">
                  <c:v>7.3</c:v>
                </c:pt>
                <c:pt idx="16">
                  <c:v>7</c:v>
                </c:pt>
                <c:pt idx="17">
                  <c:v>7.4</c:v>
                </c:pt>
                <c:pt idx="18">
                  <c:v>7.1</c:v>
                </c:pt>
                <c:pt idx="19">
                  <c:v>7.9</c:v>
                </c:pt>
                <c:pt idx="20">
                  <c:v>7.5</c:v>
                </c:pt>
                <c:pt idx="21">
                  <c:v>6.5</c:v>
                </c:pt>
              </c:numCache>
            </c:numRef>
          </c:val>
          <c:smooth val="0"/>
          <c:extLst>
            <c:ext xmlns:c16="http://schemas.microsoft.com/office/drawing/2014/chart" uri="{C3380CC4-5D6E-409C-BE32-E72D297353CC}">
              <c16:uniqueId val="{00000000-48A1-4189-BEC7-2DC8CD7ECA45}"/>
            </c:ext>
          </c:extLst>
        </c:ser>
        <c:ser>
          <c:idx val="1"/>
          <c:order val="1"/>
          <c:tx>
            <c:strRef>
              <c:f>导出数据!$C$2:$C$3</c:f>
              <c:strCache>
                <c:ptCount val="2"/>
                <c:pt idx="0">
                  <c:v>第二产业：累计同比</c:v>
                </c:pt>
              </c:strCache>
            </c:strRef>
          </c:tx>
          <c:spPr>
            <a:ln w="28575" cap="rnd">
              <a:solidFill>
                <a:schemeClr val="accent2"/>
              </a:solidFill>
              <a:round/>
            </a:ln>
            <a:effectLst/>
          </c:spPr>
          <c:marker>
            <c:symbol val="none"/>
          </c:marker>
          <c:dLbls>
            <c:dLbl>
              <c:idx val="21"/>
              <c:layout>
                <c:manualLayout>
                  <c:x val="-5.7316050108322476E-2"/>
                  <c:y val="8.4656523560973251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8A1-4189-BEC7-2DC8CD7ECA4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导出数据!$A$4:$A$25</c:f>
              <c:numCache>
                <c:formatCode>yyyy\-m\-d</c:formatCode>
                <c:ptCount val="22"/>
                <c:pt idx="0">
                  <c:v>44196</c:v>
                </c:pt>
                <c:pt idx="1">
                  <c:v>44165</c:v>
                </c:pt>
                <c:pt idx="2">
                  <c:v>44135</c:v>
                </c:pt>
                <c:pt idx="3">
                  <c:v>44104</c:v>
                </c:pt>
                <c:pt idx="4">
                  <c:v>44074</c:v>
                </c:pt>
                <c:pt idx="5">
                  <c:v>44043</c:v>
                </c:pt>
                <c:pt idx="6">
                  <c:v>44012</c:v>
                </c:pt>
                <c:pt idx="7">
                  <c:v>43982</c:v>
                </c:pt>
                <c:pt idx="8">
                  <c:v>43951</c:v>
                </c:pt>
                <c:pt idx="9">
                  <c:v>43921</c:v>
                </c:pt>
                <c:pt idx="10">
                  <c:v>43890</c:v>
                </c:pt>
                <c:pt idx="11">
                  <c:v>43830</c:v>
                </c:pt>
                <c:pt idx="12">
                  <c:v>43799</c:v>
                </c:pt>
                <c:pt idx="13">
                  <c:v>43769</c:v>
                </c:pt>
                <c:pt idx="14">
                  <c:v>43738</c:v>
                </c:pt>
                <c:pt idx="15">
                  <c:v>43708</c:v>
                </c:pt>
                <c:pt idx="16">
                  <c:v>43677</c:v>
                </c:pt>
                <c:pt idx="17">
                  <c:v>43646</c:v>
                </c:pt>
                <c:pt idx="18">
                  <c:v>43616</c:v>
                </c:pt>
                <c:pt idx="19">
                  <c:v>43585</c:v>
                </c:pt>
                <c:pt idx="20">
                  <c:v>43555</c:v>
                </c:pt>
                <c:pt idx="21">
                  <c:v>43524</c:v>
                </c:pt>
              </c:numCache>
            </c:numRef>
          </c:cat>
          <c:val>
            <c:numRef>
              <c:f>导出数据!$C$4:$C$25</c:f>
              <c:numCache>
                <c:formatCode>General</c:formatCode>
                <c:ptCount val="22"/>
                <c:pt idx="0">
                  <c:v>0.1</c:v>
                </c:pt>
                <c:pt idx="1">
                  <c:v>-0.7</c:v>
                </c:pt>
                <c:pt idx="2">
                  <c:v>-2.1</c:v>
                </c:pt>
                <c:pt idx="3">
                  <c:v>-3.4</c:v>
                </c:pt>
                <c:pt idx="4">
                  <c:v>-4.8</c:v>
                </c:pt>
                <c:pt idx="5">
                  <c:v>-7.4</c:v>
                </c:pt>
                <c:pt idx="6">
                  <c:v>-8.3000000000000007</c:v>
                </c:pt>
                <c:pt idx="7">
                  <c:v>-11.8</c:v>
                </c:pt>
                <c:pt idx="8">
                  <c:v>-16</c:v>
                </c:pt>
                <c:pt idx="9">
                  <c:v>-21.9</c:v>
                </c:pt>
                <c:pt idx="10">
                  <c:v>-28.2</c:v>
                </c:pt>
                <c:pt idx="11">
                  <c:v>3.2</c:v>
                </c:pt>
                <c:pt idx="12">
                  <c:v>2.4</c:v>
                </c:pt>
                <c:pt idx="13">
                  <c:v>2.2999999999999998</c:v>
                </c:pt>
                <c:pt idx="14">
                  <c:v>2</c:v>
                </c:pt>
                <c:pt idx="15">
                  <c:v>2.1</c:v>
                </c:pt>
                <c:pt idx="16">
                  <c:v>3.4</c:v>
                </c:pt>
                <c:pt idx="17">
                  <c:v>2.9</c:v>
                </c:pt>
                <c:pt idx="18">
                  <c:v>3.2</c:v>
                </c:pt>
                <c:pt idx="19">
                  <c:v>2.8</c:v>
                </c:pt>
                <c:pt idx="20">
                  <c:v>4.2</c:v>
                </c:pt>
                <c:pt idx="21">
                  <c:v>5.5</c:v>
                </c:pt>
              </c:numCache>
            </c:numRef>
          </c:val>
          <c:smooth val="0"/>
          <c:extLst>
            <c:ext xmlns:c16="http://schemas.microsoft.com/office/drawing/2014/chart" uri="{C3380CC4-5D6E-409C-BE32-E72D297353CC}">
              <c16:uniqueId val="{00000001-48A1-4189-BEC7-2DC8CD7ECA45}"/>
            </c:ext>
          </c:extLst>
        </c:ser>
        <c:ser>
          <c:idx val="2"/>
          <c:order val="2"/>
          <c:tx>
            <c:strRef>
              <c:f>导出数据!$D$2:$D$3</c:f>
              <c:strCache>
                <c:ptCount val="2"/>
                <c:pt idx="0">
                  <c:v>第一产业：累计同比</c:v>
                </c:pt>
              </c:strCache>
            </c:strRef>
          </c:tx>
          <c:spPr>
            <a:ln w="28575" cap="rnd">
              <a:solidFill>
                <a:schemeClr val="accent3"/>
              </a:solidFill>
              <a:round/>
            </a:ln>
            <a:effectLst/>
          </c:spPr>
          <c:marker>
            <c:symbol val="none"/>
          </c:marker>
          <c:dLbls>
            <c:dLbl>
              <c:idx val="21"/>
              <c:layout>
                <c:manualLayout>
                  <c:x val="-7.4951757833960325E-2"/>
                  <c:y val="-3.7625121582654818E-2"/>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8A1-4189-BEC7-2DC8CD7ECA4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导出数据!$A$4:$A$25</c:f>
              <c:numCache>
                <c:formatCode>yyyy\-m\-d</c:formatCode>
                <c:ptCount val="22"/>
                <c:pt idx="0">
                  <c:v>44196</c:v>
                </c:pt>
                <c:pt idx="1">
                  <c:v>44165</c:v>
                </c:pt>
                <c:pt idx="2">
                  <c:v>44135</c:v>
                </c:pt>
                <c:pt idx="3">
                  <c:v>44104</c:v>
                </c:pt>
                <c:pt idx="4">
                  <c:v>44074</c:v>
                </c:pt>
                <c:pt idx="5">
                  <c:v>44043</c:v>
                </c:pt>
                <c:pt idx="6">
                  <c:v>44012</c:v>
                </c:pt>
                <c:pt idx="7">
                  <c:v>43982</c:v>
                </c:pt>
                <c:pt idx="8">
                  <c:v>43951</c:v>
                </c:pt>
                <c:pt idx="9">
                  <c:v>43921</c:v>
                </c:pt>
                <c:pt idx="10">
                  <c:v>43890</c:v>
                </c:pt>
                <c:pt idx="11">
                  <c:v>43830</c:v>
                </c:pt>
                <c:pt idx="12">
                  <c:v>43799</c:v>
                </c:pt>
                <c:pt idx="13">
                  <c:v>43769</c:v>
                </c:pt>
                <c:pt idx="14">
                  <c:v>43738</c:v>
                </c:pt>
                <c:pt idx="15">
                  <c:v>43708</c:v>
                </c:pt>
                <c:pt idx="16">
                  <c:v>43677</c:v>
                </c:pt>
                <c:pt idx="17">
                  <c:v>43646</c:v>
                </c:pt>
                <c:pt idx="18">
                  <c:v>43616</c:v>
                </c:pt>
                <c:pt idx="19">
                  <c:v>43585</c:v>
                </c:pt>
                <c:pt idx="20">
                  <c:v>43555</c:v>
                </c:pt>
                <c:pt idx="21">
                  <c:v>43524</c:v>
                </c:pt>
              </c:numCache>
            </c:numRef>
          </c:cat>
          <c:val>
            <c:numRef>
              <c:f>导出数据!$D$4:$D$25</c:f>
              <c:numCache>
                <c:formatCode>General</c:formatCode>
                <c:ptCount val="22"/>
                <c:pt idx="0">
                  <c:v>19.5</c:v>
                </c:pt>
                <c:pt idx="1">
                  <c:v>18.2</c:v>
                </c:pt>
                <c:pt idx="2">
                  <c:v>17.3</c:v>
                </c:pt>
                <c:pt idx="3">
                  <c:v>14.5</c:v>
                </c:pt>
                <c:pt idx="4">
                  <c:v>11.5</c:v>
                </c:pt>
                <c:pt idx="5">
                  <c:v>7.7</c:v>
                </c:pt>
                <c:pt idx="6">
                  <c:v>3.8</c:v>
                </c:pt>
                <c:pt idx="7">
                  <c:v>0</c:v>
                </c:pt>
                <c:pt idx="8">
                  <c:v>-5.4</c:v>
                </c:pt>
                <c:pt idx="9">
                  <c:v>-13.8</c:v>
                </c:pt>
                <c:pt idx="10">
                  <c:v>-25.6</c:v>
                </c:pt>
                <c:pt idx="11">
                  <c:v>0.6</c:v>
                </c:pt>
                <c:pt idx="12">
                  <c:v>-0.1</c:v>
                </c:pt>
                <c:pt idx="13">
                  <c:v>-2.4</c:v>
                </c:pt>
                <c:pt idx="14">
                  <c:v>-2.1</c:v>
                </c:pt>
                <c:pt idx="15">
                  <c:v>-3.4</c:v>
                </c:pt>
                <c:pt idx="16">
                  <c:v>-1.2</c:v>
                </c:pt>
                <c:pt idx="17">
                  <c:v>-0.6</c:v>
                </c:pt>
                <c:pt idx="18">
                  <c:v>-2.2999999999999998</c:v>
                </c:pt>
                <c:pt idx="19">
                  <c:v>-0.1</c:v>
                </c:pt>
                <c:pt idx="20">
                  <c:v>3</c:v>
                </c:pt>
                <c:pt idx="21">
                  <c:v>3.7</c:v>
                </c:pt>
              </c:numCache>
            </c:numRef>
          </c:val>
          <c:smooth val="0"/>
          <c:extLst>
            <c:ext xmlns:c16="http://schemas.microsoft.com/office/drawing/2014/chart" uri="{C3380CC4-5D6E-409C-BE32-E72D297353CC}">
              <c16:uniqueId val="{00000002-48A1-4189-BEC7-2DC8CD7ECA45}"/>
            </c:ext>
          </c:extLst>
        </c:ser>
        <c:dLbls>
          <c:showLegendKey val="0"/>
          <c:showVal val="0"/>
          <c:showCatName val="0"/>
          <c:showSerName val="0"/>
          <c:showPercent val="0"/>
          <c:showBubbleSize val="0"/>
        </c:dLbls>
        <c:smooth val="0"/>
        <c:axId val="1792656496"/>
        <c:axId val="1798391648"/>
      </c:lineChart>
      <c:dateAx>
        <c:axId val="1792656496"/>
        <c:scaling>
          <c:orientation val="minMax"/>
        </c:scaling>
        <c:delete val="0"/>
        <c:axPos val="b"/>
        <c:numFmt formatCode="yyyy\-mm"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798391648"/>
        <c:crosses val="autoZero"/>
        <c:auto val="1"/>
        <c:lblOffset val="100"/>
        <c:baseTimeUnit val="months"/>
      </c:dateAx>
      <c:valAx>
        <c:axId val="179839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79265649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800" dirty="0"/>
              <a:t>我的钢铁网钢材毛利</a:t>
            </a:r>
            <a:r>
              <a:rPr lang="zh-CN" altLang="en-US" sz="1800" dirty="0"/>
              <a:t>测算</a:t>
            </a:r>
            <a:endParaRPr lang="zh-CN" sz="1800" dirty="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导出数据!$B$2</c:f>
              <c:strCache>
                <c:ptCount val="1"/>
                <c:pt idx="0">
                  <c:v>冷轧</c:v>
                </c:pt>
              </c:strCache>
            </c:strRef>
          </c:tx>
          <c:spPr>
            <a:ln w="28575" cap="rnd">
              <a:solidFill>
                <a:schemeClr val="accent1"/>
              </a:solidFill>
              <a:round/>
            </a:ln>
            <a:effectLst/>
          </c:spPr>
          <c:marker>
            <c:symbol val="none"/>
          </c:marker>
          <c:dLbls>
            <c:dLbl>
              <c:idx val="267"/>
              <c:layout>
                <c:manualLayout>
                  <c:x val="-5.5217199244524369E-3"/>
                  <c:y val="-6.3492592530871486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C5F-4FBF-8A19-196C793EB5E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导出数据!$A$3:$A$270</c:f>
              <c:numCache>
                <c:formatCode>yyyy\-m\-d</c:formatCode>
                <c:ptCount val="268"/>
                <c:pt idx="0">
                  <c:v>44225</c:v>
                </c:pt>
                <c:pt idx="1">
                  <c:v>44224</c:v>
                </c:pt>
                <c:pt idx="2">
                  <c:v>44223</c:v>
                </c:pt>
                <c:pt idx="3">
                  <c:v>44222</c:v>
                </c:pt>
                <c:pt idx="4">
                  <c:v>44221</c:v>
                </c:pt>
                <c:pt idx="5">
                  <c:v>44218</c:v>
                </c:pt>
                <c:pt idx="6">
                  <c:v>44217</c:v>
                </c:pt>
                <c:pt idx="7">
                  <c:v>44216</c:v>
                </c:pt>
                <c:pt idx="8">
                  <c:v>44215</c:v>
                </c:pt>
                <c:pt idx="9">
                  <c:v>44214</c:v>
                </c:pt>
                <c:pt idx="10">
                  <c:v>44211</c:v>
                </c:pt>
                <c:pt idx="11">
                  <c:v>44210</c:v>
                </c:pt>
                <c:pt idx="12">
                  <c:v>44209</c:v>
                </c:pt>
                <c:pt idx="13">
                  <c:v>44208</c:v>
                </c:pt>
                <c:pt idx="14">
                  <c:v>44207</c:v>
                </c:pt>
                <c:pt idx="15">
                  <c:v>44204</c:v>
                </c:pt>
                <c:pt idx="16">
                  <c:v>44203</c:v>
                </c:pt>
                <c:pt idx="17">
                  <c:v>44202</c:v>
                </c:pt>
                <c:pt idx="18">
                  <c:v>44201</c:v>
                </c:pt>
                <c:pt idx="19">
                  <c:v>44200</c:v>
                </c:pt>
                <c:pt idx="20">
                  <c:v>44196</c:v>
                </c:pt>
                <c:pt idx="21">
                  <c:v>44195</c:v>
                </c:pt>
                <c:pt idx="22">
                  <c:v>44194</c:v>
                </c:pt>
                <c:pt idx="23">
                  <c:v>44193</c:v>
                </c:pt>
                <c:pt idx="24">
                  <c:v>44190</c:v>
                </c:pt>
                <c:pt idx="25">
                  <c:v>44189</c:v>
                </c:pt>
                <c:pt idx="26">
                  <c:v>44188</c:v>
                </c:pt>
                <c:pt idx="27">
                  <c:v>44187</c:v>
                </c:pt>
                <c:pt idx="28">
                  <c:v>44186</c:v>
                </c:pt>
                <c:pt idx="29">
                  <c:v>44183</c:v>
                </c:pt>
                <c:pt idx="30">
                  <c:v>44182</c:v>
                </c:pt>
                <c:pt idx="31">
                  <c:v>44181</c:v>
                </c:pt>
                <c:pt idx="32">
                  <c:v>44180</c:v>
                </c:pt>
                <c:pt idx="33">
                  <c:v>44179</c:v>
                </c:pt>
                <c:pt idx="34">
                  <c:v>44176</c:v>
                </c:pt>
                <c:pt idx="35">
                  <c:v>44175</c:v>
                </c:pt>
                <c:pt idx="36">
                  <c:v>44174</c:v>
                </c:pt>
                <c:pt idx="37">
                  <c:v>44173</c:v>
                </c:pt>
                <c:pt idx="38">
                  <c:v>44172</c:v>
                </c:pt>
                <c:pt idx="39">
                  <c:v>44169</c:v>
                </c:pt>
                <c:pt idx="40">
                  <c:v>44168</c:v>
                </c:pt>
                <c:pt idx="41">
                  <c:v>44167</c:v>
                </c:pt>
                <c:pt idx="42">
                  <c:v>44166</c:v>
                </c:pt>
                <c:pt idx="43">
                  <c:v>44165</c:v>
                </c:pt>
                <c:pt idx="44">
                  <c:v>44162</c:v>
                </c:pt>
                <c:pt idx="45">
                  <c:v>44161</c:v>
                </c:pt>
                <c:pt idx="46">
                  <c:v>44160</c:v>
                </c:pt>
                <c:pt idx="47">
                  <c:v>44159</c:v>
                </c:pt>
                <c:pt idx="48">
                  <c:v>44158</c:v>
                </c:pt>
                <c:pt idx="49">
                  <c:v>44155</c:v>
                </c:pt>
                <c:pt idx="50">
                  <c:v>44154</c:v>
                </c:pt>
                <c:pt idx="51">
                  <c:v>44153</c:v>
                </c:pt>
                <c:pt idx="52">
                  <c:v>44152</c:v>
                </c:pt>
                <c:pt idx="53">
                  <c:v>44151</c:v>
                </c:pt>
                <c:pt idx="54">
                  <c:v>44148</c:v>
                </c:pt>
                <c:pt idx="55">
                  <c:v>44147</c:v>
                </c:pt>
                <c:pt idx="56">
                  <c:v>44146</c:v>
                </c:pt>
                <c:pt idx="57">
                  <c:v>44145</c:v>
                </c:pt>
                <c:pt idx="58">
                  <c:v>44144</c:v>
                </c:pt>
                <c:pt idx="59">
                  <c:v>44141</c:v>
                </c:pt>
                <c:pt idx="60">
                  <c:v>44140</c:v>
                </c:pt>
                <c:pt idx="61">
                  <c:v>44139</c:v>
                </c:pt>
                <c:pt idx="62">
                  <c:v>44138</c:v>
                </c:pt>
                <c:pt idx="63">
                  <c:v>44137</c:v>
                </c:pt>
                <c:pt idx="64">
                  <c:v>44134</c:v>
                </c:pt>
                <c:pt idx="65">
                  <c:v>44133</c:v>
                </c:pt>
                <c:pt idx="66">
                  <c:v>44132</c:v>
                </c:pt>
                <c:pt idx="67">
                  <c:v>44131</c:v>
                </c:pt>
                <c:pt idx="68">
                  <c:v>44130</c:v>
                </c:pt>
                <c:pt idx="69">
                  <c:v>44127</c:v>
                </c:pt>
                <c:pt idx="70">
                  <c:v>44126</c:v>
                </c:pt>
                <c:pt idx="71">
                  <c:v>44125</c:v>
                </c:pt>
                <c:pt idx="72">
                  <c:v>44124</c:v>
                </c:pt>
                <c:pt idx="73">
                  <c:v>44123</c:v>
                </c:pt>
                <c:pt idx="74">
                  <c:v>44120</c:v>
                </c:pt>
                <c:pt idx="75">
                  <c:v>44119</c:v>
                </c:pt>
                <c:pt idx="76">
                  <c:v>44118</c:v>
                </c:pt>
                <c:pt idx="77">
                  <c:v>44117</c:v>
                </c:pt>
                <c:pt idx="78">
                  <c:v>44116</c:v>
                </c:pt>
                <c:pt idx="79">
                  <c:v>44114</c:v>
                </c:pt>
                <c:pt idx="80">
                  <c:v>44113</c:v>
                </c:pt>
                <c:pt idx="81">
                  <c:v>44104</c:v>
                </c:pt>
                <c:pt idx="82">
                  <c:v>44103</c:v>
                </c:pt>
                <c:pt idx="83">
                  <c:v>44102</c:v>
                </c:pt>
                <c:pt idx="84">
                  <c:v>44101</c:v>
                </c:pt>
                <c:pt idx="85">
                  <c:v>44099</c:v>
                </c:pt>
                <c:pt idx="86">
                  <c:v>44098</c:v>
                </c:pt>
                <c:pt idx="87">
                  <c:v>44097</c:v>
                </c:pt>
                <c:pt idx="88">
                  <c:v>44096</c:v>
                </c:pt>
                <c:pt idx="89">
                  <c:v>44095</c:v>
                </c:pt>
                <c:pt idx="90">
                  <c:v>44092</c:v>
                </c:pt>
                <c:pt idx="91">
                  <c:v>44091</c:v>
                </c:pt>
                <c:pt idx="92">
                  <c:v>44090</c:v>
                </c:pt>
                <c:pt idx="93">
                  <c:v>44089</c:v>
                </c:pt>
                <c:pt idx="94">
                  <c:v>44088</c:v>
                </c:pt>
                <c:pt idx="95">
                  <c:v>44085</c:v>
                </c:pt>
                <c:pt idx="96">
                  <c:v>44084</c:v>
                </c:pt>
                <c:pt idx="97">
                  <c:v>44083</c:v>
                </c:pt>
                <c:pt idx="98">
                  <c:v>44082</c:v>
                </c:pt>
                <c:pt idx="99">
                  <c:v>44081</c:v>
                </c:pt>
                <c:pt idx="100">
                  <c:v>44078</c:v>
                </c:pt>
                <c:pt idx="101">
                  <c:v>44077</c:v>
                </c:pt>
                <c:pt idx="102">
                  <c:v>44076</c:v>
                </c:pt>
                <c:pt idx="103">
                  <c:v>44075</c:v>
                </c:pt>
                <c:pt idx="104">
                  <c:v>44074</c:v>
                </c:pt>
                <c:pt idx="105">
                  <c:v>44071</c:v>
                </c:pt>
                <c:pt idx="106">
                  <c:v>44070</c:v>
                </c:pt>
                <c:pt idx="107">
                  <c:v>44069</c:v>
                </c:pt>
                <c:pt idx="108">
                  <c:v>44068</c:v>
                </c:pt>
                <c:pt idx="109">
                  <c:v>44067</c:v>
                </c:pt>
                <c:pt idx="110">
                  <c:v>44064</c:v>
                </c:pt>
                <c:pt idx="111">
                  <c:v>44063</c:v>
                </c:pt>
                <c:pt idx="112">
                  <c:v>44062</c:v>
                </c:pt>
                <c:pt idx="113">
                  <c:v>44061</c:v>
                </c:pt>
                <c:pt idx="114">
                  <c:v>44060</c:v>
                </c:pt>
                <c:pt idx="115">
                  <c:v>44057</c:v>
                </c:pt>
                <c:pt idx="116">
                  <c:v>44056</c:v>
                </c:pt>
                <c:pt idx="117">
                  <c:v>44055</c:v>
                </c:pt>
                <c:pt idx="118">
                  <c:v>44054</c:v>
                </c:pt>
                <c:pt idx="119">
                  <c:v>44053</c:v>
                </c:pt>
                <c:pt idx="120">
                  <c:v>44050</c:v>
                </c:pt>
                <c:pt idx="121">
                  <c:v>44049</c:v>
                </c:pt>
                <c:pt idx="122">
                  <c:v>44048</c:v>
                </c:pt>
                <c:pt idx="123">
                  <c:v>44047</c:v>
                </c:pt>
                <c:pt idx="124">
                  <c:v>44046</c:v>
                </c:pt>
                <c:pt idx="125">
                  <c:v>44043</c:v>
                </c:pt>
                <c:pt idx="126">
                  <c:v>44042</c:v>
                </c:pt>
                <c:pt idx="127">
                  <c:v>44041</c:v>
                </c:pt>
                <c:pt idx="128">
                  <c:v>44040</c:v>
                </c:pt>
                <c:pt idx="129">
                  <c:v>44039</c:v>
                </c:pt>
                <c:pt idx="130">
                  <c:v>44036</c:v>
                </c:pt>
                <c:pt idx="131">
                  <c:v>44035</c:v>
                </c:pt>
                <c:pt idx="132">
                  <c:v>44034</c:v>
                </c:pt>
                <c:pt idx="133">
                  <c:v>44032</c:v>
                </c:pt>
                <c:pt idx="134">
                  <c:v>44029</c:v>
                </c:pt>
                <c:pt idx="135">
                  <c:v>44028</c:v>
                </c:pt>
                <c:pt idx="136">
                  <c:v>44027</c:v>
                </c:pt>
                <c:pt idx="137">
                  <c:v>44026</c:v>
                </c:pt>
                <c:pt idx="138">
                  <c:v>44025</c:v>
                </c:pt>
                <c:pt idx="139">
                  <c:v>44022</c:v>
                </c:pt>
                <c:pt idx="140">
                  <c:v>44021</c:v>
                </c:pt>
                <c:pt idx="141">
                  <c:v>44020</c:v>
                </c:pt>
                <c:pt idx="142">
                  <c:v>44019</c:v>
                </c:pt>
                <c:pt idx="143">
                  <c:v>44018</c:v>
                </c:pt>
                <c:pt idx="144">
                  <c:v>44015</c:v>
                </c:pt>
                <c:pt idx="145">
                  <c:v>44014</c:v>
                </c:pt>
                <c:pt idx="146">
                  <c:v>44013</c:v>
                </c:pt>
                <c:pt idx="147">
                  <c:v>44012</c:v>
                </c:pt>
                <c:pt idx="148">
                  <c:v>44011</c:v>
                </c:pt>
                <c:pt idx="149">
                  <c:v>44010</c:v>
                </c:pt>
                <c:pt idx="150">
                  <c:v>44006</c:v>
                </c:pt>
                <c:pt idx="151">
                  <c:v>44005</c:v>
                </c:pt>
                <c:pt idx="152">
                  <c:v>44004</c:v>
                </c:pt>
                <c:pt idx="153">
                  <c:v>44001</c:v>
                </c:pt>
                <c:pt idx="154">
                  <c:v>44000</c:v>
                </c:pt>
                <c:pt idx="155">
                  <c:v>43999</c:v>
                </c:pt>
                <c:pt idx="156">
                  <c:v>43998</c:v>
                </c:pt>
                <c:pt idx="157">
                  <c:v>43997</c:v>
                </c:pt>
                <c:pt idx="158">
                  <c:v>43994</c:v>
                </c:pt>
                <c:pt idx="159">
                  <c:v>43993</c:v>
                </c:pt>
                <c:pt idx="160">
                  <c:v>43992</c:v>
                </c:pt>
                <c:pt idx="161">
                  <c:v>43991</c:v>
                </c:pt>
                <c:pt idx="162">
                  <c:v>43990</c:v>
                </c:pt>
                <c:pt idx="163">
                  <c:v>43987</c:v>
                </c:pt>
                <c:pt idx="164">
                  <c:v>43986</c:v>
                </c:pt>
                <c:pt idx="165">
                  <c:v>43985</c:v>
                </c:pt>
                <c:pt idx="166">
                  <c:v>43984</c:v>
                </c:pt>
                <c:pt idx="167">
                  <c:v>43983</c:v>
                </c:pt>
                <c:pt idx="168">
                  <c:v>43980</c:v>
                </c:pt>
                <c:pt idx="169">
                  <c:v>43979</c:v>
                </c:pt>
                <c:pt idx="170">
                  <c:v>43978</c:v>
                </c:pt>
                <c:pt idx="171">
                  <c:v>43977</c:v>
                </c:pt>
                <c:pt idx="172">
                  <c:v>43976</c:v>
                </c:pt>
                <c:pt idx="173">
                  <c:v>43973</c:v>
                </c:pt>
                <c:pt idx="174">
                  <c:v>43972</c:v>
                </c:pt>
                <c:pt idx="175">
                  <c:v>43971</c:v>
                </c:pt>
                <c:pt idx="176">
                  <c:v>43970</c:v>
                </c:pt>
                <c:pt idx="177">
                  <c:v>43969</c:v>
                </c:pt>
                <c:pt idx="178">
                  <c:v>43966</c:v>
                </c:pt>
                <c:pt idx="179">
                  <c:v>43965</c:v>
                </c:pt>
                <c:pt idx="180">
                  <c:v>43964</c:v>
                </c:pt>
                <c:pt idx="181">
                  <c:v>43963</c:v>
                </c:pt>
                <c:pt idx="182">
                  <c:v>43962</c:v>
                </c:pt>
                <c:pt idx="183">
                  <c:v>43960</c:v>
                </c:pt>
                <c:pt idx="184">
                  <c:v>43959</c:v>
                </c:pt>
                <c:pt idx="185">
                  <c:v>43958</c:v>
                </c:pt>
                <c:pt idx="186">
                  <c:v>43957</c:v>
                </c:pt>
                <c:pt idx="187">
                  <c:v>43951</c:v>
                </c:pt>
                <c:pt idx="188">
                  <c:v>43950</c:v>
                </c:pt>
                <c:pt idx="189">
                  <c:v>43949</c:v>
                </c:pt>
                <c:pt idx="190">
                  <c:v>43948</c:v>
                </c:pt>
                <c:pt idx="191">
                  <c:v>43947</c:v>
                </c:pt>
                <c:pt idx="192">
                  <c:v>43945</c:v>
                </c:pt>
                <c:pt idx="193">
                  <c:v>43944</c:v>
                </c:pt>
                <c:pt idx="194">
                  <c:v>43943</c:v>
                </c:pt>
                <c:pt idx="195">
                  <c:v>43942</c:v>
                </c:pt>
                <c:pt idx="196">
                  <c:v>43941</c:v>
                </c:pt>
                <c:pt idx="197">
                  <c:v>43938</c:v>
                </c:pt>
                <c:pt idx="198">
                  <c:v>43937</c:v>
                </c:pt>
                <c:pt idx="199">
                  <c:v>43936</c:v>
                </c:pt>
                <c:pt idx="200">
                  <c:v>43935</c:v>
                </c:pt>
                <c:pt idx="201">
                  <c:v>43934</c:v>
                </c:pt>
                <c:pt idx="202">
                  <c:v>43931</c:v>
                </c:pt>
                <c:pt idx="203">
                  <c:v>43930</c:v>
                </c:pt>
                <c:pt idx="204">
                  <c:v>43929</c:v>
                </c:pt>
                <c:pt idx="205">
                  <c:v>43928</c:v>
                </c:pt>
                <c:pt idx="206">
                  <c:v>43924</c:v>
                </c:pt>
                <c:pt idx="207">
                  <c:v>43923</c:v>
                </c:pt>
                <c:pt idx="208">
                  <c:v>43922</c:v>
                </c:pt>
                <c:pt idx="209">
                  <c:v>43921</c:v>
                </c:pt>
                <c:pt idx="210">
                  <c:v>43920</c:v>
                </c:pt>
                <c:pt idx="211">
                  <c:v>43917</c:v>
                </c:pt>
                <c:pt idx="212">
                  <c:v>43916</c:v>
                </c:pt>
                <c:pt idx="213">
                  <c:v>43915</c:v>
                </c:pt>
                <c:pt idx="214">
                  <c:v>43914</c:v>
                </c:pt>
                <c:pt idx="215">
                  <c:v>43913</c:v>
                </c:pt>
                <c:pt idx="216">
                  <c:v>43910</c:v>
                </c:pt>
                <c:pt idx="217">
                  <c:v>43909</c:v>
                </c:pt>
                <c:pt idx="218">
                  <c:v>43908</c:v>
                </c:pt>
                <c:pt idx="219">
                  <c:v>43907</c:v>
                </c:pt>
                <c:pt idx="220">
                  <c:v>43906</c:v>
                </c:pt>
                <c:pt idx="221">
                  <c:v>43903</c:v>
                </c:pt>
                <c:pt idx="222">
                  <c:v>43902</c:v>
                </c:pt>
                <c:pt idx="223">
                  <c:v>43901</c:v>
                </c:pt>
                <c:pt idx="224">
                  <c:v>43900</c:v>
                </c:pt>
                <c:pt idx="225">
                  <c:v>43899</c:v>
                </c:pt>
                <c:pt idx="226">
                  <c:v>43896</c:v>
                </c:pt>
                <c:pt idx="227">
                  <c:v>43895</c:v>
                </c:pt>
                <c:pt idx="228">
                  <c:v>43894</c:v>
                </c:pt>
                <c:pt idx="229">
                  <c:v>43893</c:v>
                </c:pt>
                <c:pt idx="230">
                  <c:v>43892</c:v>
                </c:pt>
                <c:pt idx="231">
                  <c:v>43889</c:v>
                </c:pt>
                <c:pt idx="232">
                  <c:v>43888</c:v>
                </c:pt>
                <c:pt idx="233">
                  <c:v>43887</c:v>
                </c:pt>
                <c:pt idx="234">
                  <c:v>43886</c:v>
                </c:pt>
                <c:pt idx="235">
                  <c:v>43885</c:v>
                </c:pt>
                <c:pt idx="236">
                  <c:v>43882</c:v>
                </c:pt>
                <c:pt idx="237">
                  <c:v>43881</c:v>
                </c:pt>
                <c:pt idx="238">
                  <c:v>43880</c:v>
                </c:pt>
                <c:pt idx="239">
                  <c:v>43879</c:v>
                </c:pt>
                <c:pt idx="240">
                  <c:v>43878</c:v>
                </c:pt>
                <c:pt idx="241">
                  <c:v>43875</c:v>
                </c:pt>
                <c:pt idx="242">
                  <c:v>43874</c:v>
                </c:pt>
                <c:pt idx="243">
                  <c:v>43873</c:v>
                </c:pt>
                <c:pt idx="244">
                  <c:v>43872</c:v>
                </c:pt>
                <c:pt idx="245">
                  <c:v>43871</c:v>
                </c:pt>
                <c:pt idx="246">
                  <c:v>43868</c:v>
                </c:pt>
                <c:pt idx="247">
                  <c:v>43867</c:v>
                </c:pt>
                <c:pt idx="248">
                  <c:v>43866</c:v>
                </c:pt>
                <c:pt idx="249">
                  <c:v>43865</c:v>
                </c:pt>
                <c:pt idx="250">
                  <c:v>43864</c:v>
                </c:pt>
                <c:pt idx="251">
                  <c:v>43853</c:v>
                </c:pt>
                <c:pt idx="252">
                  <c:v>43852</c:v>
                </c:pt>
                <c:pt idx="253">
                  <c:v>43851</c:v>
                </c:pt>
                <c:pt idx="254">
                  <c:v>43850</c:v>
                </c:pt>
                <c:pt idx="255">
                  <c:v>43849</c:v>
                </c:pt>
                <c:pt idx="256">
                  <c:v>43847</c:v>
                </c:pt>
                <c:pt idx="257">
                  <c:v>43846</c:v>
                </c:pt>
                <c:pt idx="258">
                  <c:v>43845</c:v>
                </c:pt>
                <c:pt idx="259">
                  <c:v>43844</c:v>
                </c:pt>
                <c:pt idx="260">
                  <c:v>43843</c:v>
                </c:pt>
                <c:pt idx="261">
                  <c:v>43840</c:v>
                </c:pt>
                <c:pt idx="262">
                  <c:v>43839</c:v>
                </c:pt>
                <c:pt idx="263">
                  <c:v>43838</c:v>
                </c:pt>
                <c:pt idx="264">
                  <c:v>43837</c:v>
                </c:pt>
                <c:pt idx="265">
                  <c:v>43836</c:v>
                </c:pt>
                <c:pt idx="266">
                  <c:v>43833</c:v>
                </c:pt>
                <c:pt idx="267">
                  <c:v>43832</c:v>
                </c:pt>
              </c:numCache>
            </c:numRef>
          </c:cat>
          <c:val>
            <c:numRef>
              <c:f>导出数据!$B$3:$B$270</c:f>
              <c:numCache>
                <c:formatCode>General</c:formatCode>
                <c:ptCount val="268"/>
                <c:pt idx="0">
                  <c:v>146.44</c:v>
                </c:pt>
                <c:pt idx="1">
                  <c:v>150.01</c:v>
                </c:pt>
                <c:pt idx="2">
                  <c:v>131.66</c:v>
                </c:pt>
                <c:pt idx="3">
                  <c:v>111.2</c:v>
                </c:pt>
                <c:pt idx="4">
                  <c:v>65.64</c:v>
                </c:pt>
                <c:pt idx="5">
                  <c:v>81.12</c:v>
                </c:pt>
                <c:pt idx="6">
                  <c:v>84.51</c:v>
                </c:pt>
                <c:pt idx="7">
                  <c:v>113.43</c:v>
                </c:pt>
                <c:pt idx="8">
                  <c:v>179.11</c:v>
                </c:pt>
                <c:pt idx="9">
                  <c:v>198.79</c:v>
                </c:pt>
                <c:pt idx="10">
                  <c:v>237.25</c:v>
                </c:pt>
                <c:pt idx="11">
                  <c:v>274.19</c:v>
                </c:pt>
                <c:pt idx="12">
                  <c:v>347.29</c:v>
                </c:pt>
                <c:pt idx="13">
                  <c:v>403.8</c:v>
                </c:pt>
                <c:pt idx="14">
                  <c:v>472.64</c:v>
                </c:pt>
                <c:pt idx="15">
                  <c:v>545.16999999999996</c:v>
                </c:pt>
                <c:pt idx="16">
                  <c:v>560.62</c:v>
                </c:pt>
                <c:pt idx="17">
                  <c:v>624.85</c:v>
                </c:pt>
                <c:pt idx="18">
                  <c:v>662.76</c:v>
                </c:pt>
                <c:pt idx="19">
                  <c:v>706.06</c:v>
                </c:pt>
                <c:pt idx="20">
                  <c:v>765.88</c:v>
                </c:pt>
                <c:pt idx="21">
                  <c:v>781.15</c:v>
                </c:pt>
                <c:pt idx="22">
                  <c:v>809.19</c:v>
                </c:pt>
                <c:pt idx="23">
                  <c:v>965.6</c:v>
                </c:pt>
                <c:pt idx="24">
                  <c:v>1000.46</c:v>
                </c:pt>
                <c:pt idx="25">
                  <c:v>1130.94</c:v>
                </c:pt>
                <c:pt idx="26">
                  <c:v>1167.07</c:v>
                </c:pt>
                <c:pt idx="27">
                  <c:v>1159.3800000000001</c:v>
                </c:pt>
                <c:pt idx="28">
                  <c:v>947.98</c:v>
                </c:pt>
                <c:pt idx="29">
                  <c:v>803.74</c:v>
                </c:pt>
                <c:pt idx="30">
                  <c:v>799.44</c:v>
                </c:pt>
                <c:pt idx="31">
                  <c:v>791.82</c:v>
                </c:pt>
                <c:pt idx="32">
                  <c:v>775.42</c:v>
                </c:pt>
                <c:pt idx="33">
                  <c:v>805.26</c:v>
                </c:pt>
                <c:pt idx="34">
                  <c:v>786.13</c:v>
                </c:pt>
                <c:pt idx="35">
                  <c:v>725.66</c:v>
                </c:pt>
                <c:pt idx="36">
                  <c:v>681.01</c:v>
                </c:pt>
                <c:pt idx="37">
                  <c:v>686.59</c:v>
                </c:pt>
                <c:pt idx="38">
                  <c:v>678.76</c:v>
                </c:pt>
                <c:pt idx="39">
                  <c:v>652.23</c:v>
                </c:pt>
                <c:pt idx="40">
                  <c:v>674.55</c:v>
                </c:pt>
                <c:pt idx="41">
                  <c:v>665.11</c:v>
                </c:pt>
                <c:pt idx="42">
                  <c:v>656.7</c:v>
                </c:pt>
                <c:pt idx="43">
                  <c:v>657.07</c:v>
                </c:pt>
                <c:pt idx="44">
                  <c:v>651.11</c:v>
                </c:pt>
                <c:pt idx="45">
                  <c:v>645.30999999999995</c:v>
                </c:pt>
                <c:pt idx="46">
                  <c:v>664.22</c:v>
                </c:pt>
                <c:pt idx="47">
                  <c:v>664.85</c:v>
                </c:pt>
                <c:pt idx="48">
                  <c:v>665.35</c:v>
                </c:pt>
                <c:pt idx="49">
                  <c:v>621.98</c:v>
                </c:pt>
                <c:pt idx="50">
                  <c:v>606.53</c:v>
                </c:pt>
                <c:pt idx="51">
                  <c:v>605.57000000000005</c:v>
                </c:pt>
                <c:pt idx="52">
                  <c:v>599.73</c:v>
                </c:pt>
                <c:pt idx="53">
                  <c:v>595.61</c:v>
                </c:pt>
                <c:pt idx="54">
                  <c:v>596.11</c:v>
                </c:pt>
                <c:pt idx="55">
                  <c:v>588</c:v>
                </c:pt>
                <c:pt idx="56">
                  <c:v>578.01</c:v>
                </c:pt>
                <c:pt idx="57">
                  <c:v>572.74</c:v>
                </c:pt>
                <c:pt idx="58">
                  <c:v>555.41</c:v>
                </c:pt>
                <c:pt idx="59">
                  <c:v>513.04</c:v>
                </c:pt>
                <c:pt idx="60">
                  <c:v>499.59</c:v>
                </c:pt>
                <c:pt idx="61">
                  <c:v>480.07</c:v>
                </c:pt>
                <c:pt idx="62">
                  <c:v>461.29</c:v>
                </c:pt>
                <c:pt idx="63">
                  <c:v>448.25</c:v>
                </c:pt>
                <c:pt idx="64">
                  <c:v>444.3</c:v>
                </c:pt>
                <c:pt idx="65">
                  <c:v>439.31</c:v>
                </c:pt>
                <c:pt idx="66">
                  <c:v>437.96</c:v>
                </c:pt>
                <c:pt idx="67">
                  <c:v>435.56</c:v>
                </c:pt>
                <c:pt idx="68">
                  <c:v>431.16</c:v>
                </c:pt>
                <c:pt idx="69">
                  <c:v>421.04</c:v>
                </c:pt>
                <c:pt idx="70">
                  <c:v>405.21</c:v>
                </c:pt>
                <c:pt idx="71">
                  <c:v>387.47</c:v>
                </c:pt>
                <c:pt idx="72">
                  <c:v>403.52</c:v>
                </c:pt>
                <c:pt idx="73">
                  <c:v>394.11</c:v>
                </c:pt>
                <c:pt idx="74">
                  <c:v>379.89</c:v>
                </c:pt>
                <c:pt idx="75">
                  <c:v>396</c:v>
                </c:pt>
                <c:pt idx="76">
                  <c:v>375.35</c:v>
                </c:pt>
                <c:pt idx="77">
                  <c:v>360.56</c:v>
                </c:pt>
                <c:pt idx="78">
                  <c:v>337.81</c:v>
                </c:pt>
                <c:pt idx="79">
                  <c:v>328.1</c:v>
                </c:pt>
                <c:pt idx="80">
                  <c:v>317.11</c:v>
                </c:pt>
                <c:pt idx="81">
                  <c:v>286.87</c:v>
                </c:pt>
                <c:pt idx="82">
                  <c:v>305.52</c:v>
                </c:pt>
                <c:pt idx="83">
                  <c:v>309.35000000000002</c:v>
                </c:pt>
                <c:pt idx="84">
                  <c:v>309.98</c:v>
                </c:pt>
                <c:pt idx="85">
                  <c:v>313.20999999999998</c:v>
                </c:pt>
                <c:pt idx="86">
                  <c:v>329.49</c:v>
                </c:pt>
                <c:pt idx="87">
                  <c:v>329.36</c:v>
                </c:pt>
                <c:pt idx="88">
                  <c:v>322.58</c:v>
                </c:pt>
                <c:pt idx="89">
                  <c:v>337.48</c:v>
                </c:pt>
                <c:pt idx="90">
                  <c:v>316.92</c:v>
                </c:pt>
                <c:pt idx="91">
                  <c:v>320.06</c:v>
                </c:pt>
                <c:pt idx="92">
                  <c:v>329.67</c:v>
                </c:pt>
                <c:pt idx="93">
                  <c:v>319.08999999999997</c:v>
                </c:pt>
                <c:pt idx="94">
                  <c:v>309.72000000000003</c:v>
                </c:pt>
                <c:pt idx="95">
                  <c:v>303.13</c:v>
                </c:pt>
                <c:pt idx="96">
                  <c:v>308.45</c:v>
                </c:pt>
                <c:pt idx="97">
                  <c:v>309.75</c:v>
                </c:pt>
                <c:pt idx="98">
                  <c:v>300.93</c:v>
                </c:pt>
                <c:pt idx="99">
                  <c:v>305.81</c:v>
                </c:pt>
                <c:pt idx="100">
                  <c:v>294.39</c:v>
                </c:pt>
                <c:pt idx="101">
                  <c:v>291.67</c:v>
                </c:pt>
                <c:pt idx="102">
                  <c:v>292.77999999999997</c:v>
                </c:pt>
                <c:pt idx="103">
                  <c:v>282.29000000000002</c:v>
                </c:pt>
                <c:pt idx="104">
                  <c:v>231.39</c:v>
                </c:pt>
                <c:pt idx="105">
                  <c:v>221.91</c:v>
                </c:pt>
                <c:pt idx="106">
                  <c:v>218.91</c:v>
                </c:pt>
                <c:pt idx="107">
                  <c:v>212.28</c:v>
                </c:pt>
                <c:pt idx="108">
                  <c:v>211.46</c:v>
                </c:pt>
                <c:pt idx="109">
                  <c:v>193.92</c:v>
                </c:pt>
                <c:pt idx="110">
                  <c:v>180.51</c:v>
                </c:pt>
                <c:pt idx="111">
                  <c:v>169.55</c:v>
                </c:pt>
                <c:pt idx="112">
                  <c:v>156.97</c:v>
                </c:pt>
                <c:pt idx="113">
                  <c:v>153.97999999999999</c:v>
                </c:pt>
                <c:pt idx="114">
                  <c:v>152.63999999999999</c:v>
                </c:pt>
                <c:pt idx="115">
                  <c:v>134.69999999999999</c:v>
                </c:pt>
                <c:pt idx="116">
                  <c:v>148.63</c:v>
                </c:pt>
                <c:pt idx="117">
                  <c:v>140.11000000000001</c:v>
                </c:pt>
                <c:pt idx="118">
                  <c:v>143.33000000000001</c:v>
                </c:pt>
                <c:pt idx="119">
                  <c:v>132.30000000000001</c:v>
                </c:pt>
                <c:pt idx="120">
                  <c:v>127.59</c:v>
                </c:pt>
                <c:pt idx="121">
                  <c:v>116.24</c:v>
                </c:pt>
                <c:pt idx="122">
                  <c:v>135.96</c:v>
                </c:pt>
                <c:pt idx="123">
                  <c:v>134.66999999999999</c:v>
                </c:pt>
                <c:pt idx="124">
                  <c:v>136.96</c:v>
                </c:pt>
                <c:pt idx="125">
                  <c:v>115.05</c:v>
                </c:pt>
                <c:pt idx="126">
                  <c:v>118.83</c:v>
                </c:pt>
                <c:pt idx="127">
                  <c:v>118.19</c:v>
                </c:pt>
                <c:pt idx="128">
                  <c:v>135.09</c:v>
                </c:pt>
                <c:pt idx="129">
                  <c:v>142.19999999999999</c:v>
                </c:pt>
                <c:pt idx="130">
                  <c:v>138.43</c:v>
                </c:pt>
                <c:pt idx="131">
                  <c:v>119.14</c:v>
                </c:pt>
                <c:pt idx="132">
                  <c:v>111.75</c:v>
                </c:pt>
                <c:pt idx="133">
                  <c:v>108.54</c:v>
                </c:pt>
                <c:pt idx="134">
                  <c:v>88.56</c:v>
                </c:pt>
                <c:pt idx="135">
                  <c:v>102.48</c:v>
                </c:pt>
                <c:pt idx="136">
                  <c:v>84.78</c:v>
                </c:pt>
                <c:pt idx="137">
                  <c:v>68.959999999999994</c:v>
                </c:pt>
                <c:pt idx="138">
                  <c:v>65.260000000000005</c:v>
                </c:pt>
                <c:pt idx="139">
                  <c:v>79.95</c:v>
                </c:pt>
                <c:pt idx="140">
                  <c:v>74.59</c:v>
                </c:pt>
                <c:pt idx="141">
                  <c:v>47.36</c:v>
                </c:pt>
                <c:pt idx="142">
                  <c:v>39.6</c:v>
                </c:pt>
                <c:pt idx="143">
                  <c:v>29.7</c:v>
                </c:pt>
                <c:pt idx="144">
                  <c:v>24.73</c:v>
                </c:pt>
                <c:pt idx="145">
                  <c:v>24.47</c:v>
                </c:pt>
                <c:pt idx="146">
                  <c:v>22.7</c:v>
                </c:pt>
                <c:pt idx="147">
                  <c:v>20.04</c:v>
                </c:pt>
                <c:pt idx="148">
                  <c:v>25.26</c:v>
                </c:pt>
                <c:pt idx="149">
                  <c:v>8.39</c:v>
                </c:pt>
                <c:pt idx="150">
                  <c:v>20.239999999999998</c:v>
                </c:pt>
                <c:pt idx="151">
                  <c:v>34.840000000000003</c:v>
                </c:pt>
                <c:pt idx="152">
                  <c:v>42.24</c:v>
                </c:pt>
                <c:pt idx="153">
                  <c:v>12.84</c:v>
                </c:pt>
                <c:pt idx="154">
                  <c:v>2.44</c:v>
                </c:pt>
                <c:pt idx="155">
                  <c:v>-4.58</c:v>
                </c:pt>
                <c:pt idx="156">
                  <c:v>-20.8</c:v>
                </c:pt>
                <c:pt idx="157">
                  <c:v>-19.63</c:v>
                </c:pt>
                <c:pt idx="158">
                  <c:v>-43.28</c:v>
                </c:pt>
                <c:pt idx="159">
                  <c:v>-33.86</c:v>
                </c:pt>
                <c:pt idx="160">
                  <c:v>-36.43</c:v>
                </c:pt>
                <c:pt idx="161">
                  <c:v>-50.38</c:v>
                </c:pt>
                <c:pt idx="162">
                  <c:v>-61.24</c:v>
                </c:pt>
                <c:pt idx="163">
                  <c:v>-17.12</c:v>
                </c:pt>
                <c:pt idx="164">
                  <c:v>3.89</c:v>
                </c:pt>
                <c:pt idx="165">
                  <c:v>-16.07</c:v>
                </c:pt>
                <c:pt idx="166">
                  <c:v>-18.29</c:v>
                </c:pt>
                <c:pt idx="167">
                  <c:v>-25.12</c:v>
                </c:pt>
                <c:pt idx="168">
                  <c:v>-65.040000000000006</c:v>
                </c:pt>
                <c:pt idx="169">
                  <c:v>-37.479999999999997</c:v>
                </c:pt>
                <c:pt idx="170">
                  <c:v>-36.700000000000003</c:v>
                </c:pt>
                <c:pt idx="171">
                  <c:v>-27.57</c:v>
                </c:pt>
                <c:pt idx="172">
                  <c:v>-36.43</c:v>
                </c:pt>
                <c:pt idx="173">
                  <c:v>-5.55</c:v>
                </c:pt>
                <c:pt idx="174">
                  <c:v>2.4900000000000002</c:v>
                </c:pt>
                <c:pt idx="175">
                  <c:v>29.68</c:v>
                </c:pt>
                <c:pt idx="176">
                  <c:v>36.79</c:v>
                </c:pt>
                <c:pt idx="177">
                  <c:v>-4.3600000000000003</c:v>
                </c:pt>
                <c:pt idx="178">
                  <c:v>-75.040000000000006</c:v>
                </c:pt>
                <c:pt idx="179">
                  <c:v>-76.86</c:v>
                </c:pt>
                <c:pt idx="180">
                  <c:v>-100.18</c:v>
                </c:pt>
                <c:pt idx="181">
                  <c:v>-94.06</c:v>
                </c:pt>
                <c:pt idx="182">
                  <c:v>-89.08</c:v>
                </c:pt>
                <c:pt idx="183">
                  <c:v>-110.35</c:v>
                </c:pt>
                <c:pt idx="184">
                  <c:v>-110.17</c:v>
                </c:pt>
                <c:pt idx="185">
                  <c:v>-130.6</c:v>
                </c:pt>
                <c:pt idx="186">
                  <c:v>-156.07</c:v>
                </c:pt>
                <c:pt idx="187">
                  <c:v>-184.32</c:v>
                </c:pt>
                <c:pt idx="188">
                  <c:v>-175.69</c:v>
                </c:pt>
                <c:pt idx="189">
                  <c:v>-168.04</c:v>
                </c:pt>
                <c:pt idx="190">
                  <c:v>-176.69</c:v>
                </c:pt>
                <c:pt idx="191">
                  <c:v>-166.7</c:v>
                </c:pt>
                <c:pt idx="192">
                  <c:v>-173.5</c:v>
                </c:pt>
                <c:pt idx="193">
                  <c:v>-167.08</c:v>
                </c:pt>
                <c:pt idx="194">
                  <c:v>-170.67</c:v>
                </c:pt>
                <c:pt idx="195">
                  <c:v>-156.96</c:v>
                </c:pt>
                <c:pt idx="196">
                  <c:v>-163.75</c:v>
                </c:pt>
                <c:pt idx="197">
                  <c:v>-149.72999999999999</c:v>
                </c:pt>
                <c:pt idx="198">
                  <c:v>-148.26</c:v>
                </c:pt>
                <c:pt idx="199">
                  <c:v>-140.19</c:v>
                </c:pt>
                <c:pt idx="200">
                  <c:v>-133.55000000000001</c:v>
                </c:pt>
                <c:pt idx="201">
                  <c:v>-139.94</c:v>
                </c:pt>
                <c:pt idx="202">
                  <c:v>-165.4</c:v>
                </c:pt>
                <c:pt idx="203">
                  <c:v>-166.45</c:v>
                </c:pt>
                <c:pt idx="204">
                  <c:v>-149.58000000000001</c:v>
                </c:pt>
                <c:pt idx="205">
                  <c:v>-129.04</c:v>
                </c:pt>
                <c:pt idx="206">
                  <c:v>-134.04</c:v>
                </c:pt>
                <c:pt idx="207">
                  <c:v>-141.24</c:v>
                </c:pt>
                <c:pt idx="208">
                  <c:v>-70.989999999999995</c:v>
                </c:pt>
                <c:pt idx="209">
                  <c:v>-51.29</c:v>
                </c:pt>
                <c:pt idx="210">
                  <c:v>5.79</c:v>
                </c:pt>
                <c:pt idx="211">
                  <c:v>43.24</c:v>
                </c:pt>
                <c:pt idx="212">
                  <c:v>65.099999999999994</c:v>
                </c:pt>
                <c:pt idx="213">
                  <c:v>84</c:v>
                </c:pt>
                <c:pt idx="214">
                  <c:v>113.15</c:v>
                </c:pt>
                <c:pt idx="215">
                  <c:v>145.74</c:v>
                </c:pt>
                <c:pt idx="216">
                  <c:v>146.22</c:v>
                </c:pt>
                <c:pt idx="217">
                  <c:v>125.73</c:v>
                </c:pt>
                <c:pt idx="218">
                  <c:v>131.72</c:v>
                </c:pt>
                <c:pt idx="219">
                  <c:v>140.07</c:v>
                </c:pt>
                <c:pt idx="220">
                  <c:v>158</c:v>
                </c:pt>
                <c:pt idx="221">
                  <c:v>127.4</c:v>
                </c:pt>
                <c:pt idx="222">
                  <c:v>144.21</c:v>
                </c:pt>
                <c:pt idx="223">
                  <c:v>144.85</c:v>
                </c:pt>
                <c:pt idx="224">
                  <c:v>136.13999999999999</c:v>
                </c:pt>
                <c:pt idx="225">
                  <c:v>160.6</c:v>
                </c:pt>
                <c:pt idx="226">
                  <c:v>152.69999999999999</c:v>
                </c:pt>
                <c:pt idx="227">
                  <c:v>145.94999999999999</c:v>
                </c:pt>
                <c:pt idx="228">
                  <c:v>159.85</c:v>
                </c:pt>
                <c:pt idx="229">
                  <c:v>173.55</c:v>
                </c:pt>
                <c:pt idx="230">
                  <c:v>159.82</c:v>
                </c:pt>
                <c:pt idx="231">
                  <c:v>226.33</c:v>
                </c:pt>
                <c:pt idx="232">
                  <c:v>214.67</c:v>
                </c:pt>
                <c:pt idx="233">
                  <c:v>207.73</c:v>
                </c:pt>
                <c:pt idx="234">
                  <c:v>197.83</c:v>
                </c:pt>
                <c:pt idx="235">
                  <c:v>200.17</c:v>
                </c:pt>
                <c:pt idx="236">
                  <c:v>173.28</c:v>
                </c:pt>
                <c:pt idx="237">
                  <c:v>171.62</c:v>
                </c:pt>
                <c:pt idx="238">
                  <c:v>208.8</c:v>
                </c:pt>
                <c:pt idx="239">
                  <c:v>232.88</c:v>
                </c:pt>
                <c:pt idx="240">
                  <c:v>267.79000000000002</c:v>
                </c:pt>
                <c:pt idx="241">
                  <c:v>309.55</c:v>
                </c:pt>
                <c:pt idx="242">
                  <c:v>343.7</c:v>
                </c:pt>
                <c:pt idx="243">
                  <c:v>351.84</c:v>
                </c:pt>
                <c:pt idx="244">
                  <c:v>390.26</c:v>
                </c:pt>
                <c:pt idx="245">
                  <c:v>438.91</c:v>
                </c:pt>
                <c:pt idx="246">
                  <c:v>447.94</c:v>
                </c:pt>
                <c:pt idx="247">
                  <c:v>456.93</c:v>
                </c:pt>
                <c:pt idx="248">
                  <c:v>436.59</c:v>
                </c:pt>
                <c:pt idx="249">
                  <c:v>447.48</c:v>
                </c:pt>
                <c:pt idx="250">
                  <c:v>430.81</c:v>
                </c:pt>
                <c:pt idx="251">
                  <c:v>380.42</c:v>
                </c:pt>
                <c:pt idx="252">
                  <c:v>380.42</c:v>
                </c:pt>
                <c:pt idx="253">
                  <c:v>380.42</c:v>
                </c:pt>
                <c:pt idx="254">
                  <c:v>381.42</c:v>
                </c:pt>
                <c:pt idx="255">
                  <c:v>383.42</c:v>
                </c:pt>
                <c:pt idx="256">
                  <c:v>385.88</c:v>
                </c:pt>
                <c:pt idx="257">
                  <c:v>392.88</c:v>
                </c:pt>
                <c:pt idx="258">
                  <c:v>388.88</c:v>
                </c:pt>
                <c:pt idx="259">
                  <c:v>391.14</c:v>
                </c:pt>
                <c:pt idx="260">
                  <c:v>404.14</c:v>
                </c:pt>
                <c:pt idx="261">
                  <c:v>409.7</c:v>
                </c:pt>
                <c:pt idx="262">
                  <c:v>392.64</c:v>
                </c:pt>
                <c:pt idx="263">
                  <c:v>384.07</c:v>
                </c:pt>
                <c:pt idx="264">
                  <c:v>389.39</c:v>
                </c:pt>
                <c:pt idx="265">
                  <c:v>384.69</c:v>
                </c:pt>
                <c:pt idx="266">
                  <c:v>391.2</c:v>
                </c:pt>
                <c:pt idx="267">
                  <c:v>402.79</c:v>
                </c:pt>
              </c:numCache>
            </c:numRef>
          </c:val>
          <c:smooth val="0"/>
          <c:extLst>
            <c:ext xmlns:c16="http://schemas.microsoft.com/office/drawing/2014/chart" uri="{C3380CC4-5D6E-409C-BE32-E72D297353CC}">
              <c16:uniqueId val="{00000000-2C5F-4FBF-8A19-196C793EB5EE}"/>
            </c:ext>
          </c:extLst>
        </c:ser>
        <c:ser>
          <c:idx val="1"/>
          <c:order val="1"/>
          <c:tx>
            <c:strRef>
              <c:f>导出数据!$C$2</c:f>
              <c:strCache>
                <c:ptCount val="1"/>
                <c:pt idx="0">
                  <c:v>螺纹钢</c:v>
                </c:pt>
              </c:strCache>
            </c:strRef>
          </c:tx>
          <c:spPr>
            <a:ln w="28575" cap="rnd">
              <a:solidFill>
                <a:schemeClr val="accent2"/>
              </a:solidFill>
              <a:round/>
            </a:ln>
            <a:effectLst/>
          </c:spPr>
          <c:marker>
            <c:symbol val="none"/>
          </c:marker>
          <c:dLbls>
            <c:dLbl>
              <c:idx val="267"/>
              <c:layout>
                <c:manualLayout>
                  <c:x val="-2.4295567667590882E-2"/>
                  <c:y val="7.0547325034301375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C5F-4FBF-8A19-196C793EB5E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导出数据!$A$3:$A$270</c:f>
              <c:numCache>
                <c:formatCode>yyyy\-m\-d</c:formatCode>
                <c:ptCount val="268"/>
                <c:pt idx="0">
                  <c:v>44225</c:v>
                </c:pt>
                <c:pt idx="1">
                  <c:v>44224</c:v>
                </c:pt>
                <c:pt idx="2">
                  <c:v>44223</c:v>
                </c:pt>
                <c:pt idx="3">
                  <c:v>44222</c:v>
                </c:pt>
                <c:pt idx="4">
                  <c:v>44221</c:v>
                </c:pt>
                <c:pt idx="5">
                  <c:v>44218</c:v>
                </c:pt>
                <c:pt idx="6">
                  <c:v>44217</c:v>
                </c:pt>
                <c:pt idx="7">
                  <c:v>44216</c:v>
                </c:pt>
                <c:pt idx="8">
                  <c:v>44215</c:v>
                </c:pt>
                <c:pt idx="9">
                  <c:v>44214</c:v>
                </c:pt>
                <c:pt idx="10">
                  <c:v>44211</c:v>
                </c:pt>
                <c:pt idx="11">
                  <c:v>44210</c:v>
                </c:pt>
                <c:pt idx="12">
                  <c:v>44209</c:v>
                </c:pt>
                <c:pt idx="13">
                  <c:v>44208</c:v>
                </c:pt>
                <c:pt idx="14">
                  <c:v>44207</c:v>
                </c:pt>
                <c:pt idx="15">
                  <c:v>44204</c:v>
                </c:pt>
                <c:pt idx="16">
                  <c:v>44203</c:v>
                </c:pt>
                <c:pt idx="17">
                  <c:v>44202</c:v>
                </c:pt>
                <c:pt idx="18">
                  <c:v>44201</c:v>
                </c:pt>
                <c:pt idx="19">
                  <c:v>44200</c:v>
                </c:pt>
                <c:pt idx="20">
                  <c:v>44196</c:v>
                </c:pt>
                <c:pt idx="21">
                  <c:v>44195</c:v>
                </c:pt>
                <c:pt idx="22">
                  <c:v>44194</c:v>
                </c:pt>
                <c:pt idx="23">
                  <c:v>44193</c:v>
                </c:pt>
                <c:pt idx="24">
                  <c:v>44190</c:v>
                </c:pt>
                <c:pt idx="25">
                  <c:v>44189</c:v>
                </c:pt>
                <c:pt idx="26">
                  <c:v>44188</c:v>
                </c:pt>
                <c:pt idx="27">
                  <c:v>44187</c:v>
                </c:pt>
                <c:pt idx="28">
                  <c:v>44186</c:v>
                </c:pt>
                <c:pt idx="29">
                  <c:v>44183</c:v>
                </c:pt>
                <c:pt idx="30">
                  <c:v>44182</c:v>
                </c:pt>
                <c:pt idx="31">
                  <c:v>44181</c:v>
                </c:pt>
                <c:pt idx="32">
                  <c:v>44180</c:v>
                </c:pt>
                <c:pt idx="33">
                  <c:v>44179</c:v>
                </c:pt>
                <c:pt idx="34">
                  <c:v>44176</c:v>
                </c:pt>
                <c:pt idx="35">
                  <c:v>44175</c:v>
                </c:pt>
                <c:pt idx="36">
                  <c:v>44174</c:v>
                </c:pt>
                <c:pt idx="37">
                  <c:v>44173</c:v>
                </c:pt>
                <c:pt idx="38">
                  <c:v>44172</c:v>
                </c:pt>
                <c:pt idx="39">
                  <c:v>44169</c:v>
                </c:pt>
                <c:pt idx="40">
                  <c:v>44168</c:v>
                </c:pt>
                <c:pt idx="41">
                  <c:v>44167</c:v>
                </c:pt>
                <c:pt idx="42">
                  <c:v>44166</c:v>
                </c:pt>
                <c:pt idx="43">
                  <c:v>44165</c:v>
                </c:pt>
                <c:pt idx="44">
                  <c:v>44162</c:v>
                </c:pt>
                <c:pt idx="45">
                  <c:v>44161</c:v>
                </c:pt>
                <c:pt idx="46">
                  <c:v>44160</c:v>
                </c:pt>
                <c:pt idx="47">
                  <c:v>44159</c:v>
                </c:pt>
                <c:pt idx="48">
                  <c:v>44158</c:v>
                </c:pt>
                <c:pt idx="49">
                  <c:v>44155</c:v>
                </c:pt>
                <c:pt idx="50">
                  <c:v>44154</c:v>
                </c:pt>
                <c:pt idx="51">
                  <c:v>44153</c:v>
                </c:pt>
                <c:pt idx="52">
                  <c:v>44152</c:v>
                </c:pt>
                <c:pt idx="53">
                  <c:v>44151</c:v>
                </c:pt>
                <c:pt idx="54">
                  <c:v>44148</c:v>
                </c:pt>
                <c:pt idx="55">
                  <c:v>44147</c:v>
                </c:pt>
                <c:pt idx="56">
                  <c:v>44146</c:v>
                </c:pt>
                <c:pt idx="57">
                  <c:v>44145</c:v>
                </c:pt>
                <c:pt idx="58">
                  <c:v>44144</c:v>
                </c:pt>
                <c:pt idx="59">
                  <c:v>44141</c:v>
                </c:pt>
                <c:pt idx="60">
                  <c:v>44140</c:v>
                </c:pt>
                <c:pt idx="61">
                  <c:v>44139</c:v>
                </c:pt>
                <c:pt idx="62">
                  <c:v>44138</c:v>
                </c:pt>
                <c:pt idx="63">
                  <c:v>44137</c:v>
                </c:pt>
                <c:pt idx="64">
                  <c:v>44134</c:v>
                </c:pt>
                <c:pt idx="65">
                  <c:v>44133</c:v>
                </c:pt>
                <c:pt idx="66">
                  <c:v>44132</c:v>
                </c:pt>
                <c:pt idx="67">
                  <c:v>44131</c:v>
                </c:pt>
                <c:pt idx="68">
                  <c:v>44130</c:v>
                </c:pt>
                <c:pt idx="69">
                  <c:v>44127</c:v>
                </c:pt>
                <c:pt idx="70">
                  <c:v>44126</c:v>
                </c:pt>
                <c:pt idx="71">
                  <c:v>44125</c:v>
                </c:pt>
                <c:pt idx="72">
                  <c:v>44124</c:v>
                </c:pt>
                <c:pt idx="73">
                  <c:v>44123</c:v>
                </c:pt>
                <c:pt idx="74">
                  <c:v>44120</c:v>
                </c:pt>
                <c:pt idx="75">
                  <c:v>44119</c:v>
                </c:pt>
                <c:pt idx="76">
                  <c:v>44118</c:v>
                </c:pt>
                <c:pt idx="77">
                  <c:v>44117</c:v>
                </c:pt>
                <c:pt idx="78">
                  <c:v>44116</c:v>
                </c:pt>
                <c:pt idx="79">
                  <c:v>44114</c:v>
                </c:pt>
                <c:pt idx="80">
                  <c:v>44113</c:v>
                </c:pt>
                <c:pt idx="81">
                  <c:v>44104</c:v>
                </c:pt>
                <c:pt idx="82">
                  <c:v>44103</c:v>
                </c:pt>
                <c:pt idx="83">
                  <c:v>44102</c:v>
                </c:pt>
                <c:pt idx="84">
                  <c:v>44101</c:v>
                </c:pt>
                <c:pt idx="85">
                  <c:v>44099</c:v>
                </c:pt>
                <c:pt idx="86">
                  <c:v>44098</c:v>
                </c:pt>
                <c:pt idx="87">
                  <c:v>44097</c:v>
                </c:pt>
                <c:pt idx="88">
                  <c:v>44096</c:v>
                </c:pt>
                <c:pt idx="89">
                  <c:v>44095</c:v>
                </c:pt>
                <c:pt idx="90">
                  <c:v>44092</c:v>
                </c:pt>
                <c:pt idx="91">
                  <c:v>44091</c:v>
                </c:pt>
                <c:pt idx="92">
                  <c:v>44090</c:v>
                </c:pt>
                <c:pt idx="93">
                  <c:v>44089</c:v>
                </c:pt>
                <c:pt idx="94">
                  <c:v>44088</c:v>
                </c:pt>
                <c:pt idx="95">
                  <c:v>44085</c:v>
                </c:pt>
                <c:pt idx="96">
                  <c:v>44084</c:v>
                </c:pt>
                <c:pt idx="97">
                  <c:v>44083</c:v>
                </c:pt>
                <c:pt idx="98">
                  <c:v>44082</c:v>
                </c:pt>
                <c:pt idx="99">
                  <c:v>44081</c:v>
                </c:pt>
                <c:pt idx="100">
                  <c:v>44078</c:v>
                </c:pt>
                <c:pt idx="101">
                  <c:v>44077</c:v>
                </c:pt>
                <c:pt idx="102">
                  <c:v>44076</c:v>
                </c:pt>
                <c:pt idx="103">
                  <c:v>44075</c:v>
                </c:pt>
                <c:pt idx="104">
                  <c:v>44074</c:v>
                </c:pt>
                <c:pt idx="105">
                  <c:v>44071</c:v>
                </c:pt>
                <c:pt idx="106">
                  <c:v>44070</c:v>
                </c:pt>
                <c:pt idx="107">
                  <c:v>44069</c:v>
                </c:pt>
                <c:pt idx="108">
                  <c:v>44068</c:v>
                </c:pt>
                <c:pt idx="109">
                  <c:v>44067</c:v>
                </c:pt>
                <c:pt idx="110">
                  <c:v>44064</c:v>
                </c:pt>
                <c:pt idx="111">
                  <c:v>44063</c:v>
                </c:pt>
                <c:pt idx="112">
                  <c:v>44062</c:v>
                </c:pt>
                <c:pt idx="113">
                  <c:v>44061</c:v>
                </c:pt>
                <c:pt idx="114">
                  <c:v>44060</c:v>
                </c:pt>
                <c:pt idx="115">
                  <c:v>44057</c:v>
                </c:pt>
                <c:pt idx="116">
                  <c:v>44056</c:v>
                </c:pt>
                <c:pt idx="117">
                  <c:v>44055</c:v>
                </c:pt>
                <c:pt idx="118">
                  <c:v>44054</c:v>
                </c:pt>
                <c:pt idx="119">
                  <c:v>44053</c:v>
                </c:pt>
                <c:pt idx="120">
                  <c:v>44050</c:v>
                </c:pt>
                <c:pt idx="121">
                  <c:v>44049</c:v>
                </c:pt>
                <c:pt idx="122">
                  <c:v>44048</c:v>
                </c:pt>
                <c:pt idx="123">
                  <c:v>44047</c:v>
                </c:pt>
                <c:pt idx="124">
                  <c:v>44046</c:v>
                </c:pt>
                <c:pt idx="125">
                  <c:v>44043</c:v>
                </c:pt>
                <c:pt idx="126">
                  <c:v>44042</c:v>
                </c:pt>
                <c:pt idx="127">
                  <c:v>44041</c:v>
                </c:pt>
                <c:pt idx="128">
                  <c:v>44040</c:v>
                </c:pt>
                <c:pt idx="129">
                  <c:v>44039</c:v>
                </c:pt>
                <c:pt idx="130">
                  <c:v>44036</c:v>
                </c:pt>
                <c:pt idx="131">
                  <c:v>44035</c:v>
                </c:pt>
                <c:pt idx="132">
                  <c:v>44034</c:v>
                </c:pt>
                <c:pt idx="133">
                  <c:v>44032</c:v>
                </c:pt>
                <c:pt idx="134">
                  <c:v>44029</c:v>
                </c:pt>
                <c:pt idx="135">
                  <c:v>44028</c:v>
                </c:pt>
                <c:pt idx="136">
                  <c:v>44027</c:v>
                </c:pt>
                <c:pt idx="137">
                  <c:v>44026</c:v>
                </c:pt>
                <c:pt idx="138">
                  <c:v>44025</c:v>
                </c:pt>
                <c:pt idx="139">
                  <c:v>44022</c:v>
                </c:pt>
                <c:pt idx="140">
                  <c:v>44021</c:v>
                </c:pt>
                <c:pt idx="141">
                  <c:v>44020</c:v>
                </c:pt>
                <c:pt idx="142">
                  <c:v>44019</c:v>
                </c:pt>
                <c:pt idx="143">
                  <c:v>44018</c:v>
                </c:pt>
                <c:pt idx="144">
                  <c:v>44015</c:v>
                </c:pt>
                <c:pt idx="145">
                  <c:v>44014</c:v>
                </c:pt>
                <c:pt idx="146">
                  <c:v>44013</c:v>
                </c:pt>
                <c:pt idx="147">
                  <c:v>44012</c:v>
                </c:pt>
                <c:pt idx="148">
                  <c:v>44011</c:v>
                </c:pt>
                <c:pt idx="149">
                  <c:v>44010</c:v>
                </c:pt>
                <c:pt idx="150">
                  <c:v>44006</c:v>
                </c:pt>
                <c:pt idx="151">
                  <c:v>44005</c:v>
                </c:pt>
                <c:pt idx="152">
                  <c:v>44004</c:v>
                </c:pt>
                <c:pt idx="153">
                  <c:v>44001</c:v>
                </c:pt>
                <c:pt idx="154">
                  <c:v>44000</c:v>
                </c:pt>
                <c:pt idx="155">
                  <c:v>43999</c:v>
                </c:pt>
                <c:pt idx="156">
                  <c:v>43998</c:v>
                </c:pt>
                <c:pt idx="157">
                  <c:v>43997</c:v>
                </c:pt>
                <c:pt idx="158">
                  <c:v>43994</c:v>
                </c:pt>
                <c:pt idx="159">
                  <c:v>43993</c:v>
                </c:pt>
                <c:pt idx="160">
                  <c:v>43992</c:v>
                </c:pt>
                <c:pt idx="161">
                  <c:v>43991</c:v>
                </c:pt>
                <c:pt idx="162">
                  <c:v>43990</c:v>
                </c:pt>
                <c:pt idx="163">
                  <c:v>43987</c:v>
                </c:pt>
                <c:pt idx="164">
                  <c:v>43986</c:v>
                </c:pt>
                <c:pt idx="165">
                  <c:v>43985</c:v>
                </c:pt>
                <c:pt idx="166">
                  <c:v>43984</c:v>
                </c:pt>
                <c:pt idx="167">
                  <c:v>43983</c:v>
                </c:pt>
                <c:pt idx="168">
                  <c:v>43980</c:v>
                </c:pt>
                <c:pt idx="169">
                  <c:v>43979</c:v>
                </c:pt>
                <c:pt idx="170">
                  <c:v>43978</c:v>
                </c:pt>
                <c:pt idx="171">
                  <c:v>43977</c:v>
                </c:pt>
                <c:pt idx="172">
                  <c:v>43976</c:v>
                </c:pt>
                <c:pt idx="173">
                  <c:v>43973</c:v>
                </c:pt>
                <c:pt idx="174">
                  <c:v>43972</c:v>
                </c:pt>
                <c:pt idx="175">
                  <c:v>43971</c:v>
                </c:pt>
                <c:pt idx="176">
                  <c:v>43970</c:v>
                </c:pt>
                <c:pt idx="177">
                  <c:v>43969</c:v>
                </c:pt>
                <c:pt idx="178">
                  <c:v>43966</c:v>
                </c:pt>
                <c:pt idx="179">
                  <c:v>43965</c:v>
                </c:pt>
                <c:pt idx="180">
                  <c:v>43964</c:v>
                </c:pt>
                <c:pt idx="181">
                  <c:v>43963</c:v>
                </c:pt>
                <c:pt idx="182">
                  <c:v>43962</c:v>
                </c:pt>
                <c:pt idx="183">
                  <c:v>43960</c:v>
                </c:pt>
                <c:pt idx="184">
                  <c:v>43959</c:v>
                </c:pt>
                <c:pt idx="185">
                  <c:v>43958</c:v>
                </c:pt>
                <c:pt idx="186">
                  <c:v>43957</c:v>
                </c:pt>
                <c:pt idx="187">
                  <c:v>43951</c:v>
                </c:pt>
                <c:pt idx="188">
                  <c:v>43950</c:v>
                </c:pt>
                <c:pt idx="189">
                  <c:v>43949</c:v>
                </c:pt>
                <c:pt idx="190">
                  <c:v>43948</c:v>
                </c:pt>
                <c:pt idx="191">
                  <c:v>43947</c:v>
                </c:pt>
                <c:pt idx="192">
                  <c:v>43945</c:v>
                </c:pt>
                <c:pt idx="193">
                  <c:v>43944</c:v>
                </c:pt>
                <c:pt idx="194">
                  <c:v>43943</c:v>
                </c:pt>
                <c:pt idx="195">
                  <c:v>43942</c:v>
                </c:pt>
                <c:pt idx="196">
                  <c:v>43941</c:v>
                </c:pt>
                <c:pt idx="197">
                  <c:v>43938</c:v>
                </c:pt>
                <c:pt idx="198">
                  <c:v>43937</c:v>
                </c:pt>
                <c:pt idx="199">
                  <c:v>43936</c:v>
                </c:pt>
                <c:pt idx="200">
                  <c:v>43935</c:v>
                </c:pt>
                <c:pt idx="201">
                  <c:v>43934</c:v>
                </c:pt>
                <c:pt idx="202">
                  <c:v>43931</c:v>
                </c:pt>
                <c:pt idx="203">
                  <c:v>43930</c:v>
                </c:pt>
                <c:pt idx="204">
                  <c:v>43929</c:v>
                </c:pt>
                <c:pt idx="205">
                  <c:v>43928</c:v>
                </c:pt>
                <c:pt idx="206">
                  <c:v>43924</c:v>
                </c:pt>
                <c:pt idx="207">
                  <c:v>43923</c:v>
                </c:pt>
                <c:pt idx="208">
                  <c:v>43922</c:v>
                </c:pt>
                <c:pt idx="209">
                  <c:v>43921</c:v>
                </c:pt>
                <c:pt idx="210">
                  <c:v>43920</c:v>
                </c:pt>
                <c:pt idx="211">
                  <c:v>43917</c:v>
                </c:pt>
                <c:pt idx="212">
                  <c:v>43916</c:v>
                </c:pt>
                <c:pt idx="213">
                  <c:v>43915</c:v>
                </c:pt>
                <c:pt idx="214">
                  <c:v>43914</c:v>
                </c:pt>
                <c:pt idx="215">
                  <c:v>43913</c:v>
                </c:pt>
                <c:pt idx="216">
                  <c:v>43910</c:v>
                </c:pt>
                <c:pt idx="217">
                  <c:v>43909</c:v>
                </c:pt>
                <c:pt idx="218">
                  <c:v>43908</c:v>
                </c:pt>
                <c:pt idx="219">
                  <c:v>43907</c:v>
                </c:pt>
                <c:pt idx="220">
                  <c:v>43906</c:v>
                </c:pt>
                <c:pt idx="221">
                  <c:v>43903</c:v>
                </c:pt>
                <c:pt idx="222">
                  <c:v>43902</c:v>
                </c:pt>
                <c:pt idx="223">
                  <c:v>43901</c:v>
                </c:pt>
                <c:pt idx="224">
                  <c:v>43900</c:v>
                </c:pt>
                <c:pt idx="225">
                  <c:v>43899</c:v>
                </c:pt>
                <c:pt idx="226">
                  <c:v>43896</c:v>
                </c:pt>
                <c:pt idx="227">
                  <c:v>43895</c:v>
                </c:pt>
                <c:pt idx="228">
                  <c:v>43894</c:v>
                </c:pt>
                <c:pt idx="229">
                  <c:v>43893</c:v>
                </c:pt>
                <c:pt idx="230">
                  <c:v>43892</c:v>
                </c:pt>
                <c:pt idx="231">
                  <c:v>43889</c:v>
                </c:pt>
                <c:pt idx="232">
                  <c:v>43888</c:v>
                </c:pt>
                <c:pt idx="233">
                  <c:v>43887</c:v>
                </c:pt>
                <c:pt idx="234">
                  <c:v>43886</c:v>
                </c:pt>
                <c:pt idx="235">
                  <c:v>43885</c:v>
                </c:pt>
                <c:pt idx="236">
                  <c:v>43882</c:v>
                </c:pt>
                <c:pt idx="237">
                  <c:v>43881</c:v>
                </c:pt>
                <c:pt idx="238">
                  <c:v>43880</c:v>
                </c:pt>
                <c:pt idx="239">
                  <c:v>43879</c:v>
                </c:pt>
                <c:pt idx="240">
                  <c:v>43878</c:v>
                </c:pt>
                <c:pt idx="241">
                  <c:v>43875</c:v>
                </c:pt>
                <c:pt idx="242">
                  <c:v>43874</c:v>
                </c:pt>
                <c:pt idx="243">
                  <c:v>43873</c:v>
                </c:pt>
                <c:pt idx="244">
                  <c:v>43872</c:v>
                </c:pt>
                <c:pt idx="245">
                  <c:v>43871</c:v>
                </c:pt>
                <c:pt idx="246">
                  <c:v>43868</c:v>
                </c:pt>
                <c:pt idx="247">
                  <c:v>43867</c:v>
                </c:pt>
                <c:pt idx="248">
                  <c:v>43866</c:v>
                </c:pt>
                <c:pt idx="249">
                  <c:v>43865</c:v>
                </c:pt>
                <c:pt idx="250">
                  <c:v>43864</c:v>
                </c:pt>
                <c:pt idx="251">
                  <c:v>43853</c:v>
                </c:pt>
                <c:pt idx="252">
                  <c:v>43852</c:v>
                </c:pt>
                <c:pt idx="253">
                  <c:v>43851</c:v>
                </c:pt>
                <c:pt idx="254">
                  <c:v>43850</c:v>
                </c:pt>
                <c:pt idx="255">
                  <c:v>43849</c:v>
                </c:pt>
                <c:pt idx="256">
                  <c:v>43847</c:v>
                </c:pt>
                <c:pt idx="257">
                  <c:v>43846</c:v>
                </c:pt>
                <c:pt idx="258">
                  <c:v>43845</c:v>
                </c:pt>
                <c:pt idx="259">
                  <c:v>43844</c:v>
                </c:pt>
                <c:pt idx="260">
                  <c:v>43843</c:v>
                </c:pt>
                <c:pt idx="261">
                  <c:v>43840</c:v>
                </c:pt>
                <c:pt idx="262">
                  <c:v>43839</c:v>
                </c:pt>
                <c:pt idx="263">
                  <c:v>43838</c:v>
                </c:pt>
                <c:pt idx="264">
                  <c:v>43837</c:v>
                </c:pt>
                <c:pt idx="265">
                  <c:v>43836</c:v>
                </c:pt>
                <c:pt idx="266">
                  <c:v>43833</c:v>
                </c:pt>
                <c:pt idx="267">
                  <c:v>43832</c:v>
                </c:pt>
              </c:numCache>
            </c:numRef>
          </c:cat>
          <c:val>
            <c:numRef>
              <c:f>导出数据!$C$3:$C$270</c:f>
              <c:numCache>
                <c:formatCode>General</c:formatCode>
                <c:ptCount val="268"/>
                <c:pt idx="0">
                  <c:v>-178.87</c:v>
                </c:pt>
                <c:pt idx="1">
                  <c:v>-184.58</c:v>
                </c:pt>
                <c:pt idx="2">
                  <c:v>-203.43</c:v>
                </c:pt>
                <c:pt idx="3">
                  <c:v>-205.03</c:v>
                </c:pt>
                <c:pt idx="4">
                  <c:v>-216.15</c:v>
                </c:pt>
                <c:pt idx="5">
                  <c:v>-198.45</c:v>
                </c:pt>
                <c:pt idx="6">
                  <c:v>-208.17</c:v>
                </c:pt>
                <c:pt idx="7">
                  <c:v>-206.16</c:v>
                </c:pt>
                <c:pt idx="8">
                  <c:v>-162.72999999999999</c:v>
                </c:pt>
                <c:pt idx="9">
                  <c:v>-163.51</c:v>
                </c:pt>
                <c:pt idx="10">
                  <c:v>-153.41</c:v>
                </c:pt>
                <c:pt idx="11">
                  <c:v>-141.16999999999999</c:v>
                </c:pt>
                <c:pt idx="12">
                  <c:v>-96.04</c:v>
                </c:pt>
                <c:pt idx="13">
                  <c:v>-76.849999999999994</c:v>
                </c:pt>
                <c:pt idx="14">
                  <c:v>-23.22</c:v>
                </c:pt>
                <c:pt idx="15">
                  <c:v>3.94</c:v>
                </c:pt>
                <c:pt idx="16">
                  <c:v>12.02</c:v>
                </c:pt>
                <c:pt idx="17">
                  <c:v>58.86</c:v>
                </c:pt>
                <c:pt idx="18">
                  <c:v>68.62</c:v>
                </c:pt>
                <c:pt idx="19">
                  <c:v>87.96</c:v>
                </c:pt>
                <c:pt idx="20">
                  <c:v>92.74</c:v>
                </c:pt>
                <c:pt idx="21">
                  <c:v>93.62</c:v>
                </c:pt>
                <c:pt idx="22">
                  <c:v>78.22</c:v>
                </c:pt>
                <c:pt idx="23">
                  <c:v>107.7</c:v>
                </c:pt>
                <c:pt idx="24">
                  <c:v>105.82</c:v>
                </c:pt>
                <c:pt idx="25">
                  <c:v>154.83000000000001</c:v>
                </c:pt>
                <c:pt idx="26">
                  <c:v>214.66</c:v>
                </c:pt>
                <c:pt idx="27">
                  <c:v>280</c:v>
                </c:pt>
                <c:pt idx="28">
                  <c:v>145.80000000000001</c:v>
                </c:pt>
                <c:pt idx="29">
                  <c:v>48.77</c:v>
                </c:pt>
                <c:pt idx="30">
                  <c:v>42.3</c:v>
                </c:pt>
                <c:pt idx="31">
                  <c:v>30.43</c:v>
                </c:pt>
                <c:pt idx="32">
                  <c:v>24.9</c:v>
                </c:pt>
                <c:pt idx="33">
                  <c:v>35.58</c:v>
                </c:pt>
                <c:pt idx="34">
                  <c:v>47.4</c:v>
                </c:pt>
                <c:pt idx="35">
                  <c:v>35.81</c:v>
                </c:pt>
                <c:pt idx="36">
                  <c:v>65.78</c:v>
                </c:pt>
                <c:pt idx="37">
                  <c:v>84.64</c:v>
                </c:pt>
                <c:pt idx="38">
                  <c:v>97.05</c:v>
                </c:pt>
                <c:pt idx="39">
                  <c:v>124.33</c:v>
                </c:pt>
                <c:pt idx="40">
                  <c:v>175.7</c:v>
                </c:pt>
                <c:pt idx="41">
                  <c:v>202.33</c:v>
                </c:pt>
                <c:pt idx="42">
                  <c:v>235.81</c:v>
                </c:pt>
                <c:pt idx="43">
                  <c:v>264.2</c:v>
                </c:pt>
                <c:pt idx="44">
                  <c:v>278.36</c:v>
                </c:pt>
                <c:pt idx="45">
                  <c:v>290.60000000000002</c:v>
                </c:pt>
                <c:pt idx="46">
                  <c:v>321.12</c:v>
                </c:pt>
                <c:pt idx="47">
                  <c:v>355.93</c:v>
                </c:pt>
                <c:pt idx="48">
                  <c:v>388.43</c:v>
                </c:pt>
                <c:pt idx="49">
                  <c:v>363.89</c:v>
                </c:pt>
                <c:pt idx="50">
                  <c:v>359.87</c:v>
                </c:pt>
                <c:pt idx="51">
                  <c:v>366.81</c:v>
                </c:pt>
                <c:pt idx="52">
                  <c:v>359.48</c:v>
                </c:pt>
                <c:pt idx="53">
                  <c:v>360.44</c:v>
                </c:pt>
                <c:pt idx="54">
                  <c:v>371.59</c:v>
                </c:pt>
                <c:pt idx="55">
                  <c:v>366.18</c:v>
                </c:pt>
                <c:pt idx="56">
                  <c:v>373.72</c:v>
                </c:pt>
                <c:pt idx="57">
                  <c:v>363.98</c:v>
                </c:pt>
                <c:pt idx="58">
                  <c:v>336.74</c:v>
                </c:pt>
                <c:pt idx="59">
                  <c:v>246.07</c:v>
                </c:pt>
                <c:pt idx="60">
                  <c:v>221.19</c:v>
                </c:pt>
                <c:pt idx="61">
                  <c:v>195.9</c:v>
                </c:pt>
                <c:pt idx="62">
                  <c:v>182.55</c:v>
                </c:pt>
                <c:pt idx="63">
                  <c:v>161.41999999999999</c:v>
                </c:pt>
                <c:pt idx="64">
                  <c:v>140.35</c:v>
                </c:pt>
                <c:pt idx="65">
                  <c:v>129.07</c:v>
                </c:pt>
                <c:pt idx="66">
                  <c:v>117.19</c:v>
                </c:pt>
                <c:pt idx="67">
                  <c:v>121.89</c:v>
                </c:pt>
                <c:pt idx="68">
                  <c:v>112.69</c:v>
                </c:pt>
                <c:pt idx="69">
                  <c:v>106.91</c:v>
                </c:pt>
                <c:pt idx="70">
                  <c:v>91.75</c:v>
                </c:pt>
                <c:pt idx="71">
                  <c:v>82.37</c:v>
                </c:pt>
                <c:pt idx="72">
                  <c:v>102.17</c:v>
                </c:pt>
                <c:pt idx="73">
                  <c:v>102.29</c:v>
                </c:pt>
                <c:pt idx="74">
                  <c:v>86.05</c:v>
                </c:pt>
                <c:pt idx="75">
                  <c:v>97.1</c:v>
                </c:pt>
                <c:pt idx="76">
                  <c:v>85.5</c:v>
                </c:pt>
                <c:pt idx="77">
                  <c:v>71.02</c:v>
                </c:pt>
                <c:pt idx="78">
                  <c:v>56.34</c:v>
                </c:pt>
                <c:pt idx="79">
                  <c:v>50.55</c:v>
                </c:pt>
                <c:pt idx="80">
                  <c:v>39.33</c:v>
                </c:pt>
                <c:pt idx="81">
                  <c:v>13.25</c:v>
                </c:pt>
                <c:pt idx="82">
                  <c:v>31.39</c:v>
                </c:pt>
                <c:pt idx="83">
                  <c:v>23.29</c:v>
                </c:pt>
                <c:pt idx="84">
                  <c:v>22.08</c:v>
                </c:pt>
                <c:pt idx="85">
                  <c:v>27.16</c:v>
                </c:pt>
                <c:pt idx="86">
                  <c:v>35.04</c:v>
                </c:pt>
                <c:pt idx="87">
                  <c:v>32.840000000000003</c:v>
                </c:pt>
                <c:pt idx="88">
                  <c:v>25.6</c:v>
                </c:pt>
                <c:pt idx="89">
                  <c:v>38.06</c:v>
                </c:pt>
                <c:pt idx="90">
                  <c:v>23.27</c:v>
                </c:pt>
                <c:pt idx="91">
                  <c:v>28.33</c:v>
                </c:pt>
                <c:pt idx="92">
                  <c:v>37.57</c:v>
                </c:pt>
                <c:pt idx="93">
                  <c:v>28.6</c:v>
                </c:pt>
                <c:pt idx="94">
                  <c:v>21.75</c:v>
                </c:pt>
                <c:pt idx="95">
                  <c:v>24.31</c:v>
                </c:pt>
                <c:pt idx="96">
                  <c:v>38.770000000000003</c:v>
                </c:pt>
                <c:pt idx="97">
                  <c:v>42.02</c:v>
                </c:pt>
                <c:pt idx="98">
                  <c:v>37.1</c:v>
                </c:pt>
                <c:pt idx="99">
                  <c:v>46.48</c:v>
                </c:pt>
                <c:pt idx="100">
                  <c:v>55.45</c:v>
                </c:pt>
                <c:pt idx="101">
                  <c:v>57.21</c:v>
                </c:pt>
                <c:pt idx="102">
                  <c:v>58.85</c:v>
                </c:pt>
                <c:pt idx="103">
                  <c:v>67.03</c:v>
                </c:pt>
                <c:pt idx="104">
                  <c:v>60.8</c:v>
                </c:pt>
                <c:pt idx="105">
                  <c:v>51.6</c:v>
                </c:pt>
                <c:pt idx="106">
                  <c:v>49.72</c:v>
                </c:pt>
                <c:pt idx="107">
                  <c:v>52.05</c:v>
                </c:pt>
                <c:pt idx="108">
                  <c:v>52.74</c:v>
                </c:pt>
                <c:pt idx="109">
                  <c:v>36.840000000000003</c:v>
                </c:pt>
                <c:pt idx="110">
                  <c:v>34.03</c:v>
                </c:pt>
                <c:pt idx="111">
                  <c:v>38.270000000000003</c:v>
                </c:pt>
                <c:pt idx="112">
                  <c:v>52.34</c:v>
                </c:pt>
                <c:pt idx="113">
                  <c:v>69.09</c:v>
                </c:pt>
                <c:pt idx="114">
                  <c:v>93.69</c:v>
                </c:pt>
                <c:pt idx="115">
                  <c:v>87.29</c:v>
                </c:pt>
                <c:pt idx="116">
                  <c:v>105.65</c:v>
                </c:pt>
                <c:pt idx="117">
                  <c:v>108.46</c:v>
                </c:pt>
                <c:pt idx="118">
                  <c:v>120.02</c:v>
                </c:pt>
                <c:pt idx="119">
                  <c:v>131.04</c:v>
                </c:pt>
                <c:pt idx="120">
                  <c:v>147.27000000000001</c:v>
                </c:pt>
                <c:pt idx="121">
                  <c:v>143.02000000000001</c:v>
                </c:pt>
                <c:pt idx="122">
                  <c:v>155.74</c:v>
                </c:pt>
                <c:pt idx="123">
                  <c:v>155.47999999999999</c:v>
                </c:pt>
                <c:pt idx="124">
                  <c:v>159.53</c:v>
                </c:pt>
                <c:pt idx="125">
                  <c:v>155.25</c:v>
                </c:pt>
                <c:pt idx="126">
                  <c:v>160.94999999999999</c:v>
                </c:pt>
                <c:pt idx="127">
                  <c:v>155.88</c:v>
                </c:pt>
                <c:pt idx="128">
                  <c:v>173.03</c:v>
                </c:pt>
                <c:pt idx="129">
                  <c:v>186.36</c:v>
                </c:pt>
                <c:pt idx="130">
                  <c:v>189.33</c:v>
                </c:pt>
                <c:pt idx="131">
                  <c:v>178.67</c:v>
                </c:pt>
                <c:pt idx="132">
                  <c:v>178.38</c:v>
                </c:pt>
                <c:pt idx="133">
                  <c:v>175.99</c:v>
                </c:pt>
                <c:pt idx="134">
                  <c:v>169.79</c:v>
                </c:pt>
                <c:pt idx="135">
                  <c:v>184.57</c:v>
                </c:pt>
                <c:pt idx="136">
                  <c:v>180.63</c:v>
                </c:pt>
                <c:pt idx="137">
                  <c:v>177</c:v>
                </c:pt>
                <c:pt idx="138">
                  <c:v>181.99</c:v>
                </c:pt>
                <c:pt idx="139">
                  <c:v>216.45</c:v>
                </c:pt>
                <c:pt idx="140">
                  <c:v>224.27</c:v>
                </c:pt>
                <c:pt idx="141">
                  <c:v>197.86</c:v>
                </c:pt>
                <c:pt idx="142">
                  <c:v>195.57</c:v>
                </c:pt>
                <c:pt idx="143">
                  <c:v>199.85</c:v>
                </c:pt>
                <c:pt idx="144">
                  <c:v>201.25</c:v>
                </c:pt>
                <c:pt idx="145">
                  <c:v>200.87</c:v>
                </c:pt>
                <c:pt idx="146">
                  <c:v>204.61</c:v>
                </c:pt>
                <c:pt idx="147">
                  <c:v>209.07</c:v>
                </c:pt>
                <c:pt idx="148">
                  <c:v>218.03</c:v>
                </c:pt>
                <c:pt idx="149">
                  <c:v>206.84</c:v>
                </c:pt>
                <c:pt idx="150">
                  <c:v>225.81</c:v>
                </c:pt>
                <c:pt idx="151">
                  <c:v>243.78</c:v>
                </c:pt>
                <c:pt idx="152">
                  <c:v>260.61</c:v>
                </c:pt>
                <c:pt idx="153">
                  <c:v>234.57</c:v>
                </c:pt>
                <c:pt idx="154">
                  <c:v>238.2</c:v>
                </c:pt>
                <c:pt idx="155">
                  <c:v>240.63</c:v>
                </c:pt>
                <c:pt idx="156">
                  <c:v>237.93</c:v>
                </c:pt>
                <c:pt idx="157">
                  <c:v>260.16000000000003</c:v>
                </c:pt>
                <c:pt idx="158">
                  <c:v>261.05</c:v>
                </c:pt>
                <c:pt idx="159">
                  <c:v>279.58999999999997</c:v>
                </c:pt>
                <c:pt idx="160">
                  <c:v>295.10000000000002</c:v>
                </c:pt>
                <c:pt idx="161">
                  <c:v>288.66000000000003</c:v>
                </c:pt>
                <c:pt idx="162">
                  <c:v>285.98</c:v>
                </c:pt>
                <c:pt idx="163">
                  <c:v>335.26</c:v>
                </c:pt>
                <c:pt idx="164">
                  <c:v>363.73</c:v>
                </c:pt>
                <c:pt idx="165">
                  <c:v>338.91</c:v>
                </c:pt>
                <c:pt idx="166">
                  <c:v>328.47</c:v>
                </c:pt>
                <c:pt idx="167">
                  <c:v>327.29000000000002</c:v>
                </c:pt>
                <c:pt idx="168">
                  <c:v>292.56</c:v>
                </c:pt>
                <c:pt idx="169">
                  <c:v>315.89</c:v>
                </c:pt>
                <c:pt idx="170">
                  <c:v>331.21</c:v>
                </c:pt>
                <c:pt idx="171">
                  <c:v>351.32</c:v>
                </c:pt>
                <c:pt idx="172">
                  <c:v>332.94</c:v>
                </c:pt>
                <c:pt idx="173">
                  <c:v>354.63</c:v>
                </c:pt>
                <c:pt idx="174">
                  <c:v>357.43</c:v>
                </c:pt>
                <c:pt idx="175">
                  <c:v>372.56</c:v>
                </c:pt>
                <c:pt idx="176">
                  <c:v>373.32</c:v>
                </c:pt>
                <c:pt idx="177">
                  <c:v>362.68</c:v>
                </c:pt>
                <c:pt idx="178">
                  <c:v>323.60000000000002</c:v>
                </c:pt>
                <c:pt idx="179">
                  <c:v>327.38</c:v>
                </c:pt>
                <c:pt idx="180">
                  <c:v>310.93</c:v>
                </c:pt>
                <c:pt idx="181">
                  <c:v>323.97000000000003</c:v>
                </c:pt>
                <c:pt idx="182">
                  <c:v>336.35</c:v>
                </c:pt>
                <c:pt idx="183">
                  <c:v>332.58</c:v>
                </c:pt>
                <c:pt idx="184">
                  <c:v>336.3</c:v>
                </c:pt>
                <c:pt idx="185">
                  <c:v>326.20999999999998</c:v>
                </c:pt>
                <c:pt idx="186">
                  <c:v>324.36</c:v>
                </c:pt>
                <c:pt idx="187">
                  <c:v>299.52999999999997</c:v>
                </c:pt>
                <c:pt idx="188">
                  <c:v>309.55</c:v>
                </c:pt>
                <c:pt idx="189">
                  <c:v>320.01</c:v>
                </c:pt>
                <c:pt idx="190">
                  <c:v>310.94</c:v>
                </c:pt>
                <c:pt idx="191">
                  <c:v>314.12</c:v>
                </c:pt>
                <c:pt idx="192">
                  <c:v>311.98</c:v>
                </c:pt>
                <c:pt idx="193">
                  <c:v>314.89</c:v>
                </c:pt>
                <c:pt idx="194">
                  <c:v>300.77999999999997</c:v>
                </c:pt>
                <c:pt idx="195">
                  <c:v>317.86</c:v>
                </c:pt>
                <c:pt idx="196">
                  <c:v>314.13</c:v>
                </c:pt>
                <c:pt idx="197">
                  <c:v>325.42</c:v>
                </c:pt>
                <c:pt idx="198">
                  <c:v>318.89999999999998</c:v>
                </c:pt>
                <c:pt idx="199">
                  <c:v>324.5</c:v>
                </c:pt>
                <c:pt idx="200">
                  <c:v>331.3</c:v>
                </c:pt>
                <c:pt idx="201">
                  <c:v>324.04000000000002</c:v>
                </c:pt>
                <c:pt idx="202">
                  <c:v>304.8</c:v>
                </c:pt>
                <c:pt idx="203">
                  <c:v>291.14999999999998</c:v>
                </c:pt>
                <c:pt idx="204">
                  <c:v>290.10000000000002</c:v>
                </c:pt>
                <c:pt idx="205">
                  <c:v>297.56</c:v>
                </c:pt>
                <c:pt idx="206">
                  <c:v>281.77</c:v>
                </c:pt>
                <c:pt idx="207">
                  <c:v>251.35</c:v>
                </c:pt>
                <c:pt idx="208">
                  <c:v>281.2</c:v>
                </c:pt>
                <c:pt idx="209">
                  <c:v>263.45</c:v>
                </c:pt>
                <c:pt idx="210">
                  <c:v>279.86</c:v>
                </c:pt>
                <c:pt idx="211">
                  <c:v>279.95</c:v>
                </c:pt>
                <c:pt idx="212">
                  <c:v>284.04000000000002</c:v>
                </c:pt>
                <c:pt idx="213">
                  <c:v>276.5</c:v>
                </c:pt>
                <c:pt idx="214">
                  <c:v>289</c:v>
                </c:pt>
                <c:pt idx="215">
                  <c:v>315.38</c:v>
                </c:pt>
                <c:pt idx="216">
                  <c:v>293.63</c:v>
                </c:pt>
                <c:pt idx="217">
                  <c:v>268.77</c:v>
                </c:pt>
                <c:pt idx="218">
                  <c:v>271</c:v>
                </c:pt>
                <c:pt idx="219">
                  <c:v>272.06</c:v>
                </c:pt>
                <c:pt idx="220">
                  <c:v>275.77999999999997</c:v>
                </c:pt>
                <c:pt idx="221">
                  <c:v>192.71</c:v>
                </c:pt>
                <c:pt idx="222">
                  <c:v>204.71</c:v>
                </c:pt>
                <c:pt idx="223">
                  <c:v>200.04</c:v>
                </c:pt>
                <c:pt idx="224">
                  <c:v>176.44</c:v>
                </c:pt>
                <c:pt idx="225">
                  <c:v>203.76</c:v>
                </c:pt>
                <c:pt idx="226">
                  <c:v>196.33</c:v>
                </c:pt>
                <c:pt idx="227">
                  <c:v>180.28</c:v>
                </c:pt>
                <c:pt idx="228">
                  <c:v>186.88</c:v>
                </c:pt>
                <c:pt idx="229">
                  <c:v>199.29</c:v>
                </c:pt>
                <c:pt idx="230">
                  <c:v>185.28</c:v>
                </c:pt>
                <c:pt idx="231">
                  <c:v>257.69</c:v>
                </c:pt>
                <c:pt idx="232">
                  <c:v>248.67</c:v>
                </c:pt>
                <c:pt idx="233">
                  <c:v>238.41</c:v>
                </c:pt>
                <c:pt idx="234">
                  <c:v>215.89</c:v>
                </c:pt>
                <c:pt idx="235">
                  <c:v>217.07</c:v>
                </c:pt>
                <c:pt idx="236">
                  <c:v>195.66</c:v>
                </c:pt>
                <c:pt idx="237">
                  <c:v>205.85</c:v>
                </c:pt>
                <c:pt idx="238">
                  <c:v>245.53</c:v>
                </c:pt>
                <c:pt idx="239">
                  <c:v>270.58</c:v>
                </c:pt>
                <c:pt idx="240">
                  <c:v>293.67</c:v>
                </c:pt>
                <c:pt idx="241">
                  <c:v>328.99</c:v>
                </c:pt>
                <c:pt idx="242">
                  <c:v>345.75</c:v>
                </c:pt>
                <c:pt idx="243">
                  <c:v>360.56</c:v>
                </c:pt>
                <c:pt idx="244">
                  <c:v>381.5</c:v>
                </c:pt>
                <c:pt idx="245">
                  <c:v>418.86</c:v>
                </c:pt>
                <c:pt idx="246">
                  <c:v>427.38</c:v>
                </c:pt>
                <c:pt idx="247">
                  <c:v>433.68</c:v>
                </c:pt>
                <c:pt idx="248">
                  <c:v>419.91</c:v>
                </c:pt>
                <c:pt idx="249">
                  <c:v>413.06</c:v>
                </c:pt>
                <c:pt idx="250">
                  <c:v>394.42</c:v>
                </c:pt>
                <c:pt idx="251">
                  <c:v>0</c:v>
                </c:pt>
                <c:pt idx="252">
                  <c:v>350.64</c:v>
                </c:pt>
                <c:pt idx="253">
                  <c:v>350.64</c:v>
                </c:pt>
                <c:pt idx="254">
                  <c:v>351.9</c:v>
                </c:pt>
                <c:pt idx="255">
                  <c:v>354.5</c:v>
                </c:pt>
                <c:pt idx="256">
                  <c:v>358.02</c:v>
                </c:pt>
                <c:pt idx="257">
                  <c:v>364.28</c:v>
                </c:pt>
                <c:pt idx="258">
                  <c:v>359.95</c:v>
                </c:pt>
                <c:pt idx="259">
                  <c:v>357.93</c:v>
                </c:pt>
                <c:pt idx="260">
                  <c:v>371.53</c:v>
                </c:pt>
                <c:pt idx="261">
                  <c:v>373.82</c:v>
                </c:pt>
                <c:pt idx="262">
                  <c:v>358.02</c:v>
                </c:pt>
                <c:pt idx="263">
                  <c:v>351.34</c:v>
                </c:pt>
                <c:pt idx="264">
                  <c:v>360.3</c:v>
                </c:pt>
                <c:pt idx="265">
                  <c:v>359.22</c:v>
                </c:pt>
                <c:pt idx="266">
                  <c:v>369.11</c:v>
                </c:pt>
                <c:pt idx="267">
                  <c:v>375.71</c:v>
                </c:pt>
              </c:numCache>
            </c:numRef>
          </c:val>
          <c:smooth val="0"/>
          <c:extLst>
            <c:ext xmlns:c16="http://schemas.microsoft.com/office/drawing/2014/chart" uri="{C3380CC4-5D6E-409C-BE32-E72D297353CC}">
              <c16:uniqueId val="{00000001-2C5F-4FBF-8A19-196C793EB5EE}"/>
            </c:ext>
          </c:extLst>
        </c:ser>
        <c:ser>
          <c:idx val="2"/>
          <c:order val="2"/>
          <c:tx>
            <c:strRef>
              <c:f>导出数据!$D$2</c:f>
              <c:strCache>
                <c:ptCount val="1"/>
                <c:pt idx="0">
                  <c:v>热轧</c:v>
                </c:pt>
              </c:strCache>
            </c:strRef>
          </c:tx>
          <c:spPr>
            <a:ln w="28575" cap="rnd">
              <a:solidFill>
                <a:schemeClr val="accent3"/>
              </a:solidFill>
              <a:round/>
            </a:ln>
            <a:effectLst/>
          </c:spPr>
          <c:marker>
            <c:symbol val="none"/>
          </c:marker>
          <c:dLbls>
            <c:dLbl>
              <c:idx val="267"/>
              <c:layout>
                <c:manualLayout>
                  <c:x val="-7.067801503299119E-2"/>
                  <c:y val="1.1757887505716925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C5F-4FBF-8A19-196C793EB5E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导出数据!$A$3:$A$270</c:f>
              <c:numCache>
                <c:formatCode>yyyy\-m\-d</c:formatCode>
                <c:ptCount val="268"/>
                <c:pt idx="0">
                  <c:v>44225</c:v>
                </c:pt>
                <c:pt idx="1">
                  <c:v>44224</c:v>
                </c:pt>
                <c:pt idx="2">
                  <c:v>44223</c:v>
                </c:pt>
                <c:pt idx="3">
                  <c:v>44222</c:v>
                </c:pt>
                <c:pt idx="4">
                  <c:v>44221</c:v>
                </c:pt>
                <c:pt idx="5">
                  <c:v>44218</c:v>
                </c:pt>
                <c:pt idx="6">
                  <c:v>44217</c:v>
                </c:pt>
                <c:pt idx="7">
                  <c:v>44216</c:v>
                </c:pt>
                <c:pt idx="8">
                  <c:v>44215</c:v>
                </c:pt>
                <c:pt idx="9">
                  <c:v>44214</c:v>
                </c:pt>
                <c:pt idx="10">
                  <c:v>44211</c:v>
                </c:pt>
                <c:pt idx="11">
                  <c:v>44210</c:v>
                </c:pt>
                <c:pt idx="12">
                  <c:v>44209</c:v>
                </c:pt>
                <c:pt idx="13">
                  <c:v>44208</c:v>
                </c:pt>
                <c:pt idx="14">
                  <c:v>44207</c:v>
                </c:pt>
                <c:pt idx="15">
                  <c:v>44204</c:v>
                </c:pt>
                <c:pt idx="16">
                  <c:v>44203</c:v>
                </c:pt>
                <c:pt idx="17">
                  <c:v>44202</c:v>
                </c:pt>
                <c:pt idx="18">
                  <c:v>44201</c:v>
                </c:pt>
                <c:pt idx="19">
                  <c:v>44200</c:v>
                </c:pt>
                <c:pt idx="20">
                  <c:v>44196</c:v>
                </c:pt>
                <c:pt idx="21">
                  <c:v>44195</c:v>
                </c:pt>
                <c:pt idx="22">
                  <c:v>44194</c:v>
                </c:pt>
                <c:pt idx="23">
                  <c:v>44193</c:v>
                </c:pt>
                <c:pt idx="24">
                  <c:v>44190</c:v>
                </c:pt>
                <c:pt idx="25">
                  <c:v>44189</c:v>
                </c:pt>
                <c:pt idx="26">
                  <c:v>44188</c:v>
                </c:pt>
                <c:pt idx="27">
                  <c:v>44187</c:v>
                </c:pt>
                <c:pt idx="28">
                  <c:v>44186</c:v>
                </c:pt>
                <c:pt idx="29">
                  <c:v>44183</c:v>
                </c:pt>
                <c:pt idx="30">
                  <c:v>44182</c:v>
                </c:pt>
                <c:pt idx="31">
                  <c:v>44181</c:v>
                </c:pt>
                <c:pt idx="32">
                  <c:v>44180</c:v>
                </c:pt>
                <c:pt idx="33">
                  <c:v>44179</c:v>
                </c:pt>
                <c:pt idx="34">
                  <c:v>44176</c:v>
                </c:pt>
                <c:pt idx="35">
                  <c:v>44175</c:v>
                </c:pt>
                <c:pt idx="36">
                  <c:v>44174</c:v>
                </c:pt>
                <c:pt idx="37">
                  <c:v>44173</c:v>
                </c:pt>
                <c:pt idx="38">
                  <c:v>44172</c:v>
                </c:pt>
                <c:pt idx="39">
                  <c:v>44169</c:v>
                </c:pt>
                <c:pt idx="40">
                  <c:v>44168</c:v>
                </c:pt>
                <c:pt idx="41">
                  <c:v>44167</c:v>
                </c:pt>
                <c:pt idx="42">
                  <c:v>44166</c:v>
                </c:pt>
                <c:pt idx="43">
                  <c:v>44165</c:v>
                </c:pt>
                <c:pt idx="44">
                  <c:v>44162</c:v>
                </c:pt>
                <c:pt idx="45">
                  <c:v>44161</c:v>
                </c:pt>
                <c:pt idx="46">
                  <c:v>44160</c:v>
                </c:pt>
                <c:pt idx="47">
                  <c:v>44159</c:v>
                </c:pt>
                <c:pt idx="48">
                  <c:v>44158</c:v>
                </c:pt>
                <c:pt idx="49">
                  <c:v>44155</c:v>
                </c:pt>
                <c:pt idx="50">
                  <c:v>44154</c:v>
                </c:pt>
                <c:pt idx="51">
                  <c:v>44153</c:v>
                </c:pt>
                <c:pt idx="52">
                  <c:v>44152</c:v>
                </c:pt>
                <c:pt idx="53">
                  <c:v>44151</c:v>
                </c:pt>
                <c:pt idx="54">
                  <c:v>44148</c:v>
                </c:pt>
                <c:pt idx="55">
                  <c:v>44147</c:v>
                </c:pt>
                <c:pt idx="56">
                  <c:v>44146</c:v>
                </c:pt>
                <c:pt idx="57">
                  <c:v>44145</c:v>
                </c:pt>
                <c:pt idx="58">
                  <c:v>44144</c:v>
                </c:pt>
                <c:pt idx="59">
                  <c:v>44141</c:v>
                </c:pt>
                <c:pt idx="60">
                  <c:v>44140</c:v>
                </c:pt>
                <c:pt idx="61">
                  <c:v>44139</c:v>
                </c:pt>
                <c:pt idx="62">
                  <c:v>44138</c:v>
                </c:pt>
                <c:pt idx="63">
                  <c:v>44137</c:v>
                </c:pt>
                <c:pt idx="64">
                  <c:v>44134</c:v>
                </c:pt>
                <c:pt idx="65">
                  <c:v>44133</c:v>
                </c:pt>
                <c:pt idx="66">
                  <c:v>44132</c:v>
                </c:pt>
                <c:pt idx="67">
                  <c:v>44131</c:v>
                </c:pt>
                <c:pt idx="68">
                  <c:v>44130</c:v>
                </c:pt>
                <c:pt idx="69">
                  <c:v>44127</c:v>
                </c:pt>
                <c:pt idx="70">
                  <c:v>44126</c:v>
                </c:pt>
                <c:pt idx="71">
                  <c:v>44125</c:v>
                </c:pt>
                <c:pt idx="72">
                  <c:v>44124</c:v>
                </c:pt>
                <c:pt idx="73">
                  <c:v>44123</c:v>
                </c:pt>
                <c:pt idx="74">
                  <c:v>44120</c:v>
                </c:pt>
                <c:pt idx="75">
                  <c:v>44119</c:v>
                </c:pt>
                <c:pt idx="76">
                  <c:v>44118</c:v>
                </c:pt>
                <c:pt idx="77">
                  <c:v>44117</c:v>
                </c:pt>
                <c:pt idx="78">
                  <c:v>44116</c:v>
                </c:pt>
                <c:pt idx="79">
                  <c:v>44114</c:v>
                </c:pt>
                <c:pt idx="80">
                  <c:v>44113</c:v>
                </c:pt>
                <c:pt idx="81">
                  <c:v>44104</c:v>
                </c:pt>
                <c:pt idx="82">
                  <c:v>44103</c:v>
                </c:pt>
                <c:pt idx="83">
                  <c:v>44102</c:v>
                </c:pt>
                <c:pt idx="84">
                  <c:v>44101</c:v>
                </c:pt>
                <c:pt idx="85">
                  <c:v>44099</c:v>
                </c:pt>
                <c:pt idx="86">
                  <c:v>44098</c:v>
                </c:pt>
                <c:pt idx="87">
                  <c:v>44097</c:v>
                </c:pt>
                <c:pt idx="88">
                  <c:v>44096</c:v>
                </c:pt>
                <c:pt idx="89">
                  <c:v>44095</c:v>
                </c:pt>
                <c:pt idx="90">
                  <c:v>44092</c:v>
                </c:pt>
                <c:pt idx="91">
                  <c:v>44091</c:v>
                </c:pt>
                <c:pt idx="92">
                  <c:v>44090</c:v>
                </c:pt>
                <c:pt idx="93">
                  <c:v>44089</c:v>
                </c:pt>
                <c:pt idx="94">
                  <c:v>44088</c:v>
                </c:pt>
                <c:pt idx="95">
                  <c:v>44085</c:v>
                </c:pt>
                <c:pt idx="96">
                  <c:v>44084</c:v>
                </c:pt>
                <c:pt idx="97">
                  <c:v>44083</c:v>
                </c:pt>
                <c:pt idx="98">
                  <c:v>44082</c:v>
                </c:pt>
                <c:pt idx="99">
                  <c:v>44081</c:v>
                </c:pt>
                <c:pt idx="100">
                  <c:v>44078</c:v>
                </c:pt>
                <c:pt idx="101">
                  <c:v>44077</c:v>
                </c:pt>
                <c:pt idx="102">
                  <c:v>44076</c:v>
                </c:pt>
                <c:pt idx="103">
                  <c:v>44075</c:v>
                </c:pt>
                <c:pt idx="104">
                  <c:v>44074</c:v>
                </c:pt>
                <c:pt idx="105">
                  <c:v>44071</c:v>
                </c:pt>
                <c:pt idx="106">
                  <c:v>44070</c:v>
                </c:pt>
                <c:pt idx="107">
                  <c:v>44069</c:v>
                </c:pt>
                <c:pt idx="108">
                  <c:v>44068</c:v>
                </c:pt>
                <c:pt idx="109">
                  <c:v>44067</c:v>
                </c:pt>
                <c:pt idx="110">
                  <c:v>44064</c:v>
                </c:pt>
                <c:pt idx="111">
                  <c:v>44063</c:v>
                </c:pt>
                <c:pt idx="112">
                  <c:v>44062</c:v>
                </c:pt>
                <c:pt idx="113">
                  <c:v>44061</c:v>
                </c:pt>
                <c:pt idx="114">
                  <c:v>44060</c:v>
                </c:pt>
                <c:pt idx="115">
                  <c:v>44057</c:v>
                </c:pt>
                <c:pt idx="116">
                  <c:v>44056</c:v>
                </c:pt>
                <c:pt idx="117">
                  <c:v>44055</c:v>
                </c:pt>
                <c:pt idx="118">
                  <c:v>44054</c:v>
                </c:pt>
                <c:pt idx="119">
                  <c:v>44053</c:v>
                </c:pt>
                <c:pt idx="120">
                  <c:v>44050</c:v>
                </c:pt>
                <c:pt idx="121">
                  <c:v>44049</c:v>
                </c:pt>
                <c:pt idx="122">
                  <c:v>44048</c:v>
                </c:pt>
                <c:pt idx="123">
                  <c:v>44047</c:v>
                </c:pt>
                <c:pt idx="124">
                  <c:v>44046</c:v>
                </c:pt>
                <c:pt idx="125">
                  <c:v>44043</c:v>
                </c:pt>
                <c:pt idx="126">
                  <c:v>44042</c:v>
                </c:pt>
                <c:pt idx="127">
                  <c:v>44041</c:v>
                </c:pt>
                <c:pt idx="128">
                  <c:v>44040</c:v>
                </c:pt>
                <c:pt idx="129">
                  <c:v>44039</c:v>
                </c:pt>
                <c:pt idx="130">
                  <c:v>44036</c:v>
                </c:pt>
                <c:pt idx="131">
                  <c:v>44035</c:v>
                </c:pt>
                <c:pt idx="132">
                  <c:v>44034</c:v>
                </c:pt>
                <c:pt idx="133">
                  <c:v>44032</c:v>
                </c:pt>
                <c:pt idx="134">
                  <c:v>44029</c:v>
                </c:pt>
                <c:pt idx="135">
                  <c:v>44028</c:v>
                </c:pt>
                <c:pt idx="136">
                  <c:v>44027</c:v>
                </c:pt>
                <c:pt idx="137">
                  <c:v>44026</c:v>
                </c:pt>
                <c:pt idx="138">
                  <c:v>44025</c:v>
                </c:pt>
                <c:pt idx="139">
                  <c:v>44022</c:v>
                </c:pt>
                <c:pt idx="140">
                  <c:v>44021</c:v>
                </c:pt>
                <c:pt idx="141">
                  <c:v>44020</c:v>
                </c:pt>
                <c:pt idx="142">
                  <c:v>44019</c:v>
                </c:pt>
                <c:pt idx="143">
                  <c:v>44018</c:v>
                </c:pt>
                <c:pt idx="144">
                  <c:v>44015</c:v>
                </c:pt>
                <c:pt idx="145">
                  <c:v>44014</c:v>
                </c:pt>
                <c:pt idx="146">
                  <c:v>44013</c:v>
                </c:pt>
                <c:pt idx="147">
                  <c:v>44012</c:v>
                </c:pt>
                <c:pt idx="148">
                  <c:v>44011</c:v>
                </c:pt>
                <c:pt idx="149">
                  <c:v>44010</c:v>
                </c:pt>
                <c:pt idx="150">
                  <c:v>44006</c:v>
                </c:pt>
                <c:pt idx="151">
                  <c:v>44005</c:v>
                </c:pt>
                <c:pt idx="152">
                  <c:v>44004</c:v>
                </c:pt>
                <c:pt idx="153">
                  <c:v>44001</c:v>
                </c:pt>
                <c:pt idx="154">
                  <c:v>44000</c:v>
                </c:pt>
                <c:pt idx="155">
                  <c:v>43999</c:v>
                </c:pt>
                <c:pt idx="156">
                  <c:v>43998</c:v>
                </c:pt>
                <c:pt idx="157">
                  <c:v>43997</c:v>
                </c:pt>
                <c:pt idx="158">
                  <c:v>43994</c:v>
                </c:pt>
                <c:pt idx="159">
                  <c:v>43993</c:v>
                </c:pt>
                <c:pt idx="160">
                  <c:v>43992</c:v>
                </c:pt>
                <c:pt idx="161">
                  <c:v>43991</c:v>
                </c:pt>
                <c:pt idx="162">
                  <c:v>43990</c:v>
                </c:pt>
                <c:pt idx="163">
                  <c:v>43987</c:v>
                </c:pt>
                <c:pt idx="164">
                  <c:v>43986</c:v>
                </c:pt>
                <c:pt idx="165">
                  <c:v>43985</c:v>
                </c:pt>
                <c:pt idx="166">
                  <c:v>43984</c:v>
                </c:pt>
                <c:pt idx="167">
                  <c:v>43983</c:v>
                </c:pt>
                <c:pt idx="168">
                  <c:v>43980</c:v>
                </c:pt>
                <c:pt idx="169">
                  <c:v>43979</c:v>
                </c:pt>
                <c:pt idx="170">
                  <c:v>43978</c:v>
                </c:pt>
                <c:pt idx="171">
                  <c:v>43977</c:v>
                </c:pt>
                <c:pt idx="172">
                  <c:v>43976</c:v>
                </c:pt>
                <c:pt idx="173">
                  <c:v>43973</c:v>
                </c:pt>
                <c:pt idx="174">
                  <c:v>43972</c:v>
                </c:pt>
                <c:pt idx="175">
                  <c:v>43971</c:v>
                </c:pt>
                <c:pt idx="176">
                  <c:v>43970</c:v>
                </c:pt>
                <c:pt idx="177">
                  <c:v>43969</c:v>
                </c:pt>
                <c:pt idx="178">
                  <c:v>43966</c:v>
                </c:pt>
                <c:pt idx="179">
                  <c:v>43965</c:v>
                </c:pt>
                <c:pt idx="180">
                  <c:v>43964</c:v>
                </c:pt>
                <c:pt idx="181">
                  <c:v>43963</c:v>
                </c:pt>
                <c:pt idx="182">
                  <c:v>43962</c:v>
                </c:pt>
                <c:pt idx="183">
                  <c:v>43960</c:v>
                </c:pt>
                <c:pt idx="184">
                  <c:v>43959</c:v>
                </c:pt>
                <c:pt idx="185">
                  <c:v>43958</c:v>
                </c:pt>
                <c:pt idx="186">
                  <c:v>43957</c:v>
                </c:pt>
                <c:pt idx="187">
                  <c:v>43951</c:v>
                </c:pt>
                <c:pt idx="188">
                  <c:v>43950</c:v>
                </c:pt>
                <c:pt idx="189">
                  <c:v>43949</c:v>
                </c:pt>
                <c:pt idx="190">
                  <c:v>43948</c:v>
                </c:pt>
                <c:pt idx="191">
                  <c:v>43947</c:v>
                </c:pt>
                <c:pt idx="192">
                  <c:v>43945</c:v>
                </c:pt>
                <c:pt idx="193">
                  <c:v>43944</c:v>
                </c:pt>
                <c:pt idx="194">
                  <c:v>43943</c:v>
                </c:pt>
                <c:pt idx="195">
                  <c:v>43942</c:v>
                </c:pt>
                <c:pt idx="196">
                  <c:v>43941</c:v>
                </c:pt>
                <c:pt idx="197">
                  <c:v>43938</c:v>
                </c:pt>
                <c:pt idx="198">
                  <c:v>43937</c:v>
                </c:pt>
                <c:pt idx="199">
                  <c:v>43936</c:v>
                </c:pt>
                <c:pt idx="200">
                  <c:v>43935</c:v>
                </c:pt>
                <c:pt idx="201">
                  <c:v>43934</c:v>
                </c:pt>
                <c:pt idx="202">
                  <c:v>43931</c:v>
                </c:pt>
                <c:pt idx="203">
                  <c:v>43930</c:v>
                </c:pt>
                <c:pt idx="204">
                  <c:v>43929</c:v>
                </c:pt>
                <c:pt idx="205">
                  <c:v>43928</c:v>
                </c:pt>
                <c:pt idx="206">
                  <c:v>43924</c:v>
                </c:pt>
                <c:pt idx="207">
                  <c:v>43923</c:v>
                </c:pt>
                <c:pt idx="208">
                  <c:v>43922</c:v>
                </c:pt>
                <c:pt idx="209">
                  <c:v>43921</c:v>
                </c:pt>
                <c:pt idx="210">
                  <c:v>43920</c:v>
                </c:pt>
                <c:pt idx="211">
                  <c:v>43917</c:v>
                </c:pt>
                <c:pt idx="212">
                  <c:v>43916</c:v>
                </c:pt>
                <c:pt idx="213">
                  <c:v>43915</c:v>
                </c:pt>
                <c:pt idx="214">
                  <c:v>43914</c:v>
                </c:pt>
                <c:pt idx="215">
                  <c:v>43913</c:v>
                </c:pt>
                <c:pt idx="216">
                  <c:v>43910</c:v>
                </c:pt>
                <c:pt idx="217">
                  <c:v>43909</c:v>
                </c:pt>
                <c:pt idx="218">
                  <c:v>43908</c:v>
                </c:pt>
                <c:pt idx="219">
                  <c:v>43907</c:v>
                </c:pt>
                <c:pt idx="220">
                  <c:v>43906</c:v>
                </c:pt>
                <c:pt idx="221">
                  <c:v>43903</c:v>
                </c:pt>
                <c:pt idx="222">
                  <c:v>43902</c:v>
                </c:pt>
                <c:pt idx="223">
                  <c:v>43901</c:v>
                </c:pt>
                <c:pt idx="224">
                  <c:v>43900</c:v>
                </c:pt>
                <c:pt idx="225">
                  <c:v>43899</c:v>
                </c:pt>
                <c:pt idx="226">
                  <c:v>43896</c:v>
                </c:pt>
                <c:pt idx="227">
                  <c:v>43895</c:v>
                </c:pt>
                <c:pt idx="228">
                  <c:v>43894</c:v>
                </c:pt>
                <c:pt idx="229">
                  <c:v>43893</c:v>
                </c:pt>
                <c:pt idx="230">
                  <c:v>43892</c:v>
                </c:pt>
                <c:pt idx="231">
                  <c:v>43889</c:v>
                </c:pt>
                <c:pt idx="232">
                  <c:v>43888</c:v>
                </c:pt>
                <c:pt idx="233">
                  <c:v>43887</c:v>
                </c:pt>
                <c:pt idx="234">
                  <c:v>43886</c:v>
                </c:pt>
                <c:pt idx="235">
                  <c:v>43885</c:v>
                </c:pt>
                <c:pt idx="236">
                  <c:v>43882</c:v>
                </c:pt>
                <c:pt idx="237">
                  <c:v>43881</c:v>
                </c:pt>
                <c:pt idx="238">
                  <c:v>43880</c:v>
                </c:pt>
                <c:pt idx="239">
                  <c:v>43879</c:v>
                </c:pt>
                <c:pt idx="240">
                  <c:v>43878</c:v>
                </c:pt>
                <c:pt idx="241">
                  <c:v>43875</c:v>
                </c:pt>
                <c:pt idx="242">
                  <c:v>43874</c:v>
                </c:pt>
                <c:pt idx="243">
                  <c:v>43873</c:v>
                </c:pt>
                <c:pt idx="244">
                  <c:v>43872</c:v>
                </c:pt>
                <c:pt idx="245">
                  <c:v>43871</c:v>
                </c:pt>
                <c:pt idx="246">
                  <c:v>43868</c:v>
                </c:pt>
                <c:pt idx="247">
                  <c:v>43867</c:v>
                </c:pt>
                <c:pt idx="248">
                  <c:v>43866</c:v>
                </c:pt>
                <c:pt idx="249">
                  <c:v>43865</c:v>
                </c:pt>
                <c:pt idx="250">
                  <c:v>43864</c:v>
                </c:pt>
                <c:pt idx="251">
                  <c:v>43853</c:v>
                </c:pt>
                <c:pt idx="252">
                  <c:v>43852</c:v>
                </c:pt>
                <c:pt idx="253">
                  <c:v>43851</c:v>
                </c:pt>
                <c:pt idx="254">
                  <c:v>43850</c:v>
                </c:pt>
                <c:pt idx="255">
                  <c:v>43849</c:v>
                </c:pt>
                <c:pt idx="256">
                  <c:v>43847</c:v>
                </c:pt>
                <c:pt idx="257">
                  <c:v>43846</c:v>
                </c:pt>
                <c:pt idx="258">
                  <c:v>43845</c:v>
                </c:pt>
                <c:pt idx="259">
                  <c:v>43844</c:v>
                </c:pt>
                <c:pt idx="260">
                  <c:v>43843</c:v>
                </c:pt>
                <c:pt idx="261">
                  <c:v>43840</c:v>
                </c:pt>
                <c:pt idx="262">
                  <c:v>43839</c:v>
                </c:pt>
                <c:pt idx="263">
                  <c:v>43838</c:v>
                </c:pt>
                <c:pt idx="264">
                  <c:v>43837</c:v>
                </c:pt>
                <c:pt idx="265">
                  <c:v>43836</c:v>
                </c:pt>
                <c:pt idx="266">
                  <c:v>43833</c:v>
                </c:pt>
                <c:pt idx="267">
                  <c:v>43832</c:v>
                </c:pt>
              </c:numCache>
            </c:numRef>
          </c:cat>
          <c:val>
            <c:numRef>
              <c:f>导出数据!$D$3:$D$270</c:f>
              <c:numCache>
                <c:formatCode>General</c:formatCode>
                <c:ptCount val="268"/>
                <c:pt idx="0">
                  <c:v>-85.42</c:v>
                </c:pt>
                <c:pt idx="1">
                  <c:v>-80.790000000000006</c:v>
                </c:pt>
                <c:pt idx="2">
                  <c:v>-85.42</c:v>
                </c:pt>
                <c:pt idx="3">
                  <c:v>-110.41</c:v>
                </c:pt>
                <c:pt idx="4">
                  <c:v>-139.96</c:v>
                </c:pt>
                <c:pt idx="5">
                  <c:v>-120.1</c:v>
                </c:pt>
                <c:pt idx="6">
                  <c:v>-111.79</c:v>
                </c:pt>
                <c:pt idx="7">
                  <c:v>-110.86</c:v>
                </c:pt>
                <c:pt idx="8">
                  <c:v>-63.71</c:v>
                </c:pt>
                <c:pt idx="9">
                  <c:v>-33.22</c:v>
                </c:pt>
                <c:pt idx="10">
                  <c:v>-16.440000000000001</c:v>
                </c:pt>
                <c:pt idx="11">
                  <c:v>-24.66</c:v>
                </c:pt>
                <c:pt idx="12">
                  <c:v>16.940000000000001</c:v>
                </c:pt>
                <c:pt idx="13">
                  <c:v>26.48</c:v>
                </c:pt>
                <c:pt idx="14">
                  <c:v>99.75</c:v>
                </c:pt>
                <c:pt idx="15">
                  <c:v>189.23</c:v>
                </c:pt>
                <c:pt idx="16">
                  <c:v>171.89</c:v>
                </c:pt>
                <c:pt idx="17">
                  <c:v>192.38</c:v>
                </c:pt>
                <c:pt idx="18">
                  <c:v>208.45</c:v>
                </c:pt>
                <c:pt idx="19">
                  <c:v>249.4</c:v>
                </c:pt>
                <c:pt idx="20">
                  <c:v>283.04000000000002</c:v>
                </c:pt>
                <c:pt idx="21">
                  <c:v>248.73</c:v>
                </c:pt>
                <c:pt idx="22">
                  <c:v>262.52</c:v>
                </c:pt>
                <c:pt idx="23">
                  <c:v>336.8</c:v>
                </c:pt>
                <c:pt idx="24">
                  <c:v>407.62</c:v>
                </c:pt>
                <c:pt idx="25">
                  <c:v>511.63</c:v>
                </c:pt>
                <c:pt idx="26">
                  <c:v>567.64</c:v>
                </c:pt>
                <c:pt idx="27">
                  <c:v>664.47</c:v>
                </c:pt>
                <c:pt idx="28">
                  <c:v>583.77</c:v>
                </c:pt>
                <c:pt idx="29">
                  <c:v>396.81</c:v>
                </c:pt>
                <c:pt idx="30">
                  <c:v>363.71</c:v>
                </c:pt>
                <c:pt idx="31">
                  <c:v>347.82</c:v>
                </c:pt>
                <c:pt idx="32">
                  <c:v>337.45</c:v>
                </c:pt>
                <c:pt idx="33">
                  <c:v>370.07</c:v>
                </c:pt>
                <c:pt idx="34">
                  <c:v>378.19</c:v>
                </c:pt>
                <c:pt idx="35">
                  <c:v>340.64</c:v>
                </c:pt>
                <c:pt idx="36">
                  <c:v>314.88</c:v>
                </c:pt>
                <c:pt idx="37">
                  <c:v>333.17</c:v>
                </c:pt>
                <c:pt idx="38">
                  <c:v>320.73</c:v>
                </c:pt>
                <c:pt idx="39">
                  <c:v>274.68</c:v>
                </c:pt>
                <c:pt idx="40">
                  <c:v>303.70999999999998</c:v>
                </c:pt>
                <c:pt idx="41">
                  <c:v>310.92</c:v>
                </c:pt>
                <c:pt idx="42">
                  <c:v>280.38</c:v>
                </c:pt>
                <c:pt idx="43">
                  <c:v>283.33</c:v>
                </c:pt>
                <c:pt idx="44">
                  <c:v>281.02999999999997</c:v>
                </c:pt>
                <c:pt idx="45">
                  <c:v>248.44</c:v>
                </c:pt>
                <c:pt idx="46">
                  <c:v>260.76</c:v>
                </c:pt>
                <c:pt idx="47">
                  <c:v>265.10000000000002</c:v>
                </c:pt>
                <c:pt idx="48">
                  <c:v>277.13</c:v>
                </c:pt>
                <c:pt idx="49">
                  <c:v>262.61</c:v>
                </c:pt>
                <c:pt idx="50">
                  <c:v>264.56</c:v>
                </c:pt>
                <c:pt idx="51">
                  <c:v>267.58999999999997</c:v>
                </c:pt>
                <c:pt idx="52">
                  <c:v>263.55</c:v>
                </c:pt>
                <c:pt idx="53">
                  <c:v>249.45</c:v>
                </c:pt>
                <c:pt idx="54">
                  <c:v>247.8</c:v>
                </c:pt>
                <c:pt idx="55">
                  <c:v>240.33</c:v>
                </c:pt>
                <c:pt idx="56">
                  <c:v>247.96</c:v>
                </c:pt>
                <c:pt idx="57">
                  <c:v>252.65</c:v>
                </c:pt>
                <c:pt idx="58">
                  <c:v>265.06</c:v>
                </c:pt>
                <c:pt idx="59">
                  <c:v>230.47</c:v>
                </c:pt>
                <c:pt idx="60">
                  <c:v>221.29</c:v>
                </c:pt>
                <c:pt idx="61">
                  <c:v>193.11</c:v>
                </c:pt>
                <c:pt idx="62">
                  <c:v>180.59</c:v>
                </c:pt>
                <c:pt idx="63">
                  <c:v>168.82</c:v>
                </c:pt>
                <c:pt idx="64">
                  <c:v>160.96</c:v>
                </c:pt>
                <c:pt idx="65">
                  <c:v>154.01</c:v>
                </c:pt>
                <c:pt idx="66">
                  <c:v>149.51</c:v>
                </c:pt>
                <c:pt idx="67">
                  <c:v>152.16</c:v>
                </c:pt>
                <c:pt idx="68">
                  <c:v>141.44</c:v>
                </c:pt>
                <c:pt idx="69">
                  <c:v>143.30000000000001</c:v>
                </c:pt>
                <c:pt idx="70">
                  <c:v>128.80000000000001</c:v>
                </c:pt>
                <c:pt idx="71">
                  <c:v>115.97</c:v>
                </c:pt>
                <c:pt idx="72">
                  <c:v>130.69999999999999</c:v>
                </c:pt>
                <c:pt idx="73">
                  <c:v>128.63</c:v>
                </c:pt>
                <c:pt idx="74">
                  <c:v>110.26</c:v>
                </c:pt>
                <c:pt idx="75">
                  <c:v>124.13</c:v>
                </c:pt>
                <c:pt idx="76">
                  <c:v>127.16</c:v>
                </c:pt>
                <c:pt idx="77">
                  <c:v>116.66</c:v>
                </c:pt>
                <c:pt idx="78">
                  <c:v>108.94</c:v>
                </c:pt>
                <c:pt idx="79">
                  <c:v>101.38</c:v>
                </c:pt>
                <c:pt idx="80">
                  <c:v>86.89</c:v>
                </c:pt>
                <c:pt idx="81">
                  <c:v>51.14</c:v>
                </c:pt>
                <c:pt idx="82">
                  <c:v>65.23</c:v>
                </c:pt>
                <c:pt idx="83">
                  <c:v>65.349999999999994</c:v>
                </c:pt>
                <c:pt idx="84">
                  <c:v>74.39</c:v>
                </c:pt>
                <c:pt idx="85">
                  <c:v>80.63</c:v>
                </c:pt>
                <c:pt idx="86">
                  <c:v>90.64</c:v>
                </c:pt>
                <c:pt idx="87">
                  <c:v>89.97</c:v>
                </c:pt>
                <c:pt idx="88">
                  <c:v>82.21</c:v>
                </c:pt>
                <c:pt idx="89">
                  <c:v>102.36</c:v>
                </c:pt>
                <c:pt idx="90">
                  <c:v>89.55</c:v>
                </c:pt>
                <c:pt idx="91">
                  <c:v>87.19</c:v>
                </c:pt>
                <c:pt idx="92">
                  <c:v>97.61</c:v>
                </c:pt>
                <c:pt idx="93">
                  <c:v>98.65</c:v>
                </c:pt>
                <c:pt idx="94">
                  <c:v>103.65</c:v>
                </c:pt>
                <c:pt idx="95">
                  <c:v>94.06</c:v>
                </c:pt>
                <c:pt idx="96">
                  <c:v>103.29</c:v>
                </c:pt>
                <c:pt idx="97">
                  <c:v>122.31</c:v>
                </c:pt>
                <c:pt idx="98">
                  <c:v>134.33000000000001</c:v>
                </c:pt>
                <c:pt idx="99">
                  <c:v>155.71</c:v>
                </c:pt>
                <c:pt idx="100">
                  <c:v>173.99</c:v>
                </c:pt>
                <c:pt idx="101">
                  <c:v>183.52</c:v>
                </c:pt>
                <c:pt idx="102">
                  <c:v>192.41</c:v>
                </c:pt>
                <c:pt idx="103">
                  <c:v>196.1</c:v>
                </c:pt>
                <c:pt idx="104">
                  <c:v>182.22</c:v>
                </c:pt>
                <c:pt idx="105">
                  <c:v>173.55</c:v>
                </c:pt>
                <c:pt idx="106">
                  <c:v>175.52</c:v>
                </c:pt>
                <c:pt idx="107">
                  <c:v>177.82</c:v>
                </c:pt>
                <c:pt idx="108">
                  <c:v>181.94</c:v>
                </c:pt>
                <c:pt idx="109">
                  <c:v>169.46</c:v>
                </c:pt>
                <c:pt idx="110">
                  <c:v>167.07</c:v>
                </c:pt>
                <c:pt idx="111">
                  <c:v>165.67</c:v>
                </c:pt>
                <c:pt idx="112">
                  <c:v>179.13</c:v>
                </c:pt>
                <c:pt idx="113">
                  <c:v>197.6</c:v>
                </c:pt>
                <c:pt idx="114">
                  <c:v>219.52</c:v>
                </c:pt>
                <c:pt idx="115">
                  <c:v>210.78</c:v>
                </c:pt>
                <c:pt idx="116">
                  <c:v>225.61</c:v>
                </c:pt>
                <c:pt idx="117">
                  <c:v>218.71</c:v>
                </c:pt>
                <c:pt idx="118">
                  <c:v>231.71</c:v>
                </c:pt>
                <c:pt idx="119">
                  <c:v>234.78</c:v>
                </c:pt>
                <c:pt idx="120">
                  <c:v>247.72</c:v>
                </c:pt>
                <c:pt idx="121">
                  <c:v>244.88</c:v>
                </c:pt>
                <c:pt idx="122">
                  <c:v>259.83</c:v>
                </c:pt>
                <c:pt idx="123">
                  <c:v>260.23</c:v>
                </c:pt>
                <c:pt idx="124">
                  <c:v>263.06</c:v>
                </c:pt>
                <c:pt idx="125">
                  <c:v>243.14</c:v>
                </c:pt>
                <c:pt idx="126">
                  <c:v>238.92</c:v>
                </c:pt>
                <c:pt idx="127">
                  <c:v>233.73</c:v>
                </c:pt>
                <c:pt idx="128">
                  <c:v>246.66</c:v>
                </c:pt>
                <c:pt idx="129">
                  <c:v>250.35</c:v>
                </c:pt>
                <c:pt idx="130">
                  <c:v>250.91</c:v>
                </c:pt>
                <c:pt idx="131">
                  <c:v>243.67</c:v>
                </c:pt>
                <c:pt idx="132">
                  <c:v>240.79</c:v>
                </c:pt>
                <c:pt idx="133">
                  <c:v>226.2</c:v>
                </c:pt>
                <c:pt idx="134">
                  <c:v>218</c:v>
                </c:pt>
                <c:pt idx="135">
                  <c:v>226.3</c:v>
                </c:pt>
                <c:pt idx="136">
                  <c:v>218.17</c:v>
                </c:pt>
                <c:pt idx="137">
                  <c:v>208.88</c:v>
                </c:pt>
                <c:pt idx="138">
                  <c:v>208.38</c:v>
                </c:pt>
                <c:pt idx="139">
                  <c:v>222.38</c:v>
                </c:pt>
                <c:pt idx="140">
                  <c:v>230.96</c:v>
                </c:pt>
                <c:pt idx="141">
                  <c:v>200.67</c:v>
                </c:pt>
                <c:pt idx="142">
                  <c:v>182.7</c:v>
                </c:pt>
                <c:pt idx="143">
                  <c:v>173.01</c:v>
                </c:pt>
                <c:pt idx="144">
                  <c:v>174.75</c:v>
                </c:pt>
                <c:pt idx="145">
                  <c:v>170.21</c:v>
                </c:pt>
                <c:pt idx="146">
                  <c:v>173.86</c:v>
                </c:pt>
                <c:pt idx="147">
                  <c:v>178.45</c:v>
                </c:pt>
                <c:pt idx="148">
                  <c:v>181.09</c:v>
                </c:pt>
                <c:pt idx="149">
                  <c:v>163.12</c:v>
                </c:pt>
                <c:pt idx="150">
                  <c:v>172.89</c:v>
                </c:pt>
                <c:pt idx="151">
                  <c:v>192.36</c:v>
                </c:pt>
                <c:pt idx="152">
                  <c:v>206.99</c:v>
                </c:pt>
                <c:pt idx="153">
                  <c:v>181.52</c:v>
                </c:pt>
                <c:pt idx="154">
                  <c:v>159.46</c:v>
                </c:pt>
                <c:pt idx="155">
                  <c:v>142.94</c:v>
                </c:pt>
                <c:pt idx="156">
                  <c:v>127.97</c:v>
                </c:pt>
                <c:pt idx="157">
                  <c:v>145.02000000000001</c:v>
                </c:pt>
                <c:pt idx="158">
                  <c:v>134.25</c:v>
                </c:pt>
                <c:pt idx="159">
                  <c:v>142.97</c:v>
                </c:pt>
                <c:pt idx="160">
                  <c:v>147.24</c:v>
                </c:pt>
                <c:pt idx="161">
                  <c:v>132.91</c:v>
                </c:pt>
                <c:pt idx="162">
                  <c:v>132.66999999999999</c:v>
                </c:pt>
                <c:pt idx="163">
                  <c:v>163.28</c:v>
                </c:pt>
                <c:pt idx="164">
                  <c:v>190.11</c:v>
                </c:pt>
                <c:pt idx="165">
                  <c:v>169.45</c:v>
                </c:pt>
                <c:pt idx="166">
                  <c:v>176.3</c:v>
                </c:pt>
                <c:pt idx="167">
                  <c:v>181.87</c:v>
                </c:pt>
                <c:pt idx="168">
                  <c:v>135.97999999999999</c:v>
                </c:pt>
                <c:pt idx="169">
                  <c:v>138.07</c:v>
                </c:pt>
                <c:pt idx="170">
                  <c:v>143.86000000000001</c:v>
                </c:pt>
                <c:pt idx="171">
                  <c:v>158.82</c:v>
                </c:pt>
                <c:pt idx="172">
                  <c:v>135.02000000000001</c:v>
                </c:pt>
                <c:pt idx="173">
                  <c:v>165.31</c:v>
                </c:pt>
                <c:pt idx="174">
                  <c:v>176.27</c:v>
                </c:pt>
                <c:pt idx="175">
                  <c:v>188.79</c:v>
                </c:pt>
                <c:pt idx="176">
                  <c:v>195.9</c:v>
                </c:pt>
                <c:pt idx="177">
                  <c:v>186.62</c:v>
                </c:pt>
                <c:pt idx="178">
                  <c:v>132.51</c:v>
                </c:pt>
                <c:pt idx="179">
                  <c:v>123.98</c:v>
                </c:pt>
                <c:pt idx="180">
                  <c:v>91.02</c:v>
                </c:pt>
                <c:pt idx="181">
                  <c:v>102.32</c:v>
                </c:pt>
                <c:pt idx="182">
                  <c:v>110.14</c:v>
                </c:pt>
                <c:pt idx="183">
                  <c:v>102.09</c:v>
                </c:pt>
                <c:pt idx="184">
                  <c:v>104.92</c:v>
                </c:pt>
                <c:pt idx="185">
                  <c:v>84.69</c:v>
                </c:pt>
                <c:pt idx="186">
                  <c:v>66.260000000000005</c:v>
                </c:pt>
                <c:pt idx="187">
                  <c:v>23.11</c:v>
                </c:pt>
                <c:pt idx="188">
                  <c:v>32</c:v>
                </c:pt>
                <c:pt idx="189">
                  <c:v>35.659999999999997</c:v>
                </c:pt>
                <c:pt idx="190">
                  <c:v>33.17</c:v>
                </c:pt>
                <c:pt idx="191">
                  <c:v>35.67</c:v>
                </c:pt>
                <c:pt idx="192">
                  <c:v>23</c:v>
                </c:pt>
                <c:pt idx="193">
                  <c:v>28.63</c:v>
                </c:pt>
                <c:pt idx="194">
                  <c:v>14.68</c:v>
                </c:pt>
                <c:pt idx="195">
                  <c:v>36.200000000000003</c:v>
                </c:pt>
                <c:pt idx="196">
                  <c:v>39.83</c:v>
                </c:pt>
                <c:pt idx="197">
                  <c:v>48.61</c:v>
                </c:pt>
                <c:pt idx="198">
                  <c:v>31.62</c:v>
                </c:pt>
                <c:pt idx="199">
                  <c:v>38.270000000000003</c:v>
                </c:pt>
                <c:pt idx="200">
                  <c:v>52.11</c:v>
                </c:pt>
                <c:pt idx="201">
                  <c:v>41.38</c:v>
                </c:pt>
                <c:pt idx="202">
                  <c:v>17.190000000000001</c:v>
                </c:pt>
                <c:pt idx="203">
                  <c:v>-9.01</c:v>
                </c:pt>
                <c:pt idx="204">
                  <c:v>-20.45</c:v>
                </c:pt>
                <c:pt idx="205">
                  <c:v>-11.49</c:v>
                </c:pt>
                <c:pt idx="206">
                  <c:v>-29.37</c:v>
                </c:pt>
                <c:pt idx="207">
                  <c:v>-52.27</c:v>
                </c:pt>
                <c:pt idx="208">
                  <c:v>8.49</c:v>
                </c:pt>
                <c:pt idx="209">
                  <c:v>11.48</c:v>
                </c:pt>
                <c:pt idx="210">
                  <c:v>24.18</c:v>
                </c:pt>
                <c:pt idx="211">
                  <c:v>23.59</c:v>
                </c:pt>
                <c:pt idx="212">
                  <c:v>38.340000000000003</c:v>
                </c:pt>
                <c:pt idx="213">
                  <c:v>53.1</c:v>
                </c:pt>
                <c:pt idx="214">
                  <c:v>59.71</c:v>
                </c:pt>
                <c:pt idx="215">
                  <c:v>80.150000000000006</c:v>
                </c:pt>
                <c:pt idx="216">
                  <c:v>84.43</c:v>
                </c:pt>
                <c:pt idx="217">
                  <c:v>67.72</c:v>
                </c:pt>
                <c:pt idx="218">
                  <c:v>90.08</c:v>
                </c:pt>
                <c:pt idx="219">
                  <c:v>94.47</c:v>
                </c:pt>
                <c:pt idx="220">
                  <c:v>117.93</c:v>
                </c:pt>
                <c:pt idx="221">
                  <c:v>51.18</c:v>
                </c:pt>
                <c:pt idx="222">
                  <c:v>71.14</c:v>
                </c:pt>
                <c:pt idx="223">
                  <c:v>72.69</c:v>
                </c:pt>
                <c:pt idx="224">
                  <c:v>48.72</c:v>
                </c:pt>
                <c:pt idx="225">
                  <c:v>72</c:v>
                </c:pt>
                <c:pt idx="226">
                  <c:v>64.3</c:v>
                </c:pt>
                <c:pt idx="227">
                  <c:v>47.96</c:v>
                </c:pt>
                <c:pt idx="228">
                  <c:v>54.56</c:v>
                </c:pt>
                <c:pt idx="229">
                  <c:v>76.7</c:v>
                </c:pt>
                <c:pt idx="230">
                  <c:v>50.67</c:v>
                </c:pt>
                <c:pt idx="231">
                  <c:v>106.19</c:v>
                </c:pt>
                <c:pt idx="232">
                  <c:v>102.72</c:v>
                </c:pt>
                <c:pt idx="233">
                  <c:v>95.78</c:v>
                </c:pt>
                <c:pt idx="234">
                  <c:v>79.94</c:v>
                </c:pt>
                <c:pt idx="235">
                  <c:v>83.41</c:v>
                </c:pt>
                <c:pt idx="236">
                  <c:v>36</c:v>
                </c:pt>
                <c:pt idx="237">
                  <c:v>31.67</c:v>
                </c:pt>
                <c:pt idx="238">
                  <c:v>56.85</c:v>
                </c:pt>
                <c:pt idx="239">
                  <c:v>83.62</c:v>
                </c:pt>
                <c:pt idx="240">
                  <c:v>95.8</c:v>
                </c:pt>
                <c:pt idx="241">
                  <c:v>126.4</c:v>
                </c:pt>
                <c:pt idx="242">
                  <c:v>147.88</c:v>
                </c:pt>
                <c:pt idx="243">
                  <c:v>164.7</c:v>
                </c:pt>
                <c:pt idx="244">
                  <c:v>177.61</c:v>
                </c:pt>
                <c:pt idx="245">
                  <c:v>209.96</c:v>
                </c:pt>
                <c:pt idx="246">
                  <c:v>233.45</c:v>
                </c:pt>
                <c:pt idx="247">
                  <c:v>251.02</c:v>
                </c:pt>
                <c:pt idx="248">
                  <c:v>247.02</c:v>
                </c:pt>
                <c:pt idx="249">
                  <c:v>253.37</c:v>
                </c:pt>
                <c:pt idx="250">
                  <c:v>264.89999999999998</c:v>
                </c:pt>
                <c:pt idx="251">
                  <c:v>336.62</c:v>
                </c:pt>
                <c:pt idx="252">
                  <c:v>336.62</c:v>
                </c:pt>
                <c:pt idx="253">
                  <c:v>336.62</c:v>
                </c:pt>
                <c:pt idx="254">
                  <c:v>337.62</c:v>
                </c:pt>
                <c:pt idx="255">
                  <c:v>339.62</c:v>
                </c:pt>
                <c:pt idx="256">
                  <c:v>342.91</c:v>
                </c:pt>
                <c:pt idx="257">
                  <c:v>350.61</c:v>
                </c:pt>
                <c:pt idx="258">
                  <c:v>349.68</c:v>
                </c:pt>
                <c:pt idx="259">
                  <c:v>346.74</c:v>
                </c:pt>
                <c:pt idx="260">
                  <c:v>365.27</c:v>
                </c:pt>
                <c:pt idx="261">
                  <c:v>369.28</c:v>
                </c:pt>
                <c:pt idx="262">
                  <c:v>359.22</c:v>
                </c:pt>
                <c:pt idx="263">
                  <c:v>354.71</c:v>
                </c:pt>
                <c:pt idx="264">
                  <c:v>362.69</c:v>
                </c:pt>
                <c:pt idx="265">
                  <c:v>356.23</c:v>
                </c:pt>
                <c:pt idx="266">
                  <c:v>368.47</c:v>
                </c:pt>
                <c:pt idx="267">
                  <c:v>382.16</c:v>
                </c:pt>
              </c:numCache>
            </c:numRef>
          </c:val>
          <c:smooth val="0"/>
          <c:extLst>
            <c:ext xmlns:c16="http://schemas.microsoft.com/office/drawing/2014/chart" uri="{C3380CC4-5D6E-409C-BE32-E72D297353CC}">
              <c16:uniqueId val="{00000002-2C5F-4FBF-8A19-196C793EB5EE}"/>
            </c:ext>
          </c:extLst>
        </c:ser>
        <c:dLbls>
          <c:showLegendKey val="0"/>
          <c:showVal val="0"/>
          <c:showCatName val="0"/>
          <c:showSerName val="0"/>
          <c:showPercent val="0"/>
          <c:showBubbleSize val="0"/>
        </c:dLbls>
        <c:smooth val="0"/>
        <c:axId val="1897340320"/>
        <c:axId val="1897334496"/>
      </c:lineChart>
      <c:dateAx>
        <c:axId val="1897340320"/>
        <c:scaling>
          <c:orientation val="minMax"/>
        </c:scaling>
        <c:delete val="0"/>
        <c:axPos val="b"/>
        <c:numFmt formatCode="yyyy\-m\-d" sourceLinked="1"/>
        <c:majorTickMark val="out"/>
        <c:minorTickMark val="none"/>
        <c:tickLblPos val="low"/>
        <c:spPr>
          <a:noFill/>
          <a:ln w="9525" cap="flat" cmpd="sng" algn="ctr">
            <a:solidFill>
              <a:srgbClr val="FF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97334496"/>
        <c:crosses val="autoZero"/>
        <c:auto val="1"/>
        <c:lblOffset val="100"/>
        <c:baseTimeUnit val="days"/>
      </c:dateAx>
      <c:valAx>
        <c:axId val="1897334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9734032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en-US" sz="1600" dirty="0" err="1"/>
              <a:t>Mysteel</a:t>
            </a:r>
            <a:r>
              <a:rPr lang="zh-CN" sz="1600" dirty="0"/>
              <a:t>全国</a:t>
            </a:r>
            <a:r>
              <a:rPr lang="en-US" sz="1600" dirty="0"/>
              <a:t>247</a:t>
            </a:r>
            <a:r>
              <a:rPr lang="zh-CN" sz="1600" dirty="0"/>
              <a:t>家钢厂炼铁产能利用率</a:t>
            </a:r>
            <a:endParaRPr lang="en-US" altLang="zh-CN" sz="1600" dirty="0"/>
          </a:p>
          <a:p>
            <a:pPr>
              <a:defRPr sz="1600"/>
            </a:pPr>
            <a:r>
              <a:rPr lang="zh-CN" altLang="en-US" sz="1600" dirty="0"/>
              <a:t>同比高</a:t>
            </a:r>
            <a:r>
              <a:rPr lang="en-US" altLang="zh-CN" sz="1600" dirty="0"/>
              <a:t>5</a:t>
            </a:r>
            <a:r>
              <a:rPr lang="zh-CN" altLang="en-US" sz="1600" dirty="0"/>
              <a:t>个百分点左右</a:t>
            </a:r>
            <a:endParaRPr lang="zh-CN" sz="1600" dirty="0"/>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导出数据!$B$2:$B$3</c:f>
              <c:strCache>
                <c:ptCount val="2"/>
                <c:pt idx="0">
                  <c:v>Mysteel全国247家钢厂高炉炼铁产能利用率（周）</c:v>
                </c:pt>
              </c:strCache>
            </c:strRef>
          </c:tx>
          <c:spPr>
            <a:ln w="28575" cap="rnd">
              <a:solidFill>
                <a:schemeClr val="accent1"/>
              </a:solidFill>
              <a:round/>
            </a:ln>
            <a:effectLst/>
          </c:spPr>
          <c:marker>
            <c:symbol val="none"/>
          </c:marker>
          <c:dLbls>
            <c:dLbl>
              <c:idx val="55"/>
              <c:layout>
                <c:manualLayout>
                  <c:x val="-1.7094017094016915E-2"/>
                  <c:y val="-7.49506903353057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48A-4672-9830-FB1DF009283B}"/>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导出数据!$A$4:$A$59</c:f>
              <c:numCache>
                <c:formatCode>yyyy\-m\-d</c:formatCode>
                <c:ptCount val="56"/>
                <c:pt idx="0">
                  <c:v>44225</c:v>
                </c:pt>
                <c:pt idx="1">
                  <c:v>44218</c:v>
                </c:pt>
                <c:pt idx="2">
                  <c:v>44211</c:v>
                </c:pt>
                <c:pt idx="3">
                  <c:v>44204</c:v>
                </c:pt>
                <c:pt idx="4">
                  <c:v>44197</c:v>
                </c:pt>
                <c:pt idx="5">
                  <c:v>44190</c:v>
                </c:pt>
                <c:pt idx="6">
                  <c:v>44183</c:v>
                </c:pt>
                <c:pt idx="7">
                  <c:v>44176</c:v>
                </c:pt>
                <c:pt idx="8">
                  <c:v>44169</c:v>
                </c:pt>
                <c:pt idx="9">
                  <c:v>44162</c:v>
                </c:pt>
                <c:pt idx="10">
                  <c:v>44155</c:v>
                </c:pt>
                <c:pt idx="11">
                  <c:v>44148</c:v>
                </c:pt>
                <c:pt idx="12">
                  <c:v>44141</c:v>
                </c:pt>
                <c:pt idx="13">
                  <c:v>44134</c:v>
                </c:pt>
                <c:pt idx="14">
                  <c:v>44127</c:v>
                </c:pt>
                <c:pt idx="15">
                  <c:v>44120</c:v>
                </c:pt>
                <c:pt idx="16">
                  <c:v>44113</c:v>
                </c:pt>
                <c:pt idx="17">
                  <c:v>44106</c:v>
                </c:pt>
                <c:pt idx="18">
                  <c:v>44099</c:v>
                </c:pt>
                <c:pt idx="19">
                  <c:v>44092</c:v>
                </c:pt>
                <c:pt idx="20">
                  <c:v>44085</c:v>
                </c:pt>
                <c:pt idx="21">
                  <c:v>44078</c:v>
                </c:pt>
                <c:pt idx="22">
                  <c:v>44071</c:v>
                </c:pt>
                <c:pt idx="23">
                  <c:v>44064</c:v>
                </c:pt>
                <c:pt idx="24">
                  <c:v>44057</c:v>
                </c:pt>
                <c:pt idx="25">
                  <c:v>44050</c:v>
                </c:pt>
                <c:pt idx="26">
                  <c:v>44043</c:v>
                </c:pt>
                <c:pt idx="27">
                  <c:v>44036</c:v>
                </c:pt>
                <c:pt idx="28">
                  <c:v>44029</c:v>
                </c:pt>
                <c:pt idx="29">
                  <c:v>44022</c:v>
                </c:pt>
                <c:pt idx="30">
                  <c:v>44015</c:v>
                </c:pt>
                <c:pt idx="31">
                  <c:v>44008</c:v>
                </c:pt>
                <c:pt idx="32">
                  <c:v>44001</c:v>
                </c:pt>
                <c:pt idx="33">
                  <c:v>43994</c:v>
                </c:pt>
                <c:pt idx="34">
                  <c:v>43987</c:v>
                </c:pt>
                <c:pt idx="35">
                  <c:v>43980</c:v>
                </c:pt>
                <c:pt idx="36">
                  <c:v>43973</c:v>
                </c:pt>
                <c:pt idx="37">
                  <c:v>43966</c:v>
                </c:pt>
                <c:pt idx="38">
                  <c:v>43959</c:v>
                </c:pt>
                <c:pt idx="39">
                  <c:v>43952</c:v>
                </c:pt>
                <c:pt idx="40">
                  <c:v>43945</c:v>
                </c:pt>
                <c:pt idx="41">
                  <c:v>43938</c:v>
                </c:pt>
                <c:pt idx="42">
                  <c:v>43931</c:v>
                </c:pt>
                <c:pt idx="43">
                  <c:v>43924</c:v>
                </c:pt>
                <c:pt idx="44">
                  <c:v>43917</c:v>
                </c:pt>
                <c:pt idx="45">
                  <c:v>43910</c:v>
                </c:pt>
                <c:pt idx="46">
                  <c:v>43903</c:v>
                </c:pt>
                <c:pt idx="47">
                  <c:v>43896</c:v>
                </c:pt>
                <c:pt idx="48">
                  <c:v>43889</c:v>
                </c:pt>
                <c:pt idx="49">
                  <c:v>43882</c:v>
                </c:pt>
                <c:pt idx="50">
                  <c:v>43875</c:v>
                </c:pt>
                <c:pt idx="51">
                  <c:v>43868</c:v>
                </c:pt>
                <c:pt idx="52">
                  <c:v>43854</c:v>
                </c:pt>
                <c:pt idx="53">
                  <c:v>43847</c:v>
                </c:pt>
                <c:pt idx="54">
                  <c:v>43840</c:v>
                </c:pt>
                <c:pt idx="55">
                  <c:v>43833</c:v>
                </c:pt>
              </c:numCache>
            </c:numRef>
          </c:cat>
          <c:val>
            <c:numRef>
              <c:f>导出数据!$B$4:$B$59</c:f>
              <c:numCache>
                <c:formatCode>General</c:formatCode>
                <c:ptCount val="56"/>
                <c:pt idx="0">
                  <c:v>90.53</c:v>
                </c:pt>
                <c:pt idx="1">
                  <c:v>91.12</c:v>
                </c:pt>
                <c:pt idx="2">
                  <c:v>91.24</c:v>
                </c:pt>
                <c:pt idx="3">
                  <c:v>91.77</c:v>
                </c:pt>
                <c:pt idx="4">
                  <c:v>92.08</c:v>
                </c:pt>
                <c:pt idx="5">
                  <c:v>91.87</c:v>
                </c:pt>
                <c:pt idx="6">
                  <c:v>91.68</c:v>
                </c:pt>
                <c:pt idx="7">
                  <c:v>91.47</c:v>
                </c:pt>
                <c:pt idx="8">
                  <c:v>92.4</c:v>
                </c:pt>
                <c:pt idx="9">
                  <c:v>92.47</c:v>
                </c:pt>
                <c:pt idx="10">
                  <c:v>91.64</c:v>
                </c:pt>
                <c:pt idx="11">
                  <c:v>92.11</c:v>
                </c:pt>
                <c:pt idx="12">
                  <c:v>92.27</c:v>
                </c:pt>
                <c:pt idx="13">
                  <c:v>92.47</c:v>
                </c:pt>
                <c:pt idx="14">
                  <c:v>92.34</c:v>
                </c:pt>
                <c:pt idx="15">
                  <c:v>92.91</c:v>
                </c:pt>
                <c:pt idx="16">
                  <c:v>93.2</c:v>
                </c:pt>
                <c:pt idx="17">
                  <c:v>93.04</c:v>
                </c:pt>
                <c:pt idx="18">
                  <c:v>93.69</c:v>
                </c:pt>
                <c:pt idx="19">
                  <c:v>94.25</c:v>
                </c:pt>
                <c:pt idx="20">
                  <c:v>94.31</c:v>
                </c:pt>
                <c:pt idx="21">
                  <c:v>94.52</c:v>
                </c:pt>
                <c:pt idx="22">
                  <c:v>94.64</c:v>
                </c:pt>
                <c:pt idx="23">
                  <c:v>94.8</c:v>
                </c:pt>
                <c:pt idx="24">
                  <c:v>95.16</c:v>
                </c:pt>
                <c:pt idx="25">
                  <c:v>94.75</c:v>
                </c:pt>
                <c:pt idx="26">
                  <c:v>94.5</c:v>
                </c:pt>
                <c:pt idx="27">
                  <c:v>93.08</c:v>
                </c:pt>
                <c:pt idx="28">
                  <c:v>92.96</c:v>
                </c:pt>
                <c:pt idx="29">
                  <c:v>93.08</c:v>
                </c:pt>
                <c:pt idx="30">
                  <c:v>93.35</c:v>
                </c:pt>
                <c:pt idx="31">
                  <c:v>93.42</c:v>
                </c:pt>
                <c:pt idx="32">
                  <c:v>92.66</c:v>
                </c:pt>
                <c:pt idx="33">
                  <c:v>92.35</c:v>
                </c:pt>
                <c:pt idx="34">
                  <c:v>91.9</c:v>
                </c:pt>
                <c:pt idx="35">
                  <c:v>91.38</c:v>
                </c:pt>
                <c:pt idx="36">
                  <c:v>90.95</c:v>
                </c:pt>
                <c:pt idx="37">
                  <c:v>89.94</c:v>
                </c:pt>
                <c:pt idx="38">
                  <c:v>89.13</c:v>
                </c:pt>
                <c:pt idx="39">
                  <c:v>88.57</c:v>
                </c:pt>
                <c:pt idx="40">
                  <c:v>87.25</c:v>
                </c:pt>
                <c:pt idx="41">
                  <c:v>86.7</c:v>
                </c:pt>
                <c:pt idx="42">
                  <c:v>85.52</c:v>
                </c:pt>
                <c:pt idx="43">
                  <c:v>84.47</c:v>
                </c:pt>
                <c:pt idx="44">
                  <c:v>82.78</c:v>
                </c:pt>
                <c:pt idx="45">
                  <c:v>81.8</c:v>
                </c:pt>
                <c:pt idx="46">
                  <c:v>80.260000000000005</c:v>
                </c:pt>
                <c:pt idx="47">
                  <c:v>80.260000000000005</c:v>
                </c:pt>
                <c:pt idx="48">
                  <c:v>80.06</c:v>
                </c:pt>
                <c:pt idx="49">
                  <c:v>80.09</c:v>
                </c:pt>
                <c:pt idx="50">
                  <c:v>80.98</c:v>
                </c:pt>
                <c:pt idx="51">
                  <c:v>84.26</c:v>
                </c:pt>
                <c:pt idx="52">
                  <c:v>86.65</c:v>
                </c:pt>
                <c:pt idx="53">
                  <c:v>85.55</c:v>
                </c:pt>
                <c:pt idx="54">
                  <c:v>86</c:v>
                </c:pt>
                <c:pt idx="55">
                  <c:v>86.33</c:v>
                </c:pt>
              </c:numCache>
            </c:numRef>
          </c:val>
          <c:smooth val="0"/>
          <c:extLst>
            <c:ext xmlns:c16="http://schemas.microsoft.com/office/drawing/2014/chart" uri="{C3380CC4-5D6E-409C-BE32-E72D297353CC}">
              <c16:uniqueId val="{00000001-A48A-4672-9830-FB1DF009283B}"/>
            </c:ext>
          </c:extLst>
        </c:ser>
        <c:dLbls>
          <c:showLegendKey val="0"/>
          <c:showVal val="0"/>
          <c:showCatName val="0"/>
          <c:showSerName val="0"/>
          <c:showPercent val="0"/>
          <c:showBubbleSize val="0"/>
        </c:dLbls>
        <c:smooth val="0"/>
        <c:axId val="426016928"/>
        <c:axId val="425985728"/>
      </c:lineChart>
      <c:dateAx>
        <c:axId val="426016928"/>
        <c:scaling>
          <c:orientation val="minMax"/>
        </c:scaling>
        <c:delete val="0"/>
        <c:axPos val="b"/>
        <c:numFmt formatCode="yyyy\-m\-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425985728"/>
        <c:crosses val="autoZero"/>
        <c:auto val="1"/>
        <c:lblOffset val="100"/>
        <c:baseTimeUnit val="days"/>
      </c:dateAx>
      <c:valAx>
        <c:axId val="42598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4260169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导出数据!$B$2</c:f>
              <c:strCache>
                <c:ptCount val="1"/>
                <c:pt idx="0">
                  <c:v>全国建筑钢材成交量趋势</c:v>
                </c:pt>
              </c:strCache>
            </c:strRef>
          </c:tx>
          <c:spPr>
            <a:ln w="28575" cap="rnd">
              <a:solidFill>
                <a:schemeClr val="accent1"/>
              </a:solidFill>
              <a:round/>
            </a:ln>
            <a:effectLst/>
          </c:spPr>
          <c:marker>
            <c:symbol val="none"/>
          </c:marker>
          <c:dLbls>
            <c:dLbl>
              <c:idx val="258"/>
              <c:layout>
                <c:manualLayout>
                  <c:x val="-7.1782352775959832E-2"/>
                  <c:y val="1.2059090683792221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4D8-4025-B68F-ABDA54E7BCD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导出数据!$A$3:$A$261</c:f>
              <c:numCache>
                <c:formatCode>yyyy\-m\-d</c:formatCode>
                <c:ptCount val="259"/>
                <c:pt idx="0">
                  <c:v>44225</c:v>
                </c:pt>
                <c:pt idx="1">
                  <c:v>44224</c:v>
                </c:pt>
                <c:pt idx="2">
                  <c:v>44223</c:v>
                </c:pt>
                <c:pt idx="3">
                  <c:v>44222</c:v>
                </c:pt>
                <c:pt idx="4">
                  <c:v>44221</c:v>
                </c:pt>
                <c:pt idx="5">
                  <c:v>44218</c:v>
                </c:pt>
                <c:pt idx="6">
                  <c:v>44217</c:v>
                </c:pt>
                <c:pt idx="7">
                  <c:v>44216</c:v>
                </c:pt>
                <c:pt idx="8">
                  <c:v>44215</c:v>
                </c:pt>
                <c:pt idx="9">
                  <c:v>44214</c:v>
                </c:pt>
                <c:pt idx="10">
                  <c:v>44211</c:v>
                </c:pt>
                <c:pt idx="11">
                  <c:v>44210</c:v>
                </c:pt>
                <c:pt idx="12">
                  <c:v>44209</c:v>
                </c:pt>
                <c:pt idx="13">
                  <c:v>44208</c:v>
                </c:pt>
                <c:pt idx="14">
                  <c:v>44207</c:v>
                </c:pt>
                <c:pt idx="15">
                  <c:v>44204</c:v>
                </c:pt>
                <c:pt idx="16">
                  <c:v>44203</c:v>
                </c:pt>
                <c:pt idx="17">
                  <c:v>44202</c:v>
                </c:pt>
                <c:pt idx="18">
                  <c:v>44201</c:v>
                </c:pt>
                <c:pt idx="19">
                  <c:v>44200</c:v>
                </c:pt>
                <c:pt idx="20">
                  <c:v>44196</c:v>
                </c:pt>
                <c:pt idx="21">
                  <c:v>44195</c:v>
                </c:pt>
                <c:pt idx="22">
                  <c:v>44194</c:v>
                </c:pt>
                <c:pt idx="23">
                  <c:v>44193</c:v>
                </c:pt>
                <c:pt idx="24">
                  <c:v>44190</c:v>
                </c:pt>
                <c:pt idx="25">
                  <c:v>44189</c:v>
                </c:pt>
                <c:pt idx="26">
                  <c:v>44188</c:v>
                </c:pt>
                <c:pt idx="27">
                  <c:v>44187</c:v>
                </c:pt>
                <c:pt idx="28">
                  <c:v>44186</c:v>
                </c:pt>
                <c:pt idx="29">
                  <c:v>44183</c:v>
                </c:pt>
                <c:pt idx="30">
                  <c:v>44182</c:v>
                </c:pt>
                <c:pt idx="31">
                  <c:v>44181</c:v>
                </c:pt>
                <c:pt idx="32">
                  <c:v>44180</c:v>
                </c:pt>
                <c:pt idx="33">
                  <c:v>44179</c:v>
                </c:pt>
                <c:pt idx="34">
                  <c:v>44176</c:v>
                </c:pt>
                <c:pt idx="35">
                  <c:v>44175</c:v>
                </c:pt>
                <c:pt idx="36">
                  <c:v>44174</c:v>
                </c:pt>
                <c:pt idx="37">
                  <c:v>44173</c:v>
                </c:pt>
                <c:pt idx="38">
                  <c:v>44172</c:v>
                </c:pt>
                <c:pt idx="39">
                  <c:v>44169</c:v>
                </c:pt>
                <c:pt idx="40">
                  <c:v>44168</c:v>
                </c:pt>
                <c:pt idx="41">
                  <c:v>44167</c:v>
                </c:pt>
                <c:pt idx="42">
                  <c:v>44166</c:v>
                </c:pt>
                <c:pt idx="43">
                  <c:v>44165</c:v>
                </c:pt>
                <c:pt idx="44">
                  <c:v>44162</c:v>
                </c:pt>
                <c:pt idx="45">
                  <c:v>44161</c:v>
                </c:pt>
                <c:pt idx="46">
                  <c:v>44160</c:v>
                </c:pt>
                <c:pt idx="47">
                  <c:v>44159</c:v>
                </c:pt>
                <c:pt idx="48">
                  <c:v>44158</c:v>
                </c:pt>
                <c:pt idx="49">
                  <c:v>44155</c:v>
                </c:pt>
                <c:pt idx="50">
                  <c:v>44154</c:v>
                </c:pt>
                <c:pt idx="51">
                  <c:v>44153</c:v>
                </c:pt>
                <c:pt idx="52">
                  <c:v>44152</c:v>
                </c:pt>
                <c:pt idx="53">
                  <c:v>44151</c:v>
                </c:pt>
                <c:pt idx="54">
                  <c:v>44148</c:v>
                </c:pt>
                <c:pt idx="55">
                  <c:v>44147</c:v>
                </c:pt>
                <c:pt idx="56">
                  <c:v>44146</c:v>
                </c:pt>
                <c:pt idx="57">
                  <c:v>44145</c:v>
                </c:pt>
                <c:pt idx="58">
                  <c:v>44144</c:v>
                </c:pt>
                <c:pt idx="59">
                  <c:v>44141</c:v>
                </c:pt>
                <c:pt idx="60">
                  <c:v>44140</c:v>
                </c:pt>
                <c:pt idx="61">
                  <c:v>44139</c:v>
                </c:pt>
                <c:pt idx="62">
                  <c:v>44138</c:v>
                </c:pt>
                <c:pt idx="63">
                  <c:v>44137</c:v>
                </c:pt>
                <c:pt idx="64">
                  <c:v>44134</c:v>
                </c:pt>
                <c:pt idx="65">
                  <c:v>44133</c:v>
                </c:pt>
                <c:pt idx="66">
                  <c:v>44132</c:v>
                </c:pt>
                <c:pt idx="67">
                  <c:v>44131</c:v>
                </c:pt>
                <c:pt idx="68">
                  <c:v>44130</c:v>
                </c:pt>
                <c:pt idx="69">
                  <c:v>44127</c:v>
                </c:pt>
                <c:pt idx="70">
                  <c:v>44126</c:v>
                </c:pt>
                <c:pt idx="71">
                  <c:v>44125</c:v>
                </c:pt>
                <c:pt idx="72">
                  <c:v>44124</c:v>
                </c:pt>
                <c:pt idx="73">
                  <c:v>44123</c:v>
                </c:pt>
                <c:pt idx="74">
                  <c:v>44120</c:v>
                </c:pt>
                <c:pt idx="75">
                  <c:v>44119</c:v>
                </c:pt>
                <c:pt idx="76">
                  <c:v>44118</c:v>
                </c:pt>
                <c:pt idx="77">
                  <c:v>44117</c:v>
                </c:pt>
                <c:pt idx="78">
                  <c:v>44116</c:v>
                </c:pt>
                <c:pt idx="79">
                  <c:v>44114</c:v>
                </c:pt>
                <c:pt idx="80">
                  <c:v>44113</c:v>
                </c:pt>
                <c:pt idx="81">
                  <c:v>44104</c:v>
                </c:pt>
                <c:pt idx="82">
                  <c:v>44103</c:v>
                </c:pt>
                <c:pt idx="83">
                  <c:v>44102</c:v>
                </c:pt>
                <c:pt idx="84">
                  <c:v>44101</c:v>
                </c:pt>
                <c:pt idx="85">
                  <c:v>44099</c:v>
                </c:pt>
                <c:pt idx="86">
                  <c:v>44098</c:v>
                </c:pt>
                <c:pt idx="87">
                  <c:v>44097</c:v>
                </c:pt>
                <c:pt idx="88">
                  <c:v>44096</c:v>
                </c:pt>
                <c:pt idx="89">
                  <c:v>44095</c:v>
                </c:pt>
                <c:pt idx="90">
                  <c:v>44092</c:v>
                </c:pt>
                <c:pt idx="91">
                  <c:v>44091</c:v>
                </c:pt>
                <c:pt idx="92">
                  <c:v>44090</c:v>
                </c:pt>
                <c:pt idx="93">
                  <c:v>44089</c:v>
                </c:pt>
                <c:pt idx="94">
                  <c:v>44088</c:v>
                </c:pt>
                <c:pt idx="95">
                  <c:v>44085</c:v>
                </c:pt>
                <c:pt idx="96">
                  <c:v>44084</c:v>
                </c:pt>
                <c:pt idx="97">
                  <c:v>44083</c:v>
                </c:pt>
                <c:pt idx="98">
                  <c:v>44082</c:v>
                </c:pt>
                <c:pt idx="99">
                  <c:v>44081</c:v>
                </c:pt>
                <c:pt idx="100">
                  <c:v>44078</c:v>
                </c:pt>
                <c:pt idx="101">
                  <c:v>44077</c:v>
                </c:pt>
                <c:pt idx="102">
                  <c:v>44076</c:v>
                </c:pt>
                <c:pt idx="103">
                  <c:v>44075</c:v>
                </c:pt>
                <c:pt idx="104">
                  <c:v>44074</c:v>
                </c:pt>
                <c:pt idx="105">
                  <c:v>44071</c:v>
                </c:pt>
                <c:pt idx="106">
                  <c:v>44070</c:v>
                </c:pt>
                <c:pt idx="107">
                  <c:v>44069</c:v>
                </c:pt>
                <c:pt idx="108">
                  <c:v>44068</c:v>
                </c:pt>
                <c:pt idx="109">
                  <c:v>44067</c:v>
                </c:pt>
                <c:pt idx="110">
                  <c:v>44064</c:v>
                </c:pt>
                <c:pt idx="111">
                  <c:v>44063</c:v>
                </c:pt>
                <c:pt idx="112">
                  <c:v>44062</c:v>
                </c:pt>
                <c:pt idx="113">
                  <c:v>44061</c:v>
                </c:pt>
                <c:pt idx="114">
                  <c:v>44060</c:v>
                </c:pt>
                <c:pt idx="115">
                  <c:v>44057</c:v>
                </c:pt>
                <c:pt idx="116">
                  <c:v>44056</c:v>
                </c:pt>
                <c:pt idx="117">
                  <c:v>44055</c:v>
                </c:pt>
                <c:pt idx="118">
                  <c:v>44054</c:v>
                </c:pt>
                <c:pt idx="119">
                  <c:v>44053</c:v>
                </c:pt>
                <c:pt idx="120">
                  <c:v>44050</c:v>
                </c:pt>
                <c:pt idx="121">
                  <c:v>44049</c:v>
                </c:pt>
                <c:pt idx="122">
                  <c:v>44048</c:v>
                </c:pt>
                <c:pt idx="123">
                  <c:v>44047</c:v>
                </c:pt>
                <c:pt idx="124">
                  <c:v>44046</c:v>
                </c:pt>
                <c:pt idx="125">
                  <c:v>44043</c:v>
                </c:pt>
                <c:pt idx="126">
                  <c:v>44042</c:v>
                </c:pt>
                <c:pt idx="127">
                  <c:v>44041</c:v>
                </c:pt>
                <c:pt idx="128">
                  <c:v>44040</c:v>
                </c:pt>
                <c:pt idx="129">
                  <c:v>44039</c:v>
                </c:pt>
                <c:pt idx="130">
                  <c:v>44036</c:v>
                </c:pt>
                <c:pt idx="131">
                  <c:v>44035</c:v>
                </c:pt>
                <c:pt idx="132">
                  <c:v>44034</c:v>
                </c:pt>
                <c:pt idx="133">
                  <c:v>44033</c:v>
                </c:pt>
                <c:pt idx="134">
                  <c:v>44032</c:v>
                </c:pt>
                <c:pt idx="135">
                  <c:v>44029</c:v>
                </c:pt>
                <c:pt idx="136">
                  <c:v>44028</c:v>
                </c:pt>
                <c:pt idx="137">
                  <c:v>44027</c:v>
                </c:pt>
                <c:pt idx="138">
                  <c:v>44026</c:v>
                </c:pt>
                <c:pt idx="139">
                  <c:v>44025</c:v>
                </c:pt>
                <c:pt idx="140">
                  <c:v>44022</c:v>
                </c:pt>
                <c:pt idx="141">
                  <c:v>44021</c:v>
                </c:pt>
                <c:pt idx="142">
                  <c:v>44020</c:v>
                </c:pt>
                <c:pt idx="143">
                  <c:v>44019</c:v>
                </c:pt>
                <c:pt idx="144">
                  <c:v>44018</c:v>
                </c:pt>
                <c:pt idx="145">
                  <c:v>44015</c:v>
                </c:pt>
                <c:pt idx="146">
                  <c:v>44014</c:v>
                </c:pt>
                <c:pt idx="147">
                  <c:v>44013</c:v>
                </c:pt>
                <c:pt idx="148">
                  <c:v>44012</c:v>
                </c:pt>
                <c:pt idx="149">
                  <c:v>44011</c:v>
                </c:pt>
                <c:pt idx="150">
                  <c:v>44010</c:v>
                </c:pt>
                <c:pt idx="151">
                  <c:v>44006</c:v>
                </c:pt>
                <c:pt idx="152">
                  <c:v>44005</c:v>
                </c:pt>
                <c:pt idx="153">
                  <c:v>44004</c:v>
                </c:pt>
                <c:pt idx="154">
                  <c:v>44001</c:v>
                </c:pt>
                <c:pt idx="155">
                  <c:v>44000</c:v>
                </c:pt>
                <c:pt idx="156">
                  <c:v>43999</c:v>
                </c:pt>
                <c:pt idx="157">
                  <c:v>43998</c:v>
                </c:pt>
                <c:pt idx="158">
                  <c:v>43997</c:v>
                </c:pt>
                <c:pt idx="159">
                  <c:v>43994</c:v>
                </c:pt>
                <c:pt idx="160">
                  <c:v>43993</c:v>
                </c:pt>
                <c:pt idx="161">
                  <c:v>43992</c:v>
                </c:pt>
                <c:pt idx="162">
                  <c:v>43991</c:v>
                </c:pt>
                <c:pt idx="163">
                  <c:v>43990</c:v>
                </c:pt>
                <c:pt idx="164">
                  <c:v>43987</c:v>
                </c:pt>
                <c:pt idx="165">
                  <c:v>43986</c:v>
                </c:pt>
                <c:pt idx="166">
                  <c:v>43985</c:v>
                </c:pt>
                <c:pt idx="167">
                  <c:v>43984</c:v>
                </c:pt>
                <c:pt idx="168">
                  <c:v>43983</c:v>
                </c:pt>
                <c:pt idx="169">
                  <c:v>43980</c:v>
                </c:pt>
                <c:pt idx="170">
                  <c:v>43979</c:v>
                </c:pt>
                <c:pt idx="171">
                  <c:v>43978</c:v>
                </c:pt>
                <c:pt idx="172">
                  <c:v>43977</c:v>
                </c:pt>
                <c:pt idx="173">
                  <c:v>43976</c:v>
                </c:pt>
                <c:pt idx="174">
                  <c:v>43973</c:v>
                </c:pt>
                <c:pt idx="175">
                  <c:v>43972</c:v>
                </c:pt>
                <c:pt idx="176">
                  <c:v>43971</c:v>
                </c:pt>
                <c:pt idx="177">
                  <c:v>43970</c:v>
                </c:pt>
                <c:pt idx="178">
                  <c:v>43969</c:v>
                </c:pt>
                <c:pt idx="179">
                  <c:v>43966</c:v>
                </c:pt>
                <c:pt idx="180">
                  <c:v>43965</c:v>
                </c:pt>
                <c:pt idx="181">
                  <c:v>43964</c:v>
                </c:pt>
                <c:pt idx="182">
                  <c:v>43963</c:v>
                </c:pt>
                <c:pt idx="183">
                  <c:v>43962</c:v>
                </c:pt>
                <c:pt idx="184">
                  <c:v>43960</c:v>
                </c:pt>
                <c:pt idx="185">
                  <c:v>43959</c:v>
                </c:pt>
                <c:pt idx="186">
                  <c:v>43958</c:v>
                </c:pt>
                <c:pt idx="187">
                  <c:v>43957</c:v>
                </c:pt>
                <c:pt idx="188">
                  <c:v>43951</c:v>
                </c:pt>
                <c:pt idx="189">
                  <c:v>43950</c:v>
                </c:pt>
                <c:pt idx="190">
                  <c:v>43949</c:v>
                </c:pt>
                <c:pt idx="191">
                  <c:v>43948</c:v>
                </c:pt>
                <c:pt idx="192">
                  <c:v>43947</c:v>
                </c:pt>
                <c:pt idx="193">
                  <c:v>43945</c:v>
                </c:pt>
                <c:pt idx="194">
                  <c:v>43944</c:v>
                </c:pt>
                <c:pt idx="195">
                  <c:v>43943</c:v>
                </c:pt>
                <c:pt idx="196">
                  <c:v>43942</c:v>
                </c:pt>
                <c:pt idx="197">
                  <c:v>43941</c:v>
                </c:pt>
                <c:pt idx="198">
                  <c:v>43938</c:v>
                </c:pt>
                <c:pt idx="199">
                  <c:v>43937</c:v>
                </c:pt>
                <c:pt idx="200">
                  <c:v>43936</c:v>
                </c:pt>
                <c:pt idx="201">
                  <c:v>43935</c:v>
                </c:pt>
                <c:pt idx="202">
                  <c:v>43934</c:v>
                </c:pt>
                <c:pt idx="203">
                  <c:v>43931</c:v>
                </c:pt>
                <c:pt idx="204">
                  <c:v>43930</c:v>
                </c:pt>
                <c:pt idx="205">
                  <c:v>43929</c:v>
                </c:pt>
                <c:pt idx="206">
                  <c:v>43928</c:v>
                </c:pt>
                <c:pt idx="207">
                  <c:v>43924</c:v>
                </c:pt>
                <c:pt idx="208">
                  <c:v>43923</c:v>
                </c:pt>
                <c:pt idx="209">
                  <c:v>43922</c:v>
                </c:pt>
                <c:pt idx="210">
                  <c:v>43921</c:v>
                </c:pt>
                <c:pt idx="211">
                  <c:v>43920</c:v>
                </c:pt>
                <c:pt idx="212">
                  <c:v>43917</c:v>
                </c:pt>
                <c:pt idx="213">
                  <c:v>43916</c:v>
                </c:pt>
                <c:pt idx="214">
                  <c:v>43915</c:v>
                </c:pt>
                <c:pt idx="215">
                  <c:v>43914</c:v>
                </c:pt>
                <c:pt idx="216">
                  <c:v>43913</c:v>
                </c:pt>
                <c:pt idx="217">
                  <c:v>43910</c:v>
                </c:pt>
                <c:pt idx="218">
                  <c:v>43909</c:v>
                </c:pt>
                <c:pt idx="219">
                  <c:v>43908</c:v>
                </c:pt>
                <c:pt idx="220">
                  <c:v>43907</c:v>
                </c:pt>
                <c:pt idx="221">
                  <c:v>43906</c:v>
                </c:pt>
                <c:pt idx="222">
                  <c:v>43903</c:v>
                </c:pt>
                <c:pt idx="223">
                  <c:v>43902</c:v>
                </c:pt>
                <c:pt idx="224">
                  <c:v>43901</c:v>
                </c:pt>
                <c:pt idx="225">
                  <c:v>43900</c:v>
                </c:pt>
                <c:pt idx="226">
                  <c:v>43899</c:v>
                </c:pt>
                <c:pt idx="227">
                  <c:v>43896</c:v>
                </c:pt>
                <c:pt idx="228">
                  <c:v>43895</c:v>
                </c:pt>
                <c:pt idx="229">
                  <c:v>43894</c:v>
                </c:pt>
                <c:pt idx="230">
                  <c:v>43893</c:v>
                </c:pt>
                <c:pt idx="231">
                  <c:v>43892</c:v>
                </c:pt>
                <c:pt idx="232">
                  <c:v>43889</c:v>
                </c:pt>
                <c:pt idx="233">
                  <c:v>43888</c:v>
                </c:pt>
                <c:pt idx="234">
                  <c:v>43887</c:v>
                </c:pt>
                <c:pt idx="235">
                  <c:v>43886</c:v>
                </c:pt>
                <c:pt idx="236">
                  <c:v>43885</c:v>
                </c:pt>
                <c:pt idx="237">
                  <c:v>43882</c:v>
                </c:pt>
                <c:pt idx="238">
                  <c:v>43881</c:v>
                </c:pt>
                <c:pt idx="239">
                  <c:v>43880</c:v>
                </c:pt>
                <c:pt idx="240">
                  <c:v>43879</c:v>
                </c:pt>
                <c:pt idx="241">
                  <c:v>43878</c:v>
                </c:pt>
                <c:pt idx="242">
                  <c:v>43875</c:v>
                </c:pt>
                <c:pt idx="243">
                  <c:v>43874</c:v>
                </c:pt>
                <c:pt idx="244">
                  <c:v>43873</c:v>
                </c:pt>
                <c:pt idx="245">
                  <c:v>43872</c:v>
                </c:pt>
                <c:pt idx="246">
                  <c:v>43871</c:v>
                </c:pt>
                <c:pt idx="247">
                  <c:v>43847</c:v>
                </c:pt>
                <c:pt idx="248">
                  <c:v>43846</c:v>
                </c:pt>
                <c:pt idx="249">
                  <c:v>43845</c:v>
                </c:pt>
                <c:pt idx="250">
                  <c:v>43844</c:v>
                </c:pt>
                <c:pt idx="251">
                  <c:v>43843</c:v>
                </c:pt>
                <c:pt idx="252">
                  <c:v>43840</c:v>
                </c:pt>
                <c:pt idx="253">
                  <c:v>43839</c:v>
                </c:pt>
                <c:pt idx="254">
                  <c:v>43838</c:v>
                </c:pt>
                <c:pt idx="255">
                  <c:v>43837</c:v>
                </c:pt>
                <c:pt idx="256">
                  <c:v>43836</c:v>
                </c:pt>
                <c:pt idx="257">
                  <c:v>43833</c:v>
                </c:pt>
                <c:pt idx="258">
                  <c:v>43832</c:v>
                </c:pt>
              </c:numCache>
            </c:numRef>
          </c:cat>
          <c:val>
            <c:numRef>
              <c:f>导出数据!$B$3:$B$261</c:f>
              <c:numCache>
                <c:formatCode>General</c:formatCode>
                <c:ptCount val="259"/>
                <c:pt idx="0">
                  <c:v>33890</c:v>
                </c:pt>
                <c:pt idx="1">
                  <c:v>45630</c:v>
                </c:pt>
                <c:pt idx="2">
                  <c:v>61128</c:v>
                </c:pt>
                <c:pt idx="3">
                  <c:v>65772</c:v>
                </c:pt>
                <c:pt idx="4">
                  <c:v>81532</c:v>
                </c:pt>
                <c:pt idx="5">
                  <c:v>84335</c:v>
                </c:pt>
                <c:pt idx="6">
                  <c:v>105053</c:v>
                </c:pt>
                <c:pt idx="7">
                  <c:v>104476</c:v>
                </c:pt>
                <c:pt idx="8">
                  <c:v>111295</c:v>
                </c:pt>
                <c:pt idx="9">
                  <c:v>147550</c:v>
                </c:pt>
                <c:pt idx="10">
                  <c:v>163003</c:v>
                </c:pt>
                <c:pt idx="11">
                  <c:v>127382</c:v>
                </c:pt>
                <c:pt idx="12">
                  <c:v>127765</c:v>
                </c:pt>
                <c:pt idx="13">
                  <c:v>133357</c:v>
                </c:pt>
                <c:pt idx="14">
                  <c:v>149023</c:v>
                </c:pt>
                <c:pt idx="15">
                  <c:v>155217</c:v>
                </c:pt>
                <c:pt idx="16">
                  <c:v>175332</c:v>
                </c:pt>
                <c:pt idx="17">
                  <c:v>148070</c:v>
                </c:pt>
                <c:pt idx="18">
                  <c:v>185625</c:v>
                </c:pt>
                <c:pt idx="19">
                  <c:v>227437</c:v>
                </c:pt>
                <c:pt idx="20">
                  <c:v>180874</c:v>
                </c:pt>
                <c:pt idx="21">
                  <c:v>181214</c:v>
                </c:pt>
                <c:pt idx="22">
                  <c:v>156157</c:v>
                </c:pt>
                <c:pt idx="23">
                  <c:v>180303</c:v>
                </c:pt>
                <c:pt idx="24">
                  <c:v>190031</c:v>
                </c:pt>
                <c:pt idx="25">
                  <c:v>158858</c:v>
                </c:pt>
                <c:pt idx="26">
                  <c:v>154408</c:v>
                </c:pt>
                <c:pt idx="27">
                  <c:v>179922</c:v>
                </c:pt>
                <c:pt idx="28">
                  <c:v>291635</c:v>
                </c:pt>
                <c:pt idx="29">
                  <c:v>206851</c:v>
                </c:pt>
                <c:pt idx="30">
                  <c:v>194983</c:v>
                </c:pt>
                <c:pt idx="31">
                  <c:v>222272</c:v>
                </c:pt>
                <c:pt idx="32">
                  <c:v>229933</c:v>
                </c:pt>
                <c:pt idx="33">
                  <c:v>194367</c:v>
                </c:pt>
                <c:pt idx="34">
                  <c:v>196454</c:v>
                </c:pt>
                <c:pt idx="35">
                  <c:v>243419</c:v>
                </c:pt>
                <c:pt idx="36">
                  <c:v>236692</c:v>
                </c:pt>
                <c:pt idx="37">
                  <c:v>204126</c:v>
                </c:pt>
                <c:pt idx="38">
                  <c:v>274890</c:v>
                </c:pt>
                <c:pt idx="39">
                  <c:v>217343</c:v>
                </c:pt>
                <c:pt idx="40">
                  <c:v>168650</c:v>
                </c:pt>
                <c:pt idx="41">
                  <c:v>195549</c:v>
                </c:pt>
                <c:pt idx="42">
                  <c:v>178113</c:v>
                </c:pt>
                <c:pt idx="43">
                  <c:v>206891</c:v>
                </c:pt>
                <c:pt idx="44">
                  <c:v>196881</c:v>
                </c:pt>
                <c:pt idx="45">
                  <c:v>197108</c:v>
                </c:pt>
                <c:pt idx="46">
                  <c:v>157308</c:v>
                </c:pt>
                <c:pt idx="47">
                  <c:v>176602</c:v>
                </c:pt>
                <c:pt idx="48">
                  <c:v>181373</c:v>
                </c:pt>
                <c:pt idx="49">
                  <c:v>209330</c:v>
                </c:pt>
                <c:pt idx="50">
                  <c:v>211455</c:v>
                </c:pt>
                <c:pt idx="51">
                  <c:v>204864</c:v>
                </c:pt>
                <c:pt idx="52">
                  <c:v>253780</c:v>
                </c:pt>
                <c:pt idx="53">
                  <c:v>256277</c:v>
                </c:pt>
                <c:pt idx="54">
                  <c:v>216126</c:v>
                </c:pt>
                <c:pt idx="55">
                  <c:v>212063</c:v>
                </c:pt>
                <c:pt idx="56">
                  <c:v>196262</c:v>
                </c:pt>
                <c:pt idx="57">
                  <c:v>198682</c:v>
                </c:pt>
                <c:pt idx="58">
                  <c:v>304896</c:v>
                </c:pt>
                <c:pt idx="59">
                  <c:v>270925</c:v>
                </c:pt>
                <c:pt idx="60">
                  <c:v>217471</c:v>
                </c:pt>
                <c:pt idx="61">
                  <c:v>260719</c:v>
                </c:pt>
                <c:pt idx="62">
                  <c:v>228195</c:v>
                </c:pt>
                <c:pt idx="63">
                  <c:v>290308</c:v>
                </c:pt>
                <c:pt idx="64">
                  <c:v>248644</c:v>
                </c:pt>
                <c:pt idx="65">
                  <c:v>234037</c:v>
                </c:pt>
                <c:pt idx="66">
                  <c:v>269721</c:v>
                </c:pt>
                <c:pt idx="67">
                  <c:v>240789</c:v>
                </c:pt>
                <c:pt idx="68">
                  <c:v>245053</c:v>
                </c:pt>
                <c:pt idx="69">
                  <c:v>237415</c:v>
                </c:pt>
                <c:pt idx="70">
                  <c:v>219670</c:v>
                </c:pt>
                <c:pt idx="71">
                  <c:v>260707</c:v>
                </c:pt>
                <c:pt idx="72">
                  <c:v>220825</c:v>
                </c:pt>
                <c:pt idx="73">
                  <c:v>245718</c:v>
                </c:pt>
                <c:pt idx="74">
                  <c:v>254983</c:v>
                </c:pt>
                <c:pt idx="75">
                  <c:v>203398</c:v>
                </c:pt>
                <c:pt idx="76">
                  <c:v>197931</c:v>
                </c:pt>
                <c:pt idx="77">
                  <c:v>208671</c:v>
                </c:pt>
                <c:pt idx="78">
                  <c:v>256564</c:v>
                </c:pt>
                <c:pt idx="79">
                  <c:v>258244</c:v>
                </c:pt>
                <c:pt idx="80">
                  <c:v>347683</c:v>
                </c:pt>
                <c:pt idx="81">
                  <c:v>179735</c:v>
                </c:pt>
                <c:pt idx="82">
                  <c:v>247345</c:v>
                </c:pt>
                <c:pt idx="83">
                  <c:v>274309</c:v>
                </c:pt>
                <c:pt idx="84">
                  <c:v>264137</c:v>
                </c:pt>
                <c:pt idx="85">
                  <c:v>241896</c:v>
                </c:pt>
                <c:pt idx="86">
                  <c:v>248484</c:v>
                </c:pt>
                <c:pt idx="87">
                  <c:v>217998</c:v>
                </c:pt>
                <c:pt idx="88">
                  <c:v>228569</c:v>
                </c:pt>
                <c:pt idx="89">
                  <c:v>213102</c:v>
                </c:pt>
                <c:pt idx="90">
                  <c:v>236952</c:v>
                </c:pt>
                <c:pt idx="91">
                  <c:v>212218</c:v>
                </c:pt>
                <c:pt idx="92">
                  <c:v>187194</c:v>
                </c:pt>
                <c:pt idx="93">
                  <c:v>186694</c:v>
                </c:pt>
                <c:pt idx="94">
                  <c:v>257236</c:v>
                </c:pt>
                <c:pt idx="95">
                  <c:v>266295</c:v>
                </c:pt>
                <c:pt idx="96">
                  <c:v>193856</c:v>
                </c:pt>
                <c:pt idx="97">
                  <c:v>196256</c:v>
                </c:pt>
                <c:pt idx="98">
                  <c:v>217823</c:v>
                </c:pt>
                <c:pt idx="99">
                  <c:v>245474</c:v>
                </c:pt>
                <c:pt idx="100">
                  <c:v>212924.68700000001</c:v>
                </c:pt>
                <c:pt idx="101">
                  <c:v>233131.00599999999</c:v>
                </c:pt>
                <c:pt idx="102">
                  <c:v>210828</c:v>
                </c:pt>
                <c:pt idx="103">
                  <c:v>210634</c:v>
                </c:pt>
                <c:pt idx="104">
                  <c:v>267903</c:v>
                </c:pt>
                <c:pt idx="105">
                  <c:v>243850</c:v>
                </c:pt>
                <c:pt idx="106">
                  <c:v>188609</c:v>
                </c:pt>
                <c:pt idx="107">
                  <c:v>196661</c:v>
                </c:pt>
                <c:pt idx="108">
                  <c:v>199142</c:v>
                </c:pt>
                <c:pt idx="109">
                  <c:v>242130</c:v>
                </c:pt>
                <c:pt idx="110">
                  <c:v>223043</c:v>
                </c:pt>
                <c:pt idx="111">
                  <c:v>183182</c:v>
                </c:pt>
                <c:pt idx="112">
                  <c:v>175150</c:v>
                </c:pt>
                <c:pt idx="113">
                  <c:v>221992</c:v>
                </c:pt>
                <c:pt idx="114">
                  <c:v>261801</c:v>
                </c:pt>
                <c:pt idx="115">
                  <c:v>232198</c:v>
                </c:pt>
                <c:pt idx="116">
                  <c:v>201378</c:v>
                </c:pt>
                <c:pt idx="117">
                  <c:v>192078</c:v>
                </c:pt>
                <c:pt idx="118">
                  <c:v>216729</c:v>
                </c:pt>
                <c:pt idx="119">
                  <c:v>227600</c:v>
                </c:pt>
                <c:pt idx="120">
                  <c:v>202524</c:v>
                </c:pt>
                <c:pt idx="121">
                  <c:v>220354</c:v>
                </c:pt>
                <c:pt idx="122">
                  <c:v>215243</c:v>
                </c:pt>
                <c:pt idx="123">
                  <c:v>204161</c:v>
                </c:pt>
                <c:pt idx="124">
                  <c:v>305432</c:v>
                </c:pt>
                <c:pt idx="125">
                  <c:v>209447</c:v>
                </c:pt>
                <c:pt idx="126">
                  <c:v>217832</c:v>
                </c:pt>
                <c:pt idx="127">
                  <c:v>240201</c:v>
                </c:pt>
                <c:pt idx="128">
                  <c:v>207504</c:v>
                </c:pt>
                <c:pt idx="129">
                  <c:v>193030</c:v>
                </c:pt>
                <c:pt idx="130">
                  <c:v>183352</c:v>
                </c:pt>
                <c:pt idx="131">
                  <c:v>209140.52299999999</c:v>
                </c:pt>
                <c:pt idx="132">
                  <c:v>224155</c:v>
                </c:pt>
                <c:pt idx="133">
                  <c:v>250944</c:v>
                </c:pt>
                <c:pt idx="134">
                  <c:v>196479.98499999999</c:v>
                </c:pt>
                <c:pt idx="135">
                  <c:v>208034</c:v>
                </c:pt>
                <c:pt idx="136">
                  <c:v>173484</c:v>
                </c:pt>
                <c:pt idx="137">
                  <c:v>185830</c:v>
                </c:pt>
                <c:pt idx="138">
                  <c:v>197027</c:v>
                </c:pt>
                <c:pt idx="139">
                  <c:v>254351</c:v>
                </c:pt>
                <c:pt idx="140">
                  <c:v>208595</c:v>
                </c:pt>
                <c:pt idx="141">
                  <c:v>221537</c:v>
                </c:pt>
                <c:pt idx="142">
                  <c:v>260507</c:v>
                </c:pt>
                <c:pt idx="143">
                  <c:v>255134</c:v>
                </c:pt>
                <c:pt idx="144">
                  <c:v>242354</c:v>
                </c:pt>
                <c:pt idx="145">
                  <c:v>260081</c:v>
                </c:pt>
                <c:pt idx="146">
                  <c:v>209965</c:v>
                </c:pt>
                <c:pt idx="147">
                  <c:v>196294</c:v>
                </c:pt>
                <c:pt idx="148">
                  <c:v>208876</c:v>
                </c:pt>
                <c:pt idx="149">
                  <c:v>176094</c:v>
                </c:pt>
                <c:pt idx="150">
                  <c:v>202148</c:v>
                </c:pt>
                <c:pt idx="151">
                  <c:v>213482</c:v>
                </c:pt>
                <c:pt idx="152">
                  <c:v>205508</c:v>
                </c:pt>
                <c:pt idx="153">
                  <c:v>200635</c:v>
                </c:pt>
                <c:pt idx="154">
                  <c:v>244688</c:v>
                </c:pt>
                <c:pt idx="155">
                  <c:v>203947</c:v>
                </c:pt>
                <c:pt idx="156">
                  <c:v>190715</c:v>
                </c:pt>
                <c:pt idx="157">
                  <c:v>188966</c:v>
                </c:pt>
                <c:pt idx="158">
                  <c:v>188010</c:v>
                </c:pt>
                <c:pt idx="159">
                  <c:v>252109</c:v>
                </c:pt>
                <c:pt idx="160">
                  <c:v>190900</c:v>
                </c:pt>
                <c:pt idx="161">
                  <c:v>181491</c:v>
                </c:pt>
                <c:pt idx="162">
                  <c:v>214962</c:v>
                </c:pt>
                <c:pt idx="163">
                  <c:v>268472</c:v>
                </c:pt>
                <c:pt idx="164">
                  <c:v>193895</c:v>
                </c:pt>
                <c:pt idx="165">
                  <c:v>207783</c:v>
                </c:pt>
                <c:pt idx="166">
                  <c:v>215405</c:v>
                </c:pt>
                <c:pt idx="167">
                  <c:v>264725</c:v>
                </c:pt>
                <c:pt idx="168">
                  <c:v>272121</c:v>
                </c:pt>
                <c:pt idx="169">
                  <c:v>304314</c:v>
                </c:pt>
                <c:pt idx="170">
                  <c:v>224169</c:v>
                </c:pt>
                <c:pt idx="171">
                  <c:v>249661</c:v>
                </c:pt>
                <c:pt idx="172">
                  <c:v>215370</c:v>
                </c:pt>
                <c:pt idx="173">
                  <c:v>239907</c:v>
                </c:pt>
                <c:pt idx="174">
                  <c:v>216909</c:v>
                </c:pt>
                <c:pt idx="175">
                  <c:v>227629</c:v>
                </c:pt>
                <c:pt idx="176">
                  <c:v>205615</c:v>
                </c:pt>
                <c:pt idx="177">
                  <c:v>232261</c:v>
                </c:pt>
                <c:pt idx="178">
                  <c:v>309344</c:v>
                </c:pt>
                <c:pt idx="179">
                  <c:v>286423</c:v>
                </c:pt>
                <c:pt idx="180">
                  <c:v>227889</c:v>
                </c:pt>
                <c:pt idx="181">
                  <c:v>224909</c:v>
                </c:pt>
                <c:pt idx="182">
                  <c:v>223609</c:v>
                </c:pt>
                <c:pt idx="183">
                  <c:v>236964</c:v>
                </c:pt>
                <c:pt idx="184">
                  <c:v>208660</c:v>
                </c:pt>
                <c:pt idx="185">
                  <c:v>231511</c:v>
                </c:pt>
                <c:pt idx="186">
                  <c:v>266159</c:v>
                </c:pt>
                <c:pt idx="187">
                  <c:v>301752</c:v>
                </c:pt>
                <c:pt idx="188">
                  <c:v>253742</c:v>
                </c:pt>
                <c:pt idx="189">
                  <c:v>260013</c:v>
                </c:pt>
                <c:pt idx="190">
                  <c:v>239700</c:v>
                </c:pt>
                <c:pt idx="191">
                  <c:v>255098</c:v>
                </c:pt>
                <c:pt idx="192">
                  <c:v>214955</c:v>
                </c:pt>
                <c:pt idx="193">
                  <c:v>237426</c:v>
                </c:pt>
                <c:pt idx="194">
                  <c:v>201406</c:v>
                </c:pt>
                <c:pt idx="195">
                  <c:v>248782</c:v>
                </c:pt>
                <c:pt idx="196">
                  <c:v>208052</c:v>
                </c:pt>
                <c:pt idx="197">
                  <c:v>223406</c:v>
                </c:pt>
                <c:pt idx="198">
                  <c:v>226064</c:v>
                </c:pt>
                <c:pt idx="199">
                  <c:v>231737</c:v>
                </c:pt>
                <c:pt idx="200">
                  <c:v>208577</c:v>
                </c:pt>
                <c:pt idx="201">
                  <c:v>196145</c:v>
                </c:pt>
                <c:pt idx="202">
                  <c:v>288953</c:v>
                </c:pt>
                <c:pt idx="203">
                  <c:v>247891</c:v>
                </c:pt>
                <c:pt idx="204">
                  <c:v>260047</c:v>
                </c:pt>
                <c:pt idx="205">
                  <c:v>260590</c:v>
                </c:pt>
                <c:pt idx="206">
                  <c:v>242740</c:v>
                </c:pt>
                <c:pt idx="207">
                  <c:v>205268</c:v>
                </c:pt>
                <c:pt idx="208">
                  <c:v>275406</c:v>
                </c:pt>
                <c:pt idx="209">
                  <c:v>174588</c:v>
                </c:pt>
                <c:pt idx="210">
                  <c:v>188124</c:v>
                </c:pt>
                <c:pt idx="211">
                  <c:v>177493</c:v>
                </c:pt>
                <c:pt idx="212">
                  <c:v>194652</c:v>
                </c:pt>
                <c:pt idx="213">
                  <c:v>171379</c:v>
                </c:pt>
                <c:pt idx="214">
                  <c:v>220210</c:v>
                </c:pt>
                <c:pt idx="215">
                  <c:v>222179</c:v>
                </c:pt>
                <c:pt idx="216">
                  <c:v>178488</c:v>
                </c:pt>
                <c:pt idx="217">
                  <c:v>189795</c:v>
                </c:pt>
                <c:pt idx="218">
                  <c:v>147187</c:v>
                </c:pt>
                <c:pt idx="219">
                  <c:v>211665</c:v>
                </c:pt>
                <c:pt idx="220">
                  <c:v>165304</c:v>
                </c:pt>
                <c:pt idx="221">
                  <c:v>225603</c:v>
                </c:pt>
                <c:pt idx="222">
                  <c:v>201464.52600000001</c:v>
                </c:pt>
                <c:pt idx="223">
                  <c:v>143254</c:v>
                </c:pt>
                <c:pt idx="224">
                  <c:v>201068</c:v>
                </c:pt>
                <c:pt idx="225">
                  <c:v>161909</c:v>
                </c:pt>
                <c:pt idx="226">
                  <c:v>142354</c:v>
                </c:pt>
                <c:pt idx="227">
                  <c:v>111318</c:v>
                </c:pt>
                <c:pt idx="228">
                  <c:v>116295</c:v>
                </c:pt>
                <c:pt idx="229">
                  <c:v>109069</c:v>
                </c:pt>
                <c:pt idx="230">
                  <c:v>101581</c:v>
                </c:pt>
                <c:pt idx="231">
                  <c:v>144501</c:v>
                </c:pt>
                <c:pt idx="232">
                  <c:v>48350</c:v>
                </c:pt>
                <c:pt idx="233">
                  <c:v>52067</c:v>
                </c:pt>
                <c:pt idx="234">
                  <c:v>47142</c:v>
                </c:pt>
                <c:pt idx="235">
                  <c:v>57570</c:v>
                </c:pt>
                <c:pt idx="236">
                  <c:v>64470</c:v>
                </c:pt>
                <c:pt idx="237">
                  <c:v>45928</c:v>
                </c:pt>
                <c:pt idx="238">
                  <c:v>38712</c:v>
                </c:pt>
                <c:pt idx="239">
                  <c:v>15656</c:v>
                </c:pt>
                <c:pt idx="240">
                  <c:v>10219</c:v>
                </c:pt>
                <c:pt idx="241">
                  <c:v>9538</c:v>
                </c:pt>
                <c:pt idx="242">
                  <c:v>6835</c:v>
                </c:pt>
                <c:pt idx="243">
                  <c:v>4976</c:v>
                </c:pt>
                <c:pt idx="244">
                  <c:v>5560</c:v>
                </c:pt>
                <c:pt idx="245">
                  <c:v>5034</c:v>
                </c:pt>
                <c:pt idx="246">
                  <c:v>2278</c:v>
                </c:pt>
                <c:pt idx="247">
                  <c:v>14181</c:v>
                </c:pt>
                <c:pt idx="248">
                  <c:v>31141</c:v>
                </c:pt>
                <c:pt idx="249">
                  <c:v>36901</c:v>
                </c:pt>
                <c:pt idx="250">
                  <c:v>46990</c:v>
                </c:pt>
                <c:pt idx="251">
                  <c:v>63566</c:v>
                </c:pt>
                <c:pt idx="252">
                  <c:v>92655</c:v>
                </c:pt>
                <c:pt idx="253">
                  <c:v>98439</c:v>
                </c:pt>
                <c:pt idx="254">
                  <c:v>130966</c:v>
                </c:pt>
                <c:pt idx="255">
                  <c:v>127661</c:v>
                </c:pt>
                <c:pt idx="256">
                  <c:v>150041</c:v>
                </c:pt>
                <c:pt idx="257">
                  <c:v>156129</c:v>
                </c:pt>
                <c:pt idx="258">
                  <c:v>161485</c:v>
                </c:pt>
              </c:numCache>
            </c:numRef>
          </c:val>
          <c:smooth val="0"/>
          <c:extLst>
            <c:ext xmlns:c16="http://schemas.microsoft.com/office/drawing/2014/chart" uri="{C3380CC4-5D6E-409C-BE32-E72D297353CC}">
              <c16:uniqueId val="{00000000-44D8-4025-B68F-ABDA54E7BCD6}"/>
            </c:ext>
          </c:extLst>
        </c:ser>
        <c:dLbls>
          <c:showLegendKey val="0"/>
          <c:showVal val="0"/>
          <c:showCatName val="0"/>
          <c:showSerName val="0"/>
          <c:showPercent val="0"/>
          <c:showBubbleSize val="0"/>
        </c:dLbls>
        <c:smooth val="0"/>
        <c:axId val="1016049824"/>
        <c:axId val="1016029024"/>
      </c:lineChart>
      <c:dateAx>
        <c:axId val="1016049824"/>
        <c:scaling>
          <c:orientation val="minMax"/>
        </c:scaling>
        <c:delete val="0"/>
        <c:axPos val="b"/>
        <c:numFmt formatCode="yyyy\-m\-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016029024"/>
        <c:crosses val="autoZero"/>
        <c:auto val="1"/>
        <c:lblOffset val="100"/>
        <c:baseTimeUnit val="days"/>
      </c:dateAx>
      <c:valAx>
        <c:axId val="101602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016049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258915-9A7E-4438-8B41-20914CE4B3C2}" type="datetimeFigureOut">
              <a:rPr lang="zh-CN" altLang="en-US" smtClean="0"/>
              <a:t>2021/1/31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3306F0-1E97-4062-9F19-D703A4CE68B6}" type="slidenum">
              <a:rPr lang="zh-CN" altLang="en-US" smtClean="0"/>
              <a:t>‹#›</a:t>
            </a:fld>
            <a:endParaRPr lang="zh-CN" altLang="en-US"/>
          </a:p>
        </p:txBody>
      </p:sp>
    </p:spTree>
    <p:extLst>
      <p:ext uri="{BB962C8B-B14F-4D97-AF65-F5344CB8AC3E}">
        <p14:creationId xmlns:p14="http://schemas.microsoft.com/office/powerpoint/2010/main" val="3692453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3306F0-1E97-4062-9F19-D703A4CE68B6}" type="slidenum">
              <a:rPr lang="zh-CN" altLang="en-US" smtClean="0"/>
              <a:t>1</a:t>
            </a:fld>
            <a:endParaRPr lang="zh-CN" altLang="en-US"/>
          </a:p>
        </p:txBody>
      </p:sp>
    </p:spTree>
    <p:extLst>
      <p:ext uri="{BB962C8B-B14F-4D97-AF65-F5344CB8AC3E}">
        <p14:creationId xmlns:p14="http://schemas.microsoft.com/office/powerpoint/2010/main" val="4149937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世界经济复苏，现在说世界经济复苏，其实在</a:t>
            </a:r>
            <a:r>
              <a:rPr lang="en-US" altLang="zh-CN" dirty="0"/>
              <a:t>2008</a:t>
            </a:r>
            <a:r>
              <a:rPr lang="zh-CN" altLang="en-US" dirty="0"/>
              <a:t>年以后世界经济一直在缓慢复苏，只是这两年表现得比较明显</a:t>
            </a:r>
            <a:r>
              <a:rPr lang="en-US" altLang="zh-CN" dirty="0"/>
              <a:t>---------</a:t>
            </a:r>
            <a:r>
              <a:rPr lang="zh-CN" altLang="en-US" dirty="0"/>
              <a:t>美国已经开始逐步的收紧流动性，已经进行了几轮的加息，而未来仍有连续收缩流动性的预期存在。欧盟方面部分政府还在为是否要收紧流动性而争执，</a:t>
            </a:r>
            <a:endParaRPr lang="en-US" altLang="zh-CN" dirty="0"/>
          </a:p>
          <a:p>
            <a:endParaRPr lang="en-US" altLang="zh-CN" dirty="0"/>
          </a:p>
          <a:p>
            <a:r>
              <a:rPr lang="zh-CN" altLang="en-US" dirty="0"/>
              <a:t>对我们来说，全球经济回暖意味着我们的外部需求改善，而从今年的数据来看，出口数据也确实非常的不错。不过从欧美的经济数据来看</a:t>
            </a:r>
            <a:r>
              <a:rPr lang="zh-CN" altLang="en-US" sz="1200" b="0" i="0" kern="1200" dirty="0">
                <a:solidFill>
                  <a:schemeClr val="tx1"/>
                </a:solidFill>
                <a:effectLst/>
                <a:latin typeface="+mn-lt"/>
                <a:ea typeface="+mn-ea"/>
                <a:cs typeface="+mn-cs"/>
              </a:rPr>
              <a:t>，欧洲经济目前势头还好，而美国这几个月交替出现的一些经济数据你很难说他是好了，而从先行指标</a:t>
            </a:r>
            <a:r>
              <a:rPr lang="en-US" altLang="zh-CN" sz="1200" b="0" i="0" kern="1200" dirty="0">
                <a:solidFill>
                  <a:schemeClr val="tx1"/>
                </a:solidFill>
                <a:effectLst/>
                <a:latin typeface="+mn-lt"/>
                <a:ea typeface="+mn-ea"/>
                <a:cs typeface="+mn-cs"/>
              </a:rPr>
              <a:t>PMI</a:t>
            </a:r>
            <a:r>
              <a:rPr lang="zh-CN" altLang="en-US" sz="1200" b="0" i="0" kern="1200" dirty="0">
                <a:solidFill>
                  <a:schemeClr val="tx1"/>
                </a:solidFill>
                <a:effectLst/>
                <a:latin typeface="+mn-lt"/>
                <a:ea typeface="+mn-ea"/>
                <a:cs typeface="+mn-cs"/>
              </a:rPr>
              <a:t>来看，全球经济看起来不错，但似乎已经进入一个振荡期，外需进一步扩张难度较大，而随着国内制造业上游原燃材料价格的大幅增长，出口企业综合成本越来越高，截止到</a:t>
            </a:r>
            <a:r>
              <a:rPr lang="en-US" altLang="zh-CN" sz="1200" b="0" i="0" kern="1200" dirty="0">
                <a:solidFill>
                  <a:schemeClr val="tx1"/>
                </a:solidFill>
                <a:effectLst/>
                <a:latin typeface="+mn-lt"/>
                <a:ea typeface="+mn-ea"/>
                <a:cs typeface="+mn-cs"/>
              </a:rPr>
              <a:t>9</a:t>
            </a:r>
            <a:r>
              <a:rPr lang="zh-CN" altLang="en-US" sz="1200" b="0" i="0" kern="1200" dirty="0">
                <a:solidFill>
                  <a:schemeClr val="tx1"/>
                </a:solidFill>
                <a:effectLst/>
                <a:latin typeface="+mn-lt"/>
                <a:ea typeface="+mn-ea"/>
                <a:cs typeface="+mn-cs"/>
              </a:rPr>
              <a:t>月份有</a:t>
            </a:r>
            <a:r>
              <a:rPr lang="en-US" altLang="zh-CN" sz="1200" b="0" i="0" kern="1200" dirty="0">
                <a:solidFill>
                  <a:schemeClr val="tx1"/>
                </a:solidFill>
                <a:effectLst/>
                <a:latin typeface="+mn-lt"/>
                <a:ea typeface="+mn-ea"/>
                <a:cs typeface="+mn-cs"/>
              </a:rPr>
              <a:t>64%</a:t>
            </a:r>
            <a:r>
              <a:rPr lang="zh-CN" altLang="en-US" sz="1200" b="0" i="0" kern="1200" dirty="0">
                <a:solidFill>
                  <a:schemeClr val="tx1"/>
                </a:solidFill>
                <a:effectLst/>
                <a:latin typeface="+mn-lt"/>
                <a:ea typeface="+mn-ea"/>
                <a:cs typeface="+mn-cs"/>
              </a:rPr>
              <a:t>的企业出口综合成本大幅提高，主要原因就是原材料成本的大幅提高，同时还有汇率成本的大幅提高。从数据来看，目前平均出口成本已经接近平均出口价格，这个对我们后期的出口贸易是非常不利的。明年的外贸可能要比今年的差。</a:t>
            </a:r>
            <a:endParaRPr lang="en-US" altLang="zh-CN" sz="1200" b="0" i="0" kern="1200" dirty="0">
              <a:solidFill>
                <a:schemeClr val="tx1"/>
              </a:solidFill>
              <a:effectLst/>
              <a:latin typeface="+mn-lt"/>
              <a:ea typeface="+mn-ea"/>
              <a:cs typeface="+mn-cs"/>
            </a:endParaRPr>
          </a:p>
          <a:p>
            <a:endParaRPr lang="en-US" altLang="zh-CN" sz="1200" b="0" i="0" kern="1200" dirty="0">
              <a:solidFill>
                <a:schemeClr val="tx1"/>
              </a:solidFill>
              <a:effectLst/>
              <a:latin typeface="+mn-lt"/>
              <a:ea typeface="+mn-ea"/>
              <a:cs typeface="+mn-cs"/>
            </a:endParaRPr>
          </a:p>
          <a:p>
            <a:r>
              <a:rPr lang="zh-CN" altLang="en-US" dirty="0"/>
              <a:t>国内我们主要关注下游，为什么，因为虽然国内去产能已经执行了两年了，但是大家从我们今年的供求数据、市场走势等仍然能看出来，产能依然很丰富不管是煤、焦还是钢矿，产量上只要放就能有，而放不放、什么时候放完全看政府拍脑袋，这个很难预测。</a:t>
            </a:r>
          </a:p>
        </p:txBody>
      </p:sp>
      <p:sp>
        <p:nvSpPr>
          <p:cNvPr id="4" name="灯片编号占位符 3"/>
          <p:cNvSpPr>
            <a:spLocks noGrp="1"/>
          </p:cNvSpPr>
          <p:nvPr>
            <p:ph type="sldNum" sz="quarter" idx="10"/>
          </p:nvPr>
        </p:nvSpPr>
        <p:spPr/>
        <p:txBody>
          <a:bodyPr/>
          <a:lstStyle/>
          <a:p>
            <a:fld id="{303306F0-1E97-4062-9F19-D703A4CE68B6}" type="slidenum">
              <a:rPr lang="zh-CN" altLang="en-US" smtClean="0"/>
              <a:t>2</a:t>
            </a:fld>
            <a:endParaRPr lang="zh-CN" altLang="en-US"/>
          </a:p>
        </p:txBody>
      </p:sp>
    </p:spTree>
    <p:extLst>
      <p:ext uri="{BB962C8B-B14F-4D97-AF65-F5344CB8AC3E}">
        <p14:creationId xmlns:p14="http://schemas.microsoft.com/office/powerpoint/2010/main" val="3763648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我们说现在的货币政策稳健中性，那从利率来看，前两年的货币政策是偏宽松的，</a:t>
            </a:r>
            <a:r>
              <a:rPr lang="en-US" altLang="zh-CN" dirty="0"/>
              <a:t>17</a:t>
            </a:r>
            <a:r>
              <a:rPr lang="zh-CN" altLang="en-US" dirty="0"/>
              <a:t>年初资金成本有一个大幅的提高我算了一下，</a:t>
            </a:r>
            <a:r>
              <a:rPr lang="en-US" altLang="zh-CN" dirty="0"/>
              <a:t>16</a:t>
            </a:r>
            <a:r>
              <a:rPr lang="zh-CN" altLang="en-US" dirty="0"/>
              <a:t>年</a:t>
            </a:r>
            <a:r>
              <a:rPr lang="en-US" altLang="zh-CN" dirty="0"/>
              <a:t>1-10</a:t>
            </a:r>
            <a:r>
              <a:rPr lang="zh-CN" altLang="en-US" dirty="0"/>
              <a:t>月份市场平均利率</a:t>
            </a:r>
            <a:r>
              <a:rPr lang="en-US" altLang="zh-CN" dirty="0"/>
              <a:t>2.86% </a:t>
            </a:r>
            <a:r>
              <a:rPr lang="zh-CN" altLang="en-US" dirty="0"/>
              <a:t>今年</a:t>
            </a:r>
            <a:r>
              <a:rPr lang="en-US" altLang="zh-CN" dirty="0"/>
              <a:t>1-10</a:t>
            </a:r>
            <a:r>
              <a:rPr lang="zh-CN" altLang="en-US" dirty="0"/>
              <a:t>月份平均利率是</a:t>
            </a:r>
            <a:r>
              <a:rPr lang="en-US" altLang="zh-CN" dirty="0"/>
              <a:t>4.19%</a:t>
            </a:r>
            <a:r>
              <a:rPr lang="zh-CN" altLang="en-US" dirty="0"/>
              <a:t>，资金价格提高</a:t>
            </a:r>
            <a:r>
              <a:rPr lang="en-US" altLang="zh-CN" dirty="0"/>
              <a:t>46.5%</a:t>
            </a:r>
            <a:r>
              <a:rPr lang="zh-CN" altLang="en-US" dirty="0"/>
              <a:t>，而较高的资金成本将对投资回报率相对较低、投资回收期限较长的项目造成明显的影响。而基建就属于这种，较高的资金成本可能对后期基础设施建设投资造成一定的影响。</a:t>
            </a:r>
          </a:p>
        </p:txBody>
      </p:sp>
      <p:sp>
        <p:nvSpPr>
          <p:cNvPr id="4" name="灯片编号占位符 3"/>
          <p:cNvSpPr>
            <a:spLocks noGrp="1"/>
          </p:cNvSpPr>
          <p:nvPr>
            <p:ph type="sldNum" sz="quarter" idx="10"/>
          </p:nvPr>
        </p:nvSpPr>
        <p:spPr/>
        <p:txBody>
          <a:bodyPr/>
          <a:lstStyle/>
          <a:p>
            <a:fld id="{303306F0-1E97-4062-9F19-D703A4CE68B6}" type="slidenum">
              <a:rPr lang="zh-CN" altLang="en-US" smtClean="0"/>
              <a:t>3</a:t>
            </a:fld>
            <a:endParaRPr lang="zh-CN" altLang="en-US"/>
          </a:p>
        </p:txBody>
      </p:sp>
    </p:spTree>
    <p:extLst>
      <p:ext uri="{BB962C8B-B14F-4D97-AF65-F5344CB8AC3E}">
        <p14:creationId xmlns:p14="http://schemas.microsoft.com/office/powerpoint/2010/main" val="319984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可以肯定的是，这一轮房地产周期已经进入下半场。销售和开工增速近几个月下行速度明显加快，虽然</a:t>
            </a:r>
            <a:r>
              <a:rPr lang="en-US" altLang="zh-CN" dirty="0"/>
              <a:t>8</a:t>
            </a:r>
            <a:r>
              <a:rPr lang="zh-CN" altLang="en-US" dirty="0"/>
              <a:t>、</a:t>
            </a:r>
            <a:r>
              <a:rPr lang="en-US" altLang="zh-CN" dirty="0"/>
              <a:t>9</a:t>
            </a:r>
            <a:r>
              <a:rPr lang="zh-CN" altLang="en-US" dirty="0"/>
              <a:t>月份地产投资有所反弹，但主要是体现在开发商土地购置费用这一块，在资金成本回升、销售大幅下滑的情况下，房地产企业的资金将逐步面临压力，后期地产投资增速将逐渐下行。北京目前单月的房屋成交量只有往年同期的</a:t>
            </a:r>
            <a:r>
              <a:rPr lang="en-US" altLang="zh-CN" dirty="0"/>
              <a:t>6</a:t>
            </a:r>
            <a:r>
              <a:rPr lang="zh-CN" altLang="en-US" dirty="0"/>
              <a:t>成左右，近五年北京一年的成交量平均在</a:t>
            </a:r>
            <a:r>
              <a:rPr lang="en-US" altLang="zh-CN" dirty="0"/>
              <a:t>20</a:t>
            </a:r>
            <a:r>
              <a:rPr lang="zh-CN" altLang="en-US" dirty="0"/>
              <a:t>万套、今年预计到不了</a:t>
            </a:r>
            <a:r>
              <a:rPr lang="en-US" altLang="zh-CN" dirty="0"/>
              <a:t>10</a:t>
            </a:r>
            <a:r>
              <a:rPr lang="zh-CN" altLang="en-US" dirty="0"/>
              <a:t>万套。房价从</a:t>
            </a:r>
            <a:r>
              <a:rPr lang="en-US" altLang="zh-CN" dirty="0"/>
              <a:t>3</a:t>
            </a:r>
            <a:r>
              <a:rPr lang="zh-CN" altLang="en-US" dirty="0"/>
              <a:t>月到现在平均降了</a:t>
            </a:r>
            <a:r>
              <a:rPr lang="en-US" altLang="zh-CN" dirty="0"/>
              <a:t>15000</a:t>
            </a:r>
            <a:r>
              <a:rPr lang="zh-CN" altLang="en-US" dirty="0"/>
              <a:t>元</a:t>
            </a:r>
            <a:r>
              <a:rPr lang="en-US" altLang="zh-CN" dirty="0"/>
              <a:t>/</a:t>
            </a:r>
            <a:r>
              <a:rPr lang="zh-CN" altLang="en-US" dirty="0"/>
              <a:t>平米。这次看来国家是真的动真格的了。这次会议之后，预计各地的房地产调控政策会继续加码，短期受投资惯性的影响地产投资仍有支撑，但逐渐下行的趋势应该是已经比较明确了。</a:t>
            </a:r>
          </a:p>
        </p:txBody>
      </p:sp>
      <p:sp>
        <p:nvSpPr>
          <p:cNvPr id="4" name="灯片编号占位符 3"/>
          <p:cNvSpPr>
            <a:spLocks noGrp="1"/>
          </p:cNvSpPr>
          <p:nvPr>
            <p:ph type="sldNum" sz="quarter" idx="10"/>
          </p:nvPr>
        </p:nvSpPr>
        <p:spPr/>
        <p:txBody>
          <a:bodyPr/>
          <a:lstStyle/>
          <a:p>
            <a:fld id="{303306F0-1E97-4062-9F19-D703A4CE68B6}" type="slidenum">
              <a:rPr lang="zh-CN" altLang="en-US" smtClean="0"/>
              <a:t>4</a:t>
            </a:fld>
            <a:endParaRPr lang="zh-CN" altLang="en-US"/>
          </a:p>
        </p:txBody>
      </p:sp>
    </p:spTree>
    <p:extLst>
      <p:ext uri="{BB962C8B-B14F-4D97-AF65-F5344CB8AC3E}">
        <p14:creationId xmlns:p14="http://schemas.microsoft.com/office/powerpoint/2010/main" val="3355788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可以肯定的是，这一轮房地产周期已经进入下半场。销售和开工增速近几个月下行速度明显加快，虽然</a:t>
            </a:r>
            <a:r>
              <a:rPr lang="en-US" altLang="zh-CN" dirty="0"/>
              <a:t>8</a:t>
            </a:r>
            <a:r>
              <a:rPr lang="zh-CN" altLang="en-US" dirty="0"/>
              <a:t>、</a:t>
            </a:r>
            <a:r>
              <a:rPr lang="en-US" altLang="zh-CN" dirty="0"/>
              <a:t>9</a:t>
            </a:r>
            <a:r>
              <a:rPr lang="zh-CN" altLang="en-US" dirty="0"/>
              <a:t>月份地产投资有所反弹，但主要是体现在开发商土地购置费用这一块，在资金成本回升、销售大幅下滑的情况下，房地产企业的资金将逐步面临压力，后期地产投资增速将逐渐下行。北京目前单月的房屋成交量只有往年同期的</a:t>
            </a:r>
            <a:r>
              <a:rPr lang="en-US" altLang="zh-CN" dirty="0"/>
              <a:t>6</a:t>
            </a:r>
            <a:r>
              <a:rPr lang="zh-CN" altLang="en-US" dirty="0"/>
              <a:t>成左右，近五年北京一年的成交量平均在</a:t>
            </a:r>
            <a:r>
              <a:rPr lang="en-US" altLang="zh-CN" dirty="0"/>
              <a:t>20</a:t>
            </a:r>
            <a:r>
              <a:rPr lang="zh-CN" altLang="en-US" dirty="0"/>
              <a:t>万套、今年预计到不了</a:t>
            </a:r>
            <a:r>
              <a:rPr lang="en-US" altLang="zh-CN" dirty="0"/>
              <a:t>10</a:t>
            </a:r>
            <a:r>
              <a:rPr lang="zh-CN" altLang="en-US" dirty="0"/>
              <a:t>万套。房价从</a:t>
            </a:r>
            <a:r>
              <a:rPr lang="en-US" altLang="zh-CN" dirty="0"/>
              <a:t>3</a:t>
            </a:r>
            <a:r>
              <a:rPr lang="zh-CN" altLang="en-US" dirty="0"/>
              <a:t>月到现在平均降了</a:t>
            </a:r>
            <a:r>
              <a:rPr lang="en-US" altLang="zh-CN" dirty="0"/>
              <a:t>15000</a:t>
            </a:r>
            <a:r>
              <a:rPr lang="zh-CN" altLang="en-US" dirty="0"/>
              <a:t>元</a:t>
            </a:r>
            <a:r>
              <a:rPr lang="en-US" altLang="zh-CN" dirty="0"/>
              <a:t>/</a:t>
            </a:r>
            <a:r>
              <a:rPr lang="zh-CN" altLang="en-US" dirty="0"/>
              <a:t>平米。这次看来国家是真的动真格的了。这次会议之后，预计各地的房地产调控政策会继续加码，短期受投资惯性的影响地产投资仍有支撑，但逐渐下行的趋势应该是已经比较明确了。</a:t>
            </a:r>
          </a:p>
        </p:txBody>
      </p:sp>
      <p:sp>
        <p:nvSpPr>
          <p:cNvPr id="4" name="灯片编号占位符 3"/>
          <p:cNvSpPr>
            <a:spLocks noGrp="1"/>
          </p:cNvSpPr>
          <p:nvPr>
            <p:ph type="sldNum" sz="quarter" idx="10"/>
          </p:nvPr>
        </p:nvSpPr>
        <p:spPr/>
        <p:txBody>
          <a:bodyPr/>
          <a:lstStyle/>
          <a:p>
            <a:fld id="{303306F0-1E97-4062-9F19-D703A4CE68B6}" type="slidenum">
              <a:rPr lang="zh-CN" altLang="en-US" smtClean="0"/>
              <a:t>5</a:t>
            </a:fld>
            <a:endParaRPr lang="zh-CN" altLang="en-US"/>
          </a:p>
        </p:txBody>
      </p:sp>
    </p:spTree>
    <p:extLst>
      <p:ext uri="{BB962C8B-B14F-4D97-AF65-F5344CB8AC3E}">
        <p14:creationId xmlns:p14="http://schemas.microsoft.com/office/powerpoint/2010/main" val="2391261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从这几个省的情况来看，这几个省是煤、焦、钢的产量大省，但目前不是基建、地产投资的大省，所以我们看是供需双限，但实际对供给的影响要比需求略大，不过限产存在一个问题就是</a:t>
            </a:r>
            <a:r>
              <a:rPr lang="en-US" altLang="zh-CN" dirty="0"/>
              <a:t>100%</a:t>
            </a:r>
            <a:r>
              <a:rPr lang="zh-CN" altLang="en-US" dirty="0"/>
              <a:t>停工好管，</a:t>
            </a:r>
            <a:r>
              <a:rPr lang="en-US" altLang="zh-CN" dirty="0"/>
              <a:t>50%</a:t>
            </a:r>
            <a:r>
              <a:rPr lang="zh-CN" altLang="en-US" dirty="0"/>
              <a:t>限产难弄，限产幅度本身就不太好衡量。我们认为，如果严格执行限产规定，短期看钢材市场仍有支撑，中长期将面对宏观经济面所带来的压力。煤炭方面这段时间主要是因为安全问题供给受到一定的影响，但他受环保政策影响应该较小，后期供应偏宽松，预计后期偏弱运行。铁矿石虽然和钢价有良好的联动，但受制于供给端的压力，整体走势弱于黑色系其他品种。焦炭、铁合金市场受环保政策影响同样明显，预计后期因为一些区域性或者行业性环保政策的差异，宽幅震荡概率较大。当然短期看弱。</a:t>
            </a:r>
          </a:p>
        </p:txBody>
      </p:sp>
      <p:sp>
        <p:nvSpPr>
          <p:cNvPr id="4" name="灯片编号占位符 3"/>
          <p:cNvSpPr>
            <a:spLocks noGrp="1"/>
          </p:cNvSpPr>
          <p:nvPr>
            <p:ph type="sldNum" sz="quarter" idx="10"/>
          </p:nvPr>
        </p:nvSpPr>
        <p:spPr/>
        <p:txBody>
          <a:bodyPr/>
          <a:lstStyle/>
          <a:p>
            <a:fld id="{303306F0-1E97-4062-9F19-D703A4CE68B6}" type="slidenum">
              <a:rPr lang="zh-CN" altLang="en-US" smtClean="0"/>
              <a:t>6</a:t>
            </a:fld>
            <a:endParaRPr lang="zh-CN" altLang="en-US"/>
          </a:p>
        </p:txBody>
      </p:sp>
    </p:spTree>
    <p:extLst>
      <p:ext uri="{BB962C8B-B14F-4D97-AF65-F5344CB8AC3E}">
        <p14:creationId xmlns:p14="http://schemas.microsoft.com/office/powerpoint/2010/main" val="3021561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制造业，这两年我们的制造业，尤其是计算机通信电子这块发展很快，出口创汇也很厉害，不看数据我们可能也能想象得到。</a:t>
            </a:r>
            <a:endParaRPr lang="en-US" altLang="zh-CN" dirty="0"/>
          </a:p>
          <a:p>
            <a:r>
              <a:rPr lang="zh-CN" altLang="en-US" dirty="0"/>
              <a:t>就和我们相关的制造业来看，出口对收入的增长贡献比重非常小，就是大部分的设备其实都是内需，而这两年他们的内需，像机械制造、运输设备、工程设备等其实都是这两年基建的集中落地、房地产市场火热、投资爆发以及他们的火热所带动上下游产业的好转所拉动的，叠加更新换代周期，带来了他们整体需求的旺盛，而汽车出乎预料的高速增长这是政策性减免税和货币宽松带来的。我们看到这些需求都是在特定政策和特定市场前提下爆发的。现在面面临的是汽车减免税政策即将到期、货币政策相对收紧，资金成本提高、房地产进入下行周期、基建也将面临高资金成本的压力，后期我们下游的制造业还会好吗？比较难！</a:t>
            </a:r>
          </a:p>
        </p:txBody>
      </p:sp>
      <p:sp>
        <p:nvSpPr>
          <p:cNvPr id="4" name="灯片编号占位符 3"/>
          <p:cNvSpPr>
            <a:spLocks noGrp="1"/>
          </p:cNvSpPr>
          <p:nvPr>
            <p:ph type="sldNum" sz="quarter" idx="10"/>
          </p:nvPr>
        </p:nvSpPr>
        <p:spPr/>
        <p:txBody>
          <a:bodyPr/>
          <a:lstStyle/>
          <a:p>
            <a:fld id="{303306F0-1E97-4062-9F19-D703A4CE68B6}" type="slidenum">
              <a:rPr lang="zh-CN" altLang="en-US" smtClean="0"/>
              <a:t>8</a:t>
            </a:fld>
            <a:endParaRPr lang="zh-CN" altLang="en-US"/>
          </a:p>
        </p:txBody>
      </p:sp>
    </p:spTree>
    <p:extLst>
      <p:ext uri="{BB962C8B-B14F-4D97-AF65-F5344CB8AC3E}">
        <p14:creationId xmlns:p14="http://schemas.microsoft.com/office/powerpoint/2010/main" val="3435166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钢材说了，从今年黑色品种的价格走势和供需关系来看，我们不管是钢铁还是煤炭、焦炭产能仍然是过剩的，只要放开产，一定是个过剩的局面，而决定能不能放开产的最主要因素就是环保政策。</a:t>
            </a:r>
            <a:r>
              <a:rPr lang="en-US" altLang="zh-CN" dirty="0"/>
              <a:t>19</a:t>
            </a:r>
            <a:r>
              <a:rPr lang="zh-CN" altLang="en-US" dirty="0"/>
              <a:t>大提</a:t>
            </a:r>
            <a:r>
              <a:rPr lang="en-US" altLang="zh-CN" dirty="0"/>
              <a:t>GDP</a:t>
            </a:r>
            <a:r>
              <a:rPr lang="zh-CN" altLang="en-US" dirty="0"/>
              <a:t>的质量、提绿色发展、提人民对美好生活的期望等等，这里边都有一个共同的绕不开的问题就是环境问题，后期环境问题仍然是大问题，我们大宗市场这块将受到并且长期受到环保政策的影响。</a:t>
            </a:r>
            <a:endParaRPr lang="en-US" altLang="zh-CN" dirty="0"/>
          </a:p>
          <a:p>
            <a:r>
              <a:rPr lang="zh-CN" altLang="en-US" dirty="0"/>
              <a:t>随着党中央、习主席越来关注环境问题、环保部密集的派出环保督察组进行环境监察，我觉得对于地方政府来讲，目前环境问题已经不仅仅是个问题了，他是一个新的政绩增长点。中央给下了任务，那我就要把这个任务完成得更好，至少比别人更好，在</a:t>
            </a:r>
            <a:r>
              <a:rPr lang="en-US" altLang="zh-CN" dirty="0"/>
              <a:t>GDP</a:t>
            </a:r>
            <a:r>
              <a:rPr lang="zh-CN" altLang="en-US" dirty="0"/>
              <a:t>这个指标已经退居二线的时候，各地政府抓环境问题更是少了很多的顾虑。环保部说采暖期开始限产，那我再提前点，</a:t>
            </a:r>
            <a:r>
              <a:rPr lang="en-US" altLang="zh-CN" dirty="0"/>
              <a:t>10</a:t>
            </a:r>
            <a:r>
              <a:rPr lang="zh-CN" altLang="en-US" dirty="0"/>
              <a:t>月份开始。有些地方的政府一看兄弟城市已经甩开膀子干了，自己当然也不能落后，也加油干。而这些比赛似的环保限产政策给我们本就繁杂不定的市场带来了更多的变数。</a:t>
            </a:r>
          </a:p>
        </p:txBody>
      </p:sp>
      <p:sp>
        <p:nvSpPr>
          <p:cNvPr id="4" name="灯片编号占位符 3"/>
          <p:cNvSpPr>
            <a:spLocks noGrp="1"/>
          </p:cNvSpPr>
          <p:nvPr>
            <p:ph type="sldNum" sz="quarter" idx="10"/>
          </p:nvPr>
        </p:nvSpPr>
        <p:spPr/>
        <p:txBody>
          <a:bodyPr/>
          <a:lstStyle/>
          <a:p>
            <a:fld id="{303306F0-1E97-4062-9F19-D703A4CE68B6}" type="slidenum">
              <a:rPr lang="zh-CN" altLang="en-US" smtClean="0"/>
              <a:t>9</a:t>
            </a:fld>
            <a:endParaRPr lang="zh-CN" altLang="en-US"/>
          </a:p>
        </p:txBody>
      </p:sp>
    </p:spTree>
    <p:extLst>
      <p:ext uri="{BB962C8B-B14F-4D97-AF65-F5344CB8AC3E}">
        <p14:creationId xmlns:p14="http://schemas.microsoft.com/office/powerpoint/2010/main" val="1363806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钢材说了，从今年黑色品种的价格走势和供需关系来看，我们不管是钢铁还是煤炭、焦炭产能仍然是过剩的，只要放开产，一定是个过剩的局面，而决定能不能放开产的最主要因素就是环保政策。</a:t>
            </a:r>
            <a:r>
              <a:rPr lang="en-US" altLang="zh-CN" dirty="0"/>
              <a:t>19</a:t>
            </a:r>
            <a:r>
              <a:rPr lang="zh-CN" altLang="en-US" dirty="0"/>
              <a:t>大提</a:t>
            </a:r>
            <a:r>
              <a:rPr lang="en-US" altLang="zh-CN" dirty="0"/>
              <a:t>GDP</a:t>
            </a:r>
            <a:r>
              <a:rPr lang="zh-CN" altLang="en-US" dirty="0"/>
              <a:t>的质量、提绿色发展、提人民对美好生活的期望等等，这里边都有一个共同的绕不开的问题就是环境问题，后期环境问题仍然是大问题，我们大宗市场这块将受到并且长期受到环保政策的影响。</a:t>
            </a:r>
            <a:endParaRPr lang="en-US" altLang="zh-CN" dirty="0"/>
          </a:p>
          <a:p>
            <a:r>
              <a:rPr lang="zh-CN" altLang="en-US" dirty="0"/>
              <a:t>随着党中央、习主席越来关注环境问题、环保部密集的派出环保督察组进行环境监察，我觉得对于地方政府来讲，目前环境问题已经不仅仅是个问题了，他是一个新的政绩增长点。中央给下了任务，那我就要把这个任务完成得更好，至少比别人更好，在</a:t>
            </a:r>
            <a:r>
              <a:rPr lang="en-US" altLang="zh-CN" dirty="0"/>
              <a:t>GDP</a:t>
            </a:r>
            <a:r>
              <a:rPr lang="zh-CN" altLang="en-US" dirty="0"/>
              <a:t>这个指标已经退居二线的时候，各地政府抓环境问题更是少了很多的顾虑。环保部说采暖期开始限产，那我再提前点，</a:t>
            </a:r>
            <a:r>
              <a:rPr lang="en-US" altLang="zh-CN" dirty="0"/>
              <a:t>10</a:t>
            </a:r>
            <a:r>
              <a:rPr lang="zh-CN" altLang="en-US" dirty="0"/>
              <a:t>月份开始。有些地方的政府一看兄弟城市已经甩开膀子干了，自己当然也不能落后，也加油干。而这些比赛似的环保限产政策给我们本就繁杂不定的市场带来了更多的变数。</a:t>
            </a:r>
          </a:p>
        </p:txBody>
      </p:sp>
      <p:sp>
        <p:nvSpPr>
          <p:cNvPr id="4" name="灯片编号占位符 3"/>
          <p:cNvSpPr>
            <a:spLocks noGrp="1"/>
          </p:cNvSpPr>
          <p:nvPr>
            <p:ph type="sldNum" sz="quarter" idx="10"/>
          </p:nvPr>
        </p:nvSpPr>
        <p:spPr/>
        <p:txBody>
          <a:bodyPr/>
          <a:lstStyle/>
          <a:p>
            <a:fld id="{303306F0-1E97-4062-9F19-D703A4CE68B6}" type="slidenum">
              <a:rPr lang="zh-CN" altLang="en-US" smtClean="0"/>
              <a:t>10</a:t>
            </a:fld>
            <a:endParaRPr lang="zh-CN" altLang="en-US"/>
          </a:p>
        </p:txBody>
      </p:sp>
    </p:spTree>
    <p:extLst>
      <p:ext uri="{BB962C8B-B14F-4D97-AF65-F5344CB8AC3E}">
        <p14:creationId xmlns:p14="http://schemas.microsoft.com/office/powerpoint/2010/main" val="1320342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钢材说了，从今年黑色品种的价格走势和供需关系来看，我们不管是钢铁还是煤炭、焦炭产能仍然是过剩的，只要放开产，一定是个过剩的局面，而决定能不能放开产的最主要因素就是环保政策。</a:t>
            </a:r>
            <a:r>
              <a:rPr lang="en-US" altLang="zh-CN" dirty="0"/>
              <a:t>19</a:t>
            </a:r>
            <a:r>
              <a:rPr lang="zh-CN" altLang="en-US" dirty="0"/>
              <a:t>大提</a:t>
            </a:r>
            <a:r>
              <a:rPr lang="en-US" altLang="zh-CN" dirty="0"/>
              <a:t>GDP</a:t>
            </a:r>
            <a:r>
              <a:rPr lang="zh-CN" altLang="en-US" dirty="0"/>
              <a:t>的质量、提绿色发展、提人民对美好生活的期望等等，这里边都有一个共同的绕不开的问题就是环境问题，后期环境问题仍然是大问题，我们大宗市场这块将受到并且长期受到环保政策的影响。</a:t>
            </a:r>
            <a:endParaRPr lang="en-US" altLang="zh-CN" dirty="0"/>
          </a:p>
          <a:p>
            <a:r>
              <a:rPr lang="zh-CN" altLang="en-US" dirty="0"/>
              <a:t>随着党中央、习主席越来关注环境问题、环保部密集的派出环保督察组进行环境监察，我觉得对于地方政府来讲，目前环境问题已经不仅仅是个问题了，他是一个新的政绩增长点。中央给下了任务，那我就要把这个任务完成得更好，至少比别人更好，在</a:t>
            </a:r>
            <a:r>
              <a:rPr lang="en-US" altLang="zh-CN" dirty="0"/>
              <a:t>GDP</a:t>
            </a:r>
            <a:r>
              <a:rPr lang="zh-CN" altLang="en-US" dirty="0"/>
              <a:t>这个指标已经退居二线的时候，各地政府抓环境问题更是少了很多的顾虑。环保部说采暖期开始限产，那我再提前点，</a:t>
            </a:r>
            <a:r>
              <a:rPr lang="en-US" altLang="zh-CN" dirty="0"/>
              <a:t>10</a:t>
            </a:r>
            <a:r>
              <a:rPr lang="zh-CN" altLang="en-US" dirty="0"/>
              <a:t>月份开始。有些地方的政府一看兄弟城市已经甩开膀子干了，自己当然也不能落后，也加油干。而这些比赛似的环保限产政策给我们本就繁杂不定的市场带来了更多的变数。</a:t>
            </a:r>
          </a:p>
        </p:txBody>
      </p:sp>
      <p:sp>
        <p:nvSpPr>
          <p:cNvPr id="4" name="灯片编号占位符 3"/>
          <p:cNvSpPr>
            <a:spLocks noGrp="1"/>
          </p:cNvSpPr>
          <p:nvPr>
            <p:ph type="sldNum" sz="quarter" idx="10"/>
          </p:nvPr>
        </p:nvSpPr>
        <p:spPr/>
        <p:txBody>
          <a:bodyPr/>
          <a:lstStyle/>
          <a:p>
            <a:fld id="{303306F0-1E97-4062-9F19-D703A4CE68B6}" type="slidenum">
              <a:rPr lang="zh-CN" altLang="en-US" smtClean="0"/>
              <a:t>11</a:t>
            </a:fld>
            <a:endParaRPr lang="zh-CN" altLang="en-US"/>
          </a:p>
        </p:txBody>
      </p:sp>
    </p:spTree>
    <p:extLst>
      <p:ext uri="{BB962C8B-B14F-4D97-AF65-F5344CB8AC3E}">
        <p14:creationId xmlns:p14="http://schemas.microsoft.com/office/powerpoint/2010/main" val="3554246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钢材说了，从今年黑色品种的价格走势和供需关系来看，我们不管是钢铁还是煤炭、焦炭产能仍然是过剩的，只要放开产，一定是个过剩的局面，而决定能不能放开产的最主要因素就是环保政策。</a:t>
            </a:r>
            <a:r>
              <a:rPr lang="en-US" altLang="zh-CN" dirty="0"/>
              <a:t>19</a:t>
            </a:r>
            <a:r>
              <a:rPr lang="zh-CN" altLang="en-US" dirty="0"/>
              <a:t>大提</a:t>
            </a:r>
            <a:r>
              <a:rPr lang="en-US" altLang="zh-CN" dirty="0"/>
              <a:t>GDP</a:t>
            </a:r>
            <a:r>
              <a:rPr lang="zh-CN" altLang="en-US" dirty="0"/>
              <a:t>的质量、提绿色发展、提人民对美好生活的期望等等，这里边都有一个共同的绕不开的问题就是环境问题，后期环境问题仍然是大问题，我们大宗市场这块将受到并且长期受到环保政策的影响。</a:t>
            </a:r>
            <a:endParaRPr lang="en-US" altLang="zh-CN" dirty="0"/>
          </a:p>
          <a:p>
            <a:r>
              <a:rPr lang="zh-CN" altLang="en-US" dirty="0"/>
              <a:t>随着党中央、习主席越来关注环境问题、环保部密集的派出环保督察组进行环境监察，我觉得对于地方政府来讲，目前环境问题已经不仅仅是个问题了，他是一个新的政绩增长点。中央给下了任务，那我就要把这个任务完成得更好，至少比别人更好，在</a:t>
            </a:r>
            <a:r>
              <a:rPr lang="en-US" altLang="zh-CN" dirty="0"/>
              <a:t>GDP</a:t>
            </a:r>
            <a:r>
              <a:rPr lang="zh-CN" altLang="en-US" dirty="0"/>
              <a:t>这个指标已经退居二线的时候，各地政府抓环境问题更是少了很多的顾虑。环保部说采暖期开始限产，那我再提前点，</a:t>
            </a:r>
            <a:r>
              <a:rPr lang="en-US" altLang="zh-CN" dirty="0"/>
              <a:t>10</a:t>
            </a:r>
            <a:r>
              <a:rPr lang="zh-CN" altLang="en-US" dirty="0"/>
              <a:t>月份开始。有些地方的政府一看兄弟城市已经甩开膀子干了，自己当然也不能落后，也加油干。而这些比赛似的环保限产政策给我们本就繁杂不定的市场带来了更多的变数。</a:t>
            </a:r>
          </a:p>
        </p:txBody>
      </p:sp>
      <p:sp>
        <p:nvSpPr>
          <p:cNvPr id="4" name="灯片编号占位符 3"/>
          <p:cNvSpPr>
            <a:spLocks noGrp="1"/>
          </p:cNvSpPr>
          <p:nvPr>
            <p:ph type="sldNum" sz="quarter" idx="10"/>
          </p:nvPr>
        </p:nvSpPr>
        <p:spPr/>
        <p:txBody>
          <a:bodyPr/>
          <a:lstStyle/>
          <a:p>
            <a:fld id="{303306F0-1E97-4062-9F19-D703A4CE68B6}" type="slidenum">
              <a:rPr lang="zh-CN" altLang="en-US" smtClean="0"/>
              <a:t>12</a:t>
            </a:fld>
            <a:endParaRPr lang="zh-CN" altLang="en-US"/>
          </a:p>
        </p:txBody>
      </p:sp>
    </p:spTree>
    <p:extLst>
      <p:ext uri="{BB962C8B-B14F-4D97-AF65-F5344CB8AC3E}">
        <p14:creationId xmlns:p14="http://schemas.microsoft.com/office/powerpoint/2010/main" val="25012221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钢材说了，从今年黑色品种的价格走势和供需关系来看，我们不管是钢铁还是煤炭、焦炭产能仍然是过剩的，只要放开产，一定是个过剩的局面，而决定能不能放开产的最主要因素就是环保政策。</a:t>
            </a:r>
            <a:r>
              <a:rPr lang="en-US" altLang="zh-CN" dirty="0"/>
              <a:t>19</a:t>
            </a:r>
            <a:r>
              <a:rPr lang="zh-CN" altLang="en-US" dirty="0"/>
              <a:t>大提</a:t>
            </a:r>
            <a:r>
              <a:rPr lang="en-US" altLang="zh-CN" dirty="0"/>
              <a:t>GDP</a:t>
            </a:r>
            <a:r>
              <a:rPr lang="zh-CN" altLang="en-US" dirty="0"/>
              <a:t>的质量、提绿色发展、提人民对美好生活的期望等等，这里边都有一个共同的绕不开的问题就是环境问题，后期环境问题仍然是大问题，我们大宗市场这块将受到并且长期受到环保政策的影响。</a:t>
            </a:r>
            <a:endParaRPr lang="en-US" altLang="zh-CN" dirty="0"/>
          </a:p>
          <a:p>
            <a:r>
              <a:rPr lang="zh-CN" altLang="en-US" dirty="0"/>
              <a:t>随着党中央、习主席越来关注环境问题、环保部密集的派出环保督察组进行环境监察，我觉得对于地方政府来讲，目前环境问题已经不仅仅是个问题了，他是一个新的政绩增长点。中央给下了任务，那我就要把这个任务完成得更好，至少比别人更好，在</a:t>
            </a:r>
            <a:r>
              <a:rPr lang="en-US" altLang="zh-CN" dirty="0"/>
              <a:t>GDP</a:t>
            </a:r>
            <a:r>
              <a:rPr lang="zh-CN" altLang="en-US" dirty="0"/>
              <a:t>这个指标已经退居二线的时候，各地政府抓环境问题更是少了很多的顾虑。环保部说采暖期开始限产，那我再提前点，</a:t>
            </a:r>
            <a:r>
              <a:rPr lang="en-US" altLang="zh-CN" dirty="0"/>
              <a:t>10</a:t>
            </a:r>
            <a:r>
              <a:rPr lang="zh-CN" altLang="en-US" dirty="0"/>
              <a:t>月份开始。有些地方的政府一看兄弟城市已经甩开膀子干了，自己当然也不能落后，也加油干。而这些比赛似的环保限产政策给我们本就繁杂不定的市场带来了更多的变数。</a:t>
            </a:r>
          </a:p>
        </p:txBody>
      </p:sp>
      <p:sp>
        <p:nvSpPr>
          <p:cNvPr id="4" name="灯片编号占位符 3"/>
          <p:cNvSpPr>
            <a:spLocks noGrp="1"/>
          </p:cNvSpPr>
          <p:nvPr>
            <p:ph type="sldNum" sz="quarter" idx="10"/>
          </p:nvPr>
        </p:nvSpPr>
        <p:spPr/>
        <p:txBody>
          <a:bodyPr/>
          <a:lstStyle/>
          <a:p>
            <a:fld id="{303306F0-1E97-4062-9F19-D703A4CE68B6}" type="slidenum">
              <a:rPr lang="zh-CN" altLang="en-US" smtClean="0"/>
              <a:t>13</a:t>
            </a:fld>
            <a:endParaRPr lang="zh-CN" altLang="en-US"/>
          </a:p>
        </p:txBody>
      </p:sp>
    </p:spTree>
    <p:extLst>
      <p:ext uri="{BB962C8B-B14F-4D97-AF65-F5344CB8AC3E}">
        <p14:creationId xmlns:p14="http://schemas.microsoft.com/office/powerpoint/2010/main" val="2707583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从这几个省的情况来看，这几个省是煤、焦、钢的产量大省，但目前不是基建、地产投资的大省，所以我们看是供需双限，但实际对供给的影响要比需求略大，不过限产存在一个问题就是</a:t>
            </a:r>
            <a:r>
              <a:rPr lang="en-US" altLang="zh-CN" dirty="0"/>
              <a:t>100%</a:t>
            </a:r>
            <a:r>
              <a:rPr lang="zh-CN" altLang="en-US" dirty="0"/>
              <a:t>停工好管，</a:t>
            </a:r>
            <a:r>
              <a:rPr lang="en-US" altLang="zh-CN" dirty="0"/>
              <a:t>50%</a:t>
            </a:r>
            <a:r>
              <a:rPr lang="zh-CN" altLang="en-US" dirty="0"/>
              <a:t>限产难弄，限产幅度本身就不太好衡量。我们认为短期看钢材市场仍有支撑，中长期将面对宏观经济面所带来的压力。煤炭市场供应偏宽松，弱势运行。焦炭市场受环保政策影响同样明显，预计宽幅震荡概率较大。铁矿石虽然和钢价有良好的联动，但受制于供给端的压力，整体走势弱于黑色系其他品种。</a:t>
            </a:r>
          </a:p>
        </p:txBody>
      </p:sp>
      <p:sp>
        <p:nvSpPr>
          <p:cNvPr id="4" name="灯片编号占位符 3"/>
          <p:cNvSpPr>
            <a:spLocks noGrp="1"/>
          </p:cNvSpPr>
          <p:nvPr>
            <p:ph type="sldNum" sz="quarter" idx="10"/>
          </p:nvPr>
        </p:nvSpPr>
        <p:spPr/>
        <p:txBody>
          <a:bodyPr/>
          <a:lstStyle/>
          <a:p>
            <a:fld id="{303306F0-1E97-4062-9F19-D703A4CE68B6}" type="slidenum">
              <a:rPr lang="zh-CN" altLang="en-US" smtClean="0"/>
              <a:t>14</a:t>
            </a:fld>
            <a:endParaRPr lang="zh-CN" altLang="en-US"/>
          </a:p>
        </p:txBody>
      </p:sp>
    </p:spTree>
    <p:extLst>
      <p:ext uri="{BB962C8B-B14F-4D97-AF65-F5344CB8AC3E}">
        <p14:creationId xmlns:p14="http://schemas.microsoft.com/office/powerpoint/2010/main" val="3531657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a:extLst>
              <a:ext uri="{FF2B5EF4-FFF2-40B4-BE49-F238E27FC236}">
                <a16:creationId xmlns:a16="http://schemas.microsoft.com/office/drawing/2014/main" id="{67B44C27-96D6-4DF7-A622-3035F542E2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备注占位符 2">
            <a:extLst>
              <a:ext uri="{FF2B5EF4-FFF2-40B4-BE49-F238E27FC236}">
                <a16:creationId xmlns:a16="http://schemas.microsoft.com/office/drawing/2014/main" id="{FBA1CDA7-49B9-4553-8D7E-1CAD02922A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a:p>
        </p:txBody>
      </p:sp>
      <p:sp>
        <p:nvSpPr>
          <p:cNvPr id="34820" name="灯片编号占位符 3">
            <a:extLst>
              <a:ext uri="{FF2B5EF4-FFF2-40B4-BE49-F238E27FC236}">
                <a16:creationId xmlns:a16="http://schemas.microsoft.com/office/drawing/2014/main" id="{3E097E44-38A6-4495-916C-80EA6043094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1E260AB4-13B7-49A0-A643-B6A24E874532}" type="slidenum">
              <a:rPr lang="zh-CN" altLang="en-US"/>
              <a:pPr fontAlgn="base">
                <a:spcBef>
                  <a:spcPct val="0"/>
                </a:spcBef>
                <a:spcAft>
                  <a:spcPct val="0"/>
                </a:spcAft>
              </a:pPr>
              <a:t>15</a:t>
            </a:fld>
            <a:endParaRPr lang="zh-CN" altLang="en-US"/>
          </a:p>
        </p:txBody>
      </p:sp>
    </p:spTree>
    <p:extLst>
      <p:ext uri="{BB962C8B-B14F-4D97-AF65-F5344CB8AC3E}">
        <p14:creationId xmlns:p14="http://schemas.microsoft.com/office/powerpoint/2010/main" val="2014314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997075"/>
            <a:ext cx="9144000" cy="1206500"/>
          </a:xfrm>
          <a:prstGeom prst="rect">
            <a:avLst/>
          </a:prstGeom>
        </p:spPr>
        <p:txBody>
          <a:bodyPr anchor="ctr" anchorCtr="1"/>
          <a:lstStyle>
            <a:lvl1pPr algn="ctr">
              <a:defRPr sz="5400" b="0">
                <a:solidFill>
                  <a:schemeClr val="tx2">
                    <a:lumMod val="50000"/>
                  </a:schemeClr>
                </a:solidFill>
                <a:latin typeface="微软雅黑 Light" panose="020B0502040204020203" pitchFamily="34" charset="-122"/>
                <a:ea typeface="微软雅黑 Light" panose="020B0502040204020203"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单击以编辑母版副标题样式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AD6A86F2-8F3F-4558-B9EB-088C5EEE236F}" type="datetimeFigureOut">
              <a:rPr lang="zh-CN" altLang="en-US" smtClean="0"/>
              <a:t>2021/1/31</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022FC1C6-096E-4633-B6A2-AB4BFFAE51F1}" type="slidenum">
              <a:rPr lang="zh-CN" altLang="en-US" smtClean="0"/>
              <a:t>‹#›</a:t>
            </a:fld>
            <a:endParaRPr lang="zh-CN" altLang="en-US"/>
          </a:p>
        </p:txBody>
      </p:sp>
    </p:spTree>
    <p:extLst>
      <p:ext uri="{BB962C8B-B14F-4D97-AF65-F5344CB8AC3E}">
        <p14:creationId xmlns:p14="http://schemas.microsoft.com/office/powerpoint/2010/main" val="3901290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AD6A86F2-8F3F-4558-B9EB-088C5EEE236F}" type="datetimeFigureOut">
              <a:rPr lang="zh-CN" altLang="en-US" smtClean="0"/>
              <a:t>2021/1/31</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022FC1C6-096E-4633-B6A2-AB4BFFAE51F1}" type="slidenum">
              <a:rPr lang="zh-CN" altLang="en-US" smtClean="0"/>
              <a:t>‹#›</a:t>
            </a:fld>
            <a:endParaRPr lang="zh-CN" altLang="en-US"/>
          </a:p>
        </p:txBody>
      </p:sp>
    </p:spTree>
    <p:extLst>
      <p:ext uri="{BB962C8B-B14F-4D97-AF65-F5344CB8AC3E}">
        <p14:creationId xmlns:p14="http://schemas.microsoft.com/office/powerpoint/2010/main" val="339454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AD6A86F2-8F3F-4558-B9EB-088C5EEE236F}" type="datetimeFigureOut">
              <a:rPr lang="zh-CN" altLang="en-US" smtClean="0"/>
              <a:t>2021/1/31</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022FC1C6-096E-4633-B6A2-AB4BFFAE51F1}" type="slidenum">
              <a:rPr lang="zh-CN" altLang="en-US" smtClean="0"/>
              <a:t>‹#›</a:t>
            </a:fld>
            <a:endParaRPr lang="zh-CN" altLang="en-US"/>
          </a:p>
        </p:txBody>
      </p:sp>
    </p:spTree>
    <p:extLst>
      <p:ext uri="{BB962C8B-B14F-4D97-AF65-F5344CB8AC3E}">
        <p14:creationId xmlns:p14="http://schemas.microsoft.com/office/powerpoint/2010/main" val="3038758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AD6A86F2-8F3F-4558-B9EB-088C5EEE236F}" type="datetimeFigureOut">
              <a:rPr lang="zh-CN" altLang="en-US" smtClean="0"/>
              <a:t>2021/1/31</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022FC1C6-096E-4633-B6A2-AB4BFFAE51F1}" type="slidenum">
              <a:rPr lang="zh-CN" altLang="en-US" smtClean="0"/>
              <a:t>‹#›</a:t>
            </a:fld>
            <a:endParaRPr lang="zh-CN" altLang="en-US"/>
          </a:p>
        </p:txBody>
      </p:sp>
    </p:spTree>
    <p:extLst>
      <p:ext uri="{BB962C8B-B14F-4D97-AF65-F5344CB8AC3E}">
        <p14:creationId xmlns:p14="http://schemas.microsoft.com/office/powerpoint/2010/main" val="200448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AD6A86F2-8F3F-4558-B9EB-088C5EEE236F}" type="datetimeFigureOut">
              <a:rPr lang="zh-CN" altLang="en-US" smtClean="0"/>
              <a:t>2021/1/31</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p:txBody>
          <a:bodyPr/>
          <a:lstStyle/>
          <a:p>
            <a:fld id="{022FC1C6-096E-4633-B6A2-AB4BFFAE51F1}" type="slidenum">
              <a:rPr lang="zh-CN" altLang="en-US" smtClean="0"/>
              <a:t>‹#›</a:t>
            </a:fld>
            <a:endParaRPr lang="zh-CN" altLang="en-US"/>
          </a:p>
        </p:txBody>
      </p:sp>
    </p:spTree>
    <p:extLst>
      <p:ext uri="{BB962C8B-B14F-4D97-AF65-F5344CB8AC3E}">
        <p14:creationId xmlns:p14="http://schemas.microsoft.com/office/powerpoint/2010/main" val="1427105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AD6A86F2-8F3F-4558-B9EB-088C5EEE236F}" type="datetimeFigureOut">
              <a:rPr lang="zh-CN" altLang="en-US" smtClean="0"/>
              <a:t>2021/1/31</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p:txBody>
          <a:bodyPr/>
          <a:lstStyle/>
          <a:p>
            <a:fld id="{022FC1C6-096E-4633-B6A2-AB4BFFAE51F1}" type="slidenum">
              <a:rPr lang="zh-CN" altLang="en-US" smtClean="0"/>
              <a:t>‹#›</a:t>
            </a:fld>
            <a:endParaRPr lang="zh-CN" altLang="en-US"/>
          </a:p>
        </p:txBody>
      </p:sp>
    </p:spTree>
    <p:extLst>
      <p:ext uri="{BB962C8B-B14F-4D97-AF65-F5344CB8AC3E}">
        <p14:creationId xmlns:p14="http://schemas.microsoft.com/office/powerpoint/2010/main" val="3351720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AD6A86F2-8F3F-4558-B9EB-088C5EEE236F}" type="datetimeFigureOut">
              <a:rPr lang="zh-CN" altLang="en-US" smtClean="0"/>
              <a:t>2021/1/31</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022FC1C6-096E-4633-B6A2-AB4BFFAE51F1}" type="slidenum">
              <a:rPr lang="zh-CN" altLang="en-US" smtClean="0"/>
              <a:t>‹#›</a:t>
            </a:fld>
            <a:endParaRPr lang="zh-CN" altLang="en-US"/>
          </a:p>
        </p:txBody>
      </p:sp>
    </p:spTree>
    <p:extLst>
      <p:ext uri="{BB962C8B-B14F-4D97-AF65-F5344CB8AC3E}">
        <p14:creationId xmlns:p14="http://schemas.microsoft.com/office/powerpoint/2010/main" val="324308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AD6A86F2-8F3F-4558-B9EB-088C5EEE236F}" type="datetimeFigureOut">
              <a:rPr lang="zh-CN" altLang="en-US" smtClean="0"/>
              <a:t>2021/1/31</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022FC1C6-096E-4633-B6A2-AB4BFFAE51F1}" type="slidenum">
              <a:rPr lang="zh-CN" altLang="en-US" smtClean="0"/>
              <a:t>‹#›</a:t>
            </a:fld>
            <a:endParaRPr lang="zh-CN" altLang="en-US"/>
          </a:p>
        </p:txBody>
      </p:sp>
    </p:spTree>
    <p:extLst>
      <p:ext uri="{BB962C8B-B14F-4D97-AF65-F5344CB8AC3E}">
        <p14:creationId xmlns:p14="http://schemas.microsoft.com/office/powerpoint/2010/main" val="2898811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AD6A86F2-8F3F-4558-B9EB-088C5EEE236F}" type="datetimeFigureOut">
              <a:rPr lang="zh-CN" altLang="en-US" smtClean="0"/>
              <a:t>2021/1/31</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022FC1C6-096E-4633-B6A2-AB4BFFAE51F1}" type="slidenum">
              <a:rPr lang="zh-CN" altLang="en-US" smtClean="0"/>
              <a:t>‹#›</a:t>
            </a:fld>
            <a:endParaRPr lang="zh-CN" altLang="en-US"/>
          </a:p>
        </p:txBody>
      </p:sp>
    </p:spTree>
    <p:extLst>
      <p:ext uri="{BB962C8B-B14F-4D97-AF65-F5344CB8AC3E}">
        <p14:creationId xmlns:p14="http://schemas.microsoft.com/office/powerpoint/2010/main" val="3780799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AD6A86F2-8F3F-4558-B9EB-088C5EEE236F}" type="datetimeFigureOut">
              <a:rPr lang="zh-CN" altLang="en-US" smtClean="0"/>
              <a:t>2021/1/31</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022FC1C6-096E-4633-B6A2-AB4BFFAE51F1}" type="slidenum">
              <a:rPr lang="zh-CN" altLang="en-US" smtClean="0"/>
              <a:t>‹#›</a:t>
            </a:fld>
            <a:endParaRPr lang="zh-CN" altLang="en-US"/>
          </a:p>
        </p:txBody>
      </p:sp>
    </p:spTree>
    <p:extLst>
      <p:ext uri="{BB962C8B-B14F-4D97-AF65-F5344CB8AC3E}">
        <p14:creationId xmlns:p14="http://schemas.microsoft.com/office/powerpoint/2010/main" val="3903908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AD6A86F2-8F3F-4558-B9EB-088C5EEE236F}" type="datetimeFigureOut">
              <a:rPr lang="zh-CN" altLang="en-US" smtClean="0"/>
              <a:t>2021/1/31</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022FC1C6-096E-4633-B6A2-AB4BFFAE51F1}" type="slidenum">
              <a:rPr lang="zh-CN" altLang="en-US" smtClean="0"/>
              <a:t>‹#›</a:t>
            </a:fld>
            <a:endParaRPr lang="zh-CN" altLang="en-US"/>
          </a:p>
        </p:txBody>
      </p:sp>
    </p:spTree>
    <p:extLst>
      <p:ext uri="{BB962C8B-B14F-4D97-AF65-F5344CB8AC3E}">
        <p14:creationId xmlns:p14="http://schemas.microsoft.com/office/powerpoint/2010/main" val="3501283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11435940" y="6267359"/>
            <a:ext cx="415637" cy="356301"/>
          </a:xfrm>
          <a:prstGeom prst="rect">
            <a:avLst/>
          </a:prstGeom>
        </p:spPr>
        <p:txBody>
          <a:bodyPr vert="horz" lIns="91440" tIns="45720" rIns="91440" bIns="45720" rtlCol="0" anchor="ctr"/>
          <a:lstStyle>
            <a:lvl1pPr algn="r">
              <a:defRPr sz="1200">
                <a:solidFill>
                  <a:schemeClr val="tx1">
                    <a:tint val="75000"/>
                  </a:schemeClr>
                </a:solidFill>
              </a:defRPr>
            </a:lvl1pPr>
          </a:lstStyle>
          <a:p>
            <a:fld id="{022FC1C6-096E-4633-B6A2-AB4BFFAE51F1}" type="slidenum">
              <a:rPr lang="zh-CN" altLang="en-US" smtClean="0"/>
              <a:t>‹#›</a:t>
            </a:fld>
            <a:endParaRPr lang="zh-CN" altLang="en-US"/>
          </a:p>
        </p:txBody>
      </p:sp>
      <p:pic>
        <p:nvPicPr>
          <p:cNvPr id="7" name="图片 6"/>
          <p:cNvPicPr>
            <a:picLocks noChangeAspect="1"/>
          </p:cNvPicPr>
          <p:nvPr userDrawn="1"/>
        </p:nvPicPr>
        <p:blipFill rotWithShape="1">
          <a:blip r:embed="rId13" cstate="print">
            <a:extLst>
              <a:ext uri="{28A0092B-C50C-407E-A947-70E740481C1C}">
                <a14:useLocalDpi xmlns:a14="http://schemas.microsoft.com/office/drawing/2010/main" val="0"/>
              </a:ext>
            </a:extLst>
          </a:blip>
          <a:srcRect l="23809" t="38750" r="60476" b="38963"/>
          <a:stretch/>
        </p:blipFill>
        <p:spPr>
          <a:xfrm>
            <a:off x="10333341" y="-1"/>
            <a:ext cx="726544" cy="728663"/>
          </a:xfrm>
          <a:prstGeom prst="rect">
            <a:avLst/>
          </a:prstGeom>
        </p:spPr>
      </p:pic>
      <p:grpSp>
        <p:nvGrpSpPr>
          <p:cNvPr id="10" name="组合 9"/>
          <p:cNvGrpSpPr/>
          <p:nvPr userDrawn="1"/>
        </p:nvGrpSpPr>
        <p:grpSpPr>
          <a:xfrm>
            <a:off x="334963" y="6404045"/>
            <a:ext cx="11100977" cy="106680"/>
            <a:chOff x="334963" y="5709920"/>
            <a:chExt cx="11100977" cy="106680"/>
          </a:xfrm>
        </p:grpSpPr>
        <p:sp>
          <p:nvSpPr>
            <p:cNvPr id="9" name="矩形 8"/>
            <p:cNvSpPr/>
            <p:nvPr userDrawn="1"/>
          </p:nvSpPr>
          <p:spPr>
            <a:xfrm>
              <a:off x="334963" y="5709920"/>
              <a:ext cx="8275637" cy="10668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5133974" y="5709920"/>
              <a:ext cx="6301966" cy="85655"/>
            </a:xfrm>
            <a:prstGeom prst="rect">
              <a:avLst/>
            </a:prstGeom>
            <a:solidFill>
              <a:srgbClr val="0476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userDrawn="1"/>
        </p:nvSpPr>
        <p:spPr>
          <a:xfrm>
            <a:off x="244434" y="6111804"/>
            <a:ext cx="2648482" cy="246221"/>
          </a:xfrm>
          <a:prstGeom prst="rect">
            <a:avLst/>
          </a:prstGeom>
          <a:noFill/>
        </p:spPr>
        <p:txBody>
          <a:bodyPr wrap="none" rtlCol="0">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rPr>
              <a:t>河钢集团有限公司</a:t>
            </a:r>
            <a:r>
              <a:rPr lang="en-US" altLang="zh-CN" sz="1000" dirty="0">
                <a:solidFill>
                  <a:schemeClr val="bg1">
                    <a:lumMod val="65000"/>
                  </a:schemeClr>
                </a:solidFill>
                <a:latin typeface="微软雅黑" panose="020B0503020204020204" pitchFamily="34" charset="-122"/>
                <a:ea typeface="微软雅黑" panose="020B0503020204020204" pitchFamily="34" charset="-122"/>
              </a:rPr>
              <a:t>/ HBIS GROUP CO.,LTD.</a:t>
            </a:r>
            <a:endParaRPr lang="zh-CN" altLang="en-US" sz="10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80583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11" userDrawn="1">
          <p15:clr>
            <a:srgbClr val="F26B43"/>
          </p15:clr>
        </p15:guide>
        <p15:guide id="4" pos="7469" userDrawn="1">
          <p15:clr>
            <a:srgbClr val="F26B43"/>
          </p15:clr>
        </p15:guide>
        <p15:guide id="5" orient="horz" pos="4088" userDrawn="1">
          <p15:clr>
            <a:srgbClr val="F26B43"/>
          </p15:clr>
        </p15:guide>
        <p15:guide id="6" orient="horz" pos="459" userDrawn="1">
          <p15:clr>
            <a:srgbClr val="F26B43"/>
          </p15:clr>
        </p15:guide>
        <p15:guide id="8" orient="horz" pos="163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chart" Target="../charts/chart8.xml"/></Relationships>
</file>

<file path=ppt/slides/_rels/slide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chart" Target="../charts/chart10.xml"/></Relationships>
</file>

<file path=ppt/slides/_rels/slide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chart" Target="../charts/char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5071861"/>
          </a:xfrm>
          <a:prstGeom prst="rect">
            <a:avLst/>
          </a:prstGeom>
          <a:solidFill>
            <a:srgbClr val="0075C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5083632"/>
            <a:ext cx="12192000" cy="141514"/>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 y="5399315"/>
            <a:ext cx="12192000" cy="1458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标题 1"/>
          <p:cNvSpPr>
            <a:spLocks noGrp="1"/>
          </p:cNvSpPr>
          <p:nvPr>
            <p:ph type="ctrTitle"/>
          </p:nvPr>
        </p:nvSpPr>
        <p:spPr>
          <a:xfrm>
            <a:off x="334963" y="2113807"/>
            <a:ext cx="11522075" cy="1028020"/>
          </a:xfrm>
        </p:spPr>
        <p:txBody>
          <a:bodyPr anchor="ctr" anchorCtr="1">
            <a:normAutofit/>
          </a:bodyPr>
          <a:lstStyle/>
          <a:p>
            <a:r>
              <a:rPr lang="zh-CN" altLang="en-US" spc="600" dirty="0">
                <a:solidFill>
                  <a:schemeClr val="bg1"/>
                </a:solidFill>
              </a:rPr>
              <a:t>宏观经济和行业市场简析</a:t>
            </a:r>
            <a:endParaRPr lang="zh-CN" altLang="en-US" sz="5400" spc="600" dirty="0">
              <a:solidFill>
                <a:schemeClr val="bg1"/>
              </a:solidFill>
              <a:latin typeface="微软雅黑 Light" panose="020B0502040204020203" pitchFamily="34" charset="-122"/>
              <a:ea typeface="微软雅黑 Light" panose="020B0502040204020203" pitchFamily="34" charset="-122"/>
            </a:endParaRPr>
          </a:p>
        </p:txBody>
      </p:sp>
      <p:sp>
        <p:nvSpPr>
          <p:cNvPr id="9" name="Text Box 6"/>
          <p:cNvSpPr txBox="1">
            <a:spLocks noChangeArrowheads="1"/>
          </p:cNvSpPr>
          <p:nvPr/>
        </p:nvSpPr>
        <p:spPr bwMode="auto">
          <a:xfrm>
            <a:off x="4354512" y="4355427"/>
            <a:ext cx="34829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dirty="0">
                <a:solidFill>
                  <a:schemeClr val="bg1"/>
                </a:solidFill>
                <a:latin typeface="微软雅黑" panose="020B0503020204020204" pitchFamily="34" charset="-122"/>
                <a:ea typeface="微软雅黑" panose="020B0503020204020204" pitchFamily="34" charset="-122"/>
              </a:rPr>
              <a:t>采购总公司</a:t>
            </a:r>
            <a:endParaRPr lang="zh-CN" altLang="zh-CN" sz="18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4820421" y="4731216"/>
            <a:ext cx="25685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nchorCtr="1">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200" dirty="0">
                <a:solidFill>
                  <a:schemeClr val="bg1"/>
                </a:solidFill>
                <a:latin typeface="微软雅黑" panose="020B0503020204020204" pitchFamily="34" charset="-122"/>
                <a:ea typeface="微软雅黑" panose="020B0503020204020204" pitchFamily="34" charset="-122"/>
              </a:rPr>
              <a:t>2021</a:t>
            </a:r>
            <a:r>
              <a:rPr lang="zh-CN" altLang="en-US" sz="1200" dirty="0">
                <a:solidFill>
                  <a:schemeClr val="bg1"/>
                </a:solidFill>
                <a:latin typeface="微软雅黑" panose="020B0503020204020204" pitchFamily="34" charset="-122"/>
                <a:ea typeface="微软雅黑" panose="020B0503020204020204" pitchFamily="34" charset="-122"/>
              </a:rPr>
              <a:t>年</a:t>
            </a:r>
            <a:r>
              <a:rPr lang="en-US" altLang="zh-CN" sz="1200" dirty="0">
                <a:solidFill>
                  <a:schemeClr val="bg1"/>
                </a:solidFill>
                <a:latin typeface="微软雅黑" panose="020B0503020204020204" pitchFamily="34" charset="-122"/>
                <a:ea typeface="微软雅黑" panose="020B0503020204020204" pitchFamily="34" charset="-122"/>
              </a:rPr>
              <a:t>01</a:t>
            </a:r>
            <a:r>
              <a:rPr lang="zh-CN" altLang="zh-CN" sz="1200" dirty="0">
                <a:solidFill>
                  <a:schemeClr val="bg1"/>
                </a:solidFill>
                <a:latin typeface="微软雅黑" panose="020B0503020204020204" pitchFamily="34" charset="-122"/>
                <a:ea typeface="微软雅黑" panose="020B0503020204020204" pitchFamily="34" charset="-122"/>
              </a:rPr>
              <a:t>月</a:t>
            </a: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0421" y="5437822"/>
            <a:ext cx="2569028" cy="816951"/>
          </a:xfrm>
          <a:prstGeom prst="rect">
            <a:avLst/>
          </a:prstGeom>
        </p:spPr>
      </p:pic>
    </p:spTree>
    <p:extLst>
      <p:ext uri="{BB962C8B-B14F-4D97-AF65-F5344CB8AC3E}">
        <p14:creationId xmlns:p14="http://schemas.microsoft.com/office/powerpoint/2010/main" val="4131012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334963" y="728663"/>
            <a:ext cx="1966277"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34963" y="159190"/>
            <a:ext cx="4908369" cy="461665"/>
          </a:xfrm>
          <a:prstGeom prst="rect">
            <a:avLst/>
          </a:prstGeom>
          <a:noFill/>
        </p:spPr>
        <p:txBody>
          <a:bodyPr wrap="square" rtlCol="0">
            <a:spAutoFit/>
          </a:bodyPr>
          <a:lstStyle/>
          <a:p>
            <a:r>
              <a:rPr lang="zh-CN" altLang="en-US" sz="2400" dirty="0">
                <a:solidFill>
                  <a:schemeClr val="tx2">
                    <a:lumMod val="50000"/>
                  </a:schemeClr>
                </a:solidFill>
                <a:latin typeface="微软雅黑 Light" panose="020B0502040204020203" pitchFamily="34" charset="-122"/>
                <a:ea typeface="微软雅黑 Light" panose="020B0502040204020203" pitchFamily="34" charset="-122"/>
              </a:rPr>
              <a:t>全球经济回暖</a:t>
            </a:r>
          </a:p>
        </p:txBody>
      </p:sp>
      <p:sp>
        <p:nvSpPr>
          <p:cNvPr id="5" name="文本框 4"/>
          <p:cNvSpPr txBox="1"/>
          <p:nvPr/>
        </p:nvSpPr>
        <p:spPr>
          <a:xfrm>
            <a:off x="11545677" y="6303634"/>
            <a:ext cx="243978" cy="276999"/>
          </a:xfrm>
          <a:prstGeom prst="rect">
            <a:avLst/>
          </a:prstGeom>
          <a:noFill/>
        </p:spPr>
        <p:txBody>
          <a:bodyPr wrap="none" rtlCol="0">
            <a:spAutoFit/>
          </a:bodyPr>
          <a:lstStyle/>
          <a:p>
            <a:r>
              <a:rPr lang="en-US" altLang="zh-CN" sz="1200" dirty="0">
                <a:solidFill>
                  <a:schemeClr val="tx2">
                    <a:lumMod val="50000"/>
                  </a:schemeClr>
                </a:solidFill>
                <a:latin typeface="微软雅黑 Light" panose="020B0502040204020203" pitchFamily="34" charset="-122"/>
                <a:ea typeface="微软雅黑 Light" panose="020B0502040204020203" pitchFamily="34" charset="-122"/>
              </a:rPr>
              <a:t>1</a:t>
            </a:r>
            <a:endParaRPr lang="zh-CN" altLang="en-US" sz="1200" dirty="0">
              <a:solidFill>
                <a:schemeClr val="tx2">
                  <a:lumMod val="50000"/>
                </a:schemeClr>
              </a:solidFill>
              <a:latin typeface="微软雅黑 Light" panose="020B0502040204020203" pitchFamily="34" charset="-122"/>
              <a:ea typeface="微软雅黑 Light" panose="020B0502040204020203" pitchFamily="34" charset="-122"/>
            </a:endParaRPr>
          </a:p>
        </p:txBody>
      </p:sp>
      <p:sp>
        <p:nvSpPr>
          <p:cNvPr id="7" name="文本框 6">
            <a:extLst>
              <a:ext uri="{FF2B5EF4-FFF2-40B4-BE49-F238E27FC236}">
                <a16:creationId xmlns:a16="http://schemas.microsoft.com/office/drawing/2014/main" id="{F4E06306-5A04-436E-A858-0EAC8FFC7487}"/>
              </a:ext>
            </a:extLst>
          </p:cNvPr>
          <p:cNvSpPr txBox="1"/>
          <p:nvPr/>
        </p:nvSpPr>
        <p:spPr>
          <a:xfrm>
            <a:off x="334963" y="804999"/>
            <a:ext cx="11522075" cy="2359428"/>
          </a:xfrm>
          <a:prstGeom prst="rect">
            <a:avLst/>
          </a:prstGeom>
          <a:noFill/>
        </p:spPr>
        <p:txBody>
          <a:bodyPr wrap="square">
            <a:spAutoFit/>
          </a:bodyPr>
          <a:lstStyle/>
          <a:p>
            <a:pPr indent="457200" algn="just">
              <a:lnSpc>
                <a:spcPts val="3000"/>
              </a:lnSpc>
            </a:pPr>
            <a:r>
              <a:rPr lang="en-US" altLang="zh-CN" dirty="0">
                <a:solidFill>
                  <a:srgbClr val="262626"/>
                </a:solidFill>
                <a:latin typeface="微软雅黑" panose="020B0503020204020204" pitchFamily="34" charset="-122"/>
                <a:ea typeface="微软雅黑" panose="020B0503020204020204" pitchFamily="34" charset="-122"/>
              </a:rPr>
              <a:t>1</a:t>
            </a:r>
            <a:r>
              <a:rPr lang="zh-CN" altLang="en-US" dirty="0">
                <a:solidFill>
                  <a:srgbClr val="262626"/>
                </a:solidFill>
                <a:latin typeface="微软雅黑" panose="020B0503020204020204" pitchFamily="34" charset="-122"/>
                <a:ea typeface="微软雅黑" panose="020B0503020204020204" pitchFamily="34" charset="-122"/>
              </a:rPr>
              <a:t>月</a:t>
            </a:r>
            <a:r>
              <a:rPr lang="en-US" altLang="zh-CN" dirty="0">
                <a:solidFill>
                  <a:srgbClr val="262626"/>
                </a:solidFill>
                <a:latin typeface="微软雅黑" panose="020B0503020204020204" pitchFamily="34" charset="-122"/>
                <a:ea typeface="微软雅黑" panose="020B0503020204020204" pitchFamily="34" charset="-122"/>
              </a:rPr>
              <a:t>26</a:t>
            </a:r>
            <a:r>
              <a:rPr lang="zh-CN" altLang="en-US" dirty="0">
                <a:solidFill>
                  <a:srgbClr val="262626"/>
                </a:solidFill>
                <a:latin typeface="微软雅黑" panose="020B0503020204020204" pitchFamily="34" charset="-122"/>
                <a:ea typeface="微软雅黑" panose="020B0503020204020204" pitchFamily="34" charset="-122"/>
              </a:rPr>
              <a:t>日</a:t>
            </a:r>
            <a:r>
              <a:rPr lang="en-US" altLang="zh-CN" dirty="0">
                <a:solidFill>
                  <a:srgbClr val="262626"/>
                </a:solidFill>
                <a:latin typeface="微软雅黑" panose="020B0503020204020204" pitchFamily="34" charset="-122"/>
                <a:ea typeface="微软雅黑" panose="020B0503020204020204" pitchFamily="34" charset="-122"/>
              </a:rPr>
              <a:t>IMF</a:t>
            </a:r>
            <a:r>
              <a:rPr lang="zh-CN" altLang="en-US" dirty="0">
                <a:solidFill>
                  <a:srgbClr val="262626"/>
                </a:solidFill>
                <a:latin typeface="微软雅黑" panose="020B0503020204020204" pitchFamily="34" charset="-122"/>
                <a:ea typeface="微软雅黑" panose="020B0503020204020204" pitchFamily="34" charset="-122"/>
              </a:rPr>
              <a:t>发表最新一期经济预测，</a:t>
            </a:r>
            <a:r>
              <a:rPr lang="en-US" altLang="zh-CN" dirty="0">
                <a:solidFill>
                  <a:srgbClr val="262626"/>
                </a:solidFill>
                <a:latin typeface="微软雅黑" panose="020B0503020204020204" pitchFamily="34" charset="-122"/>
                <a:ea typeface="微软雅黑" panose="020B0503020204020204" pitchFamily="34" charset="-122"/>
              </a:rPr>
              <a:t>IMF</a:t>
            </a:r>
            <a:r>
              <a:rPr lang="zh-CN" altLang="en-US" dirty="0">
                <a:solidFill>
                  <a:srgbClr val="262626"/>
                </a:solidFill>
                <a:latin typeface="微软雅黑" panose="020B0503020204020204" pitchFamily="34" charset="-122"/>
                <a:ea typeface="微软雅黑" panose="020B0503020204020204" pitchFamily="34" charset="-122"/>
              </a:rPr>
              <a:t>认为，由于</a:t>
            </a:r>
            <a:r>
              <a:rPr lang="en-US" altLang="zh-CN" dirty="0">
                <a:solidFill>
                  <a:srgbClr val="262626"/>
                </a:solidFill>
                <a:latin typeface="微软雅黑" panose="020B0503020204020204" pitchFamily="34" charset="-122"/>
                <a:ea typeface="微软雅黑" panose="020B0503020204020204" pitchFamily="34" charset="-122"/>
              </a:rPr>
              <a:t>2020</a:t>
            </a:r>
            <a:r>
              <a:rPr lang="zh-CN" altLang="en-US" dirty="0">
                <a:solidFill>
                  <a:srgbClr val="262626"/>
                </a:solidFill>
                <a:latin typeface="微软雅黑" panose="020B0503020204020204" pitchFamily="34" charset="-122"/>
                <a:ea typeface="微软雅黑" panose="020B0503020204020204" pitchFamily="34" charset="-122"/>
              </a:rPr>
              <a:t>年下半年全球经济增长势头强于预期，</a:t>
            </a:r>
            <a:r>
              <a:rPr lang="en-US" altLang="zh-CN" dirty="0">
                <a:solidFill>
                  <a:srgbClr val="262626"/>
                </a:solidFill>
                <a:latin typeface="微软雅黑" panose="020B0503020204020204" pitchFamily="34" charset="-122"/>
                <a:ea typeface="微软雅黑" panose="020B0503020204020204" pitchFamily="34" charset="-122"/>
              </a:rPr>
              <a:t>2020</a:t>
            </a:r>
            <a:r>
              <a:rPr lang="zh-CN" altLang="en-US" dirty="0">
                <a:solidFill>
                  <a:srgbClr val="262626"/>
                </a:solidFill>
                <a:latin typeface="微软雅黑" panose="020B0503020204020204" pitchFamily="34" charset="-122"/>
                <a:ea typeface="微软雅黑" panose="020B0503020204020204" pitchFamily="34" charset="-122"/>
              </a:rPr>
              <a:t>年全球经济或收缩</a:t>
            </a:r>
            <a:r>
              <a:rPr lang="en-US" altLang="zh-CN" dirty="0">
                <a:solidFill>
                  <a:srgbClr val="262626"/>
                </a:solidFill>
                <a:latin typeface="微软雅黑" panose="020B0503020204020204" pitchFamily="34" charset="-122"/>
                <a:ea typeface="微软雅黑" panose="020B0503020204020204" pitchFamily="34" charset="-122"/>
              </a:rPr>
              <a:t>3.5%</a:t>
            </a:r>
            <a:r>
              <a:rPr lang="zh-CN" altLang="en-US" dirty="0">
                <a:solidFill>
                  <a:srgbClr val="262626"/>
                </a:solidFill>
                <a:latin typeface="微软雅黑" panose="020B0503020204020204" pitchFamily="34" charset="-122"/>
                <a:ea typeface="微软雅黑" panose="020B0503020204020204" pitchFamily="34" charset="-122"/>
              </a:rPr>
              <a:t>，较此前预测提高了</a:t>
            </a:r>
            <a:r>
              <a:rPr lang="en-US" altLang="zh-CN" dirty="0">
                <a:solidFill>
                  <a:srgbClr val="262626"/>
                </a:solidFill>
                <a:latin typeface="微软雅黑" panose="020B0503020204020204" pitchFamily="34" charset="-122"/>
                <a:ea typeface="微软雅黑" panose="020B0503020204020204" pitchFamily="34" charset="-122"/>
              </a:rPr>
              <a:t>0.9</a:t>
            </a:r>
            <a:r>
              <a:rPr lang="zh-CN" altLang="en-US" dirty="0">
                <a:solidFill>
                  <a:srgbClr val="262626"/>
                </a:solidFill>
                <a:latin typeface="微软雅黑" panose="020B0503020204020204" pitchFamily="34" charset="-122"/>
                <a:ea typeface="微软雅黑" panose="020B0503020204020204" pitchFamily="34" charset="-122"/>
              </a:rPr>
              <a:t>个百分点。同时，基于今年晚些时候新冠疫苗加速推广以及部分经济体增加政策支持等预期，</a:t>
            </a:r>
            <a:r>
              <a:rPr lang="en-US" altLang="zh-CN" dirty="0">
                <a:solidFill>
                  <a:srgbClr val="262626"/>
                </a:solidFill>
                <a:latin typeface="微软雅黑" panose="020B0503020204020204" pitchFamily="34" charset="-122"/>
                <a:ea typeface="微软雅黑" panose="020B0503020204020204" pitchFamily="34" charset="-122"/>
              </a:rPr>
              <a:t>IMF</a:t>
            </a:r>
            <a:r>
              <a:rPr lang="zh-CN" altLang="en-US" dirty="0">
                <a:solidFill>
                  <a:srgbClr val="262626"/>
                </a:solidFill>
                <a:latin typeface="微软雅黑" panose="020B0503020204020204" pitchFamily="34" charset="-122"/>
                <a:ea typeface="微软雅黑" panose="020B0503020204020204" pitchFamily="34" charset="-122"/>
              </a:rPr>
              <a:t>上调今年全球经济增长率预测至</a:t>
            </a:r>
            <a:r>
              <a:rPr lang="en-US" altLang="zh-CN" dirty="0">
                <a:solidFill>
                  <a:srgbClr val="262626"/>
                </a:solidFill>
                <a:latin typeface="微软雅黑" panose="020B0503020204020204" pitchFamily="34" charset="-122"/>
                <a:ea typeface="微软雅黑" panose="020B0503020204020204" pitchFamily="34" charset="-122"/>
              </a:rPr>
              <a:t>5.5%</a:t>
            </a:r>
            <a:r>
              <a:rPr lang="zh-CN" altLang="en-US" dirty="0">
                <a:solidFill>
                  <a:srgbClr val="262626"/>
                </a:solidFill>
                <a:latin typeface="微软雅黑" panose="020B0503020204020204" pitchFamily="34" charset="-122"/>
                <a:ea typeface="微软雅黑" panose="020B0503020204020204" pitchFamily="34" charset="-122"/>
              </a:rPr>
              <a:t>。</a:t>
            </a:r>
            <a:r>
              <a:rPr lang="en-US" altLang="zh-CN" dirty="0">
                <a:solidFill>
                  <a:srgbClr val="262626"/>
                </a:solidFill>
                <a:latin typeface="微软雅黑" panose="020B0503020204020204" pitchFamily="34" charset="-122"/>
                <a:ea typeface="微软雅黑" panose="020B0503020204020204" pitchFamily="34" charset="-122"/>
              </a:rPr>
              <a:t>2022</a:t>
            </a:r>
            <a:r>
              <a:rPr lang="zh-CN" altLang="en-US" dirty="0">
                <a:solidFill>
                  <a:srgbClr val="262626"/>
                </a:solidFill>
                <a:latin typeface="微软雅黑" panose="020B0503020204020204" pitchFamily="34" charset="-122"/>
                <a:ea typeface="微软雅黑" panose="020B0503020204020204" pitchFamily="34" charset="-122"/>
              </a:rPr>
              <a:t>年，全球经济有望进一步增长</a:t>
            </a:r>
            <a:r>
              <a:rPr lang="en-US" altLang="zh-CN" dirty="0">
                <a:solidFill>
                  <a:srgbClr val="262626"/>
                </a:solidFill>
                <a:latin typeface="微软雅黑" panose="020B0503020204020204" pitchFamily="34" charset="-122"/>
                <a:ea typeface="微软雅黑" panose="020B0503020204020204" pitchFamily="34" charset="-122"/>
              </a:rPr>
              <a:t>4.2%</a:t>
            </a:r>
            <a:r>
              <a:rPr lang="zh-CN" altLang="en-US" dirty="0">
                <a:solidFill>
                  <a:srgbClr val="262626"/>
                </a:solidFill>
                <a:latin typeface="微软雅黑" panose="020B0503020204020204" pitchFamily="34" charset="-122"/>
                <a:ea typeface="微软雅黑" panose="020B0503020204020204" pitchFamily="34" charset="-122"/>
              </a:rPr>
              <a:t>。</a:t>
            </a:r>
            <a:endParaRPr lang="en-US" altLang="zh-CN" dirty="0">
              <a:solidFill>
                <a:srgbClr val="262626"/>
              </a:solidFill>
              <a:latin typeface="微软雅黑" panose="020B0503020204020204" pitchFamily="34" charset="-122"/>
              <a:ea typeface="微软雅黑" panose="020B0503020204020204" pitchFamily="34" charset="-122"/>
            </a:endParaRPr>
          </a:p>
          <a:p>
            <a:pPr indent="457200" algn="just">
              <a:lnSpc>
                <a:spcPts val="3000"/>
              </a:lnSpc>
            </a:pPr>
            <a:r>
              <a:rPr lang="zh-CN" altLang="en-US" dirty="0">
                <a:latin typeface="微软雅黑" panose="020B0503020204020204" pitchFamily="34" charset="-122"/>
                <a:ea typeface="微软雅黑" panose="020B0503020204020204" pitchFamily="34" charset="-122"/>
              </a:rPr>
              <a:t>具体来看，报告预计今年发达经济体经济增长</a:t>
            </a:r>
            <a:r>
              <a:rPr lang="en-US" altLang="zh-CN" dirty="0">
                <a:latin typeface="微软雅黑" panose="020B0503020204020204" pitchFamily="34" charset="-122"/>
                <a:ea typeface="微软雅黑" panose="020B0503020204020204" pitchFamily="34" charset="-122"/>
              </a:rPr>
              <a:t>4.3%</a:t>
            </a:r>
            <a:r>
              <a:rPr lang="zh-CN" altLang="en-US" dirty="0">
                <a:latin typeface="微软雅黑" panose="020B0503020204020204" pitchFamily="34" charset="-122"/>
                <a:ea typeface="微软雅黑" panose="020B0503020204020204" pitchFamily="34" charset="-122"/>
              </a:rPr>
              <a:t>，新兴市场和发展中经济体经济增长</a:t>
            </a:r>
            <a:r>
              <a:rPr lang="en-US" altLang="zh-CN" dirty="0">
                <a:latin typeface="微软雅黑" panose="020B0503020204020204" pitchFamily="34" charset="-122"/>
                <a:ea typeface="微软雅黑" panose="020B0503020204020204" pitchFamily="34" charset="-122"/>
              </a:rPr>
              <a:t>6.3%</a:t>
            </a:r>
            <a:r>
              <a:rPr lang="zh-CN" altLang="en-US" dirty="0">
                <a:latin typeface="微软雅黑" panose="020B0503020204020204" pitchFamily="34" charset="-122"/>
                <a:ea typeface="微软雅黑" panose="020B0503020204020204" pitchFamily="34" charset="-122"/>
              </a:rPr>
              <a:t>，分别较此前预测上调了</a:t>
            </a:r>
            <a:r>
              <a:rPr lang="en-US" altLang="zh-CN" dirty="0">
                <a:latin typeface="微软雅黑" panose="020B0503020204020204" pitchFamily="34" charset="-122"/>
                <a:ea typeface="微软雅黑" panose="020B0503020204020204" pitchFamily="34" charset="-122"/>
              </a:rPr>
              <a:t>0.4</a:t>
            </a:r>
            <a:r>
              <a:rPr lang="zh-CN" altLang="en-US" dirty="0">
                <a:latin typeface="微软雅黑" panose="020B0503020204020204" pitchFamily="34" charset="-122"/>
                <a:ea typeface="微软雅黑" panose="020B0503020204020204" pitchFamily="34" charset="-122"/>
              </a:rPr>
              <a:t>个百分点和</a:t>
            </a:r>
            <a:r>
              <a:rPr lang="en-US" altLang="zh-CN" dirty="0">
                <a:latin typeface="微软雅黑" panose="020B0503020204020204" pitchFamily="34" charset="-122"/>
                <a:ea typeface="微软雅黑" panose="020B0503020204020204" pitchFamily="34" charset="-122"/>
              </a:rPr>
              <a:t>0.3</a:t>
            </a:r>
            <a:r>
              <a:rPr lang="zh-CN" altLang="en-US" dirty="0">
                <a:latin typeface="微软雅黑" panose="020B0503020204020204" pitchFamily="34" charset="-122"/>
                <a:ea typeface="微软雅黑" panose="020B0503020204020204" pitchFamily="34" charset="-122"/>
              </a:rPr>
              <a:t>个百分点。其中，美国经济增长</a:t>
            </a:r>
            <a:r>
              <a:rPr lang="en-US" altLang="zh-CN" dirty="0">
                <a:latin typeface="微软雅黑" panose="020B0503020204020204" pitchFamily="34" charset="-122"/>
                <a:ea typeface="微软雅黑" panose="020B0503020204020204" pitchFamily="34" charset="-122"/>
              </a:rPr>
              <a:t>5.1%</a:t>
            </a:r>
            <a:r>
              <a:rPr lang="zh-CN" altLang="en-US" dirty="0">
                <a:latin typeface="微软雅黑" panose="020B0503020204020204" pitchFamily="34" charset="-122"/>
                <a:ea typeface="微软雅黑" panose="020B0503020204020204" pitchFamily="34" charset="-122"/>
              </a:rPr>
              <a:t>，欧元区增长</a:t>
            </a:r>
            <a:r>
              <a:rPr lang="en-US" altLang="zh-CN" dirty="0">
                <a:latin typeface="微软雅黑" panose="020B0503020204020204" pitchFamily="34" charset="-122"/>
                <a:ea typeface="微软雅黑" panose="020B0503020204020204" pitchFamily="34" charset="-122"/>
              </a:rPr>
              <a:t>4.2%</a:t>
            </a:r>
            <a:r>
              <a:rPr lang="zh-CN" altLang="en-US" dirty="0">
                <a:latin typeface="微软雅黑" panose="020B0503020204020204" pitchFamily="34" charset="-122"/>
                <a:ea typeface="微软雅黑" panose="020B0503020204020204" pitchFamily="34" charset="-122"/>
              </a:rPr>
              <a:t>，英国增长</a:t>
            </a:r>
            <a:r>
              <a:rPr lang="en-US" altLang="zh-CN" dirty="0">
                <a:latin typeface="微软雅黑" panose="020B0503020204020204" pitchFamily="34" charset="-122"/>
                <a:ea typeface="微软雅黑" panose="020B0503020204020204" pitchFamily="34" charset="-122"/>
              </a:rPr>
              <a:t>4.5%</a:t>
            </a:r>
            <a:r>
              <a:rPr lang="zh-CN" altLang="en-US" dirty="0">
                <a:latin typeface="微软雅黑" panose="020B0503020204020204" pitchFamily="34" charset="-122"/>
                <a:ea typeface="微软雅黑" panose="020B0503020204020204" pitchFamily="34" charset="-122"/>
              </a:rPr>
              <a:t>，日本增长</a:t>
            </a:r>
            <a:r>
              <a:rPr lang="en-US" altLang="zh-CN" dirty="0">
                <a:latin typeface="微软雅黑" panose="020B0503020204020204" pitchFamily="34" charset="-122"/>
                <a:ea typeface="微软雅黑" panose="020B0503020204020204" pitchFamily="34" charset="-122"/>
              </a:rPr>
              <a:t>3.1%</a:t>
            </a:r>
            <a:r>
              <a:rPr lang="zh-CN" altLang="en-US" dirty="0">
                <a:latin typeface="微软雅黑" panose="020B0503020204020204" pitchFamily="34" charset="-122"/>
                <a:ea typeface="微软雅黑" panose="020B0503020204020204" pitchFamily="34" charset="-122"/>
              </a:rPr>
              <a:t>，中国经济增长</a:t>
            </a:r>
            <a:r>
              <a:rPr lang="en-US" altLang="zh-CN" dirty="0">
                <a:latin typeface="微软雅黑" panose="020B0503020204020204" pitchFamily="34" charset="-122"/>
                <a:ea typeface="微软雅黑" panose="020B0503020204020204" pitchFamily="34" charset="-122"/>
              </a:rPr>
              <a:t>8.1%</a:t>
            </a:r>
            <a:r>
              <a:rPr lang="zh-CN" altLang="en-US" dirty="0">
                <a:latin typeface="微软雅黑" panose="020B0503020204020204" pitchFamily="34" charset="-122"/>
                <a:ea typeface="微软雅黑" panose="020B0503020204020204" pitchFamily="34" charset="-122"/>
              </a:rPr>
              <a:t>，印度增长</a:t>
            </a:r>
            <a:r>
              <a:rPr lang="en-US" altLang="zh-CN" dirty="0">
                <a:latin typeface="微软雅黑" panose="020B0503020204020204" pitchFamily="34" charset="-122"/>
                <a:ea typeface="微软雅黑" panose="020B0503020204020204" pitchFamily="34" charset="-122"/>
              </a:rPr>
              <a:t>11.5%</a:t>
            </a:r>
            <a:r>
              <a:rPr lang="zh-CN" altLang="en-US" dirty="0">
                <a:latin typeface="微软雅黑" panose="020B0503020204020204" pitchFamily="34" charset="-122"/>
                <a:ea typeface="微软雅黑" panose="020B0503020204020204" pitchFamily="34" charset="-122"/>
              </a:rPr>
              <a:t>，俄罗斯增长</a:t>
            </a:r>
            <a:r>
              <a:rPr lang="en-US" altLang="zh-CN" dirty="0">
                <a:latin typeface="微软雅黑" panose="020B0503020204020204" pitchFamily="34" charset="-122"/>
                <a:ea typeface="微软雅黑" panose="020B0503020204020204" pitchFamily="34" charset="-122"/>
              </a:rPr>
              <a:t>3.0%</a:t>
            </a:r>
            <a:r>
              <a:rPr lang="zh-CN" altLang="en-US" dirty="0">
                <a:latin typeface="微软雅黑" panose="020B0503020204020204" pitchFamily="34" charset="-122"/>
                <a:ea typeface="微软雅黑" panose="020B0503020204020204" pitchFamily="34" charset="-122"/>
              </a:rPr>
              <a:t>，巴西增长</a:t>
            </a:r>
            <a:r>
              <a:rPr lang="en-US" altLang="zh-CN" dirty="0">
                <a:latin typeface="微软雅黑" panose="020B0503020204020204" pitchFamily="34" charset="-122"/>
                <a:ea typeface="微软雅黑" panose="020B0503020204020204" pitchFamily="34" charset="-122"/>
              </a:rPr>
              <a:t>3.6%</a:t>
            </a:r>
            <a:r>
              <a:rPr lang="zh-CN" altLang="en-US" dirty="0">
                <a:latin typeface="微软雅黑" panose="020B0503020204020204" pitchFamily="34" charset="-122"/>
                <a:ea typeface="微软雅黑" panose="020B0503020204020204" pitchFamily="34" charset="-122"/>
              </a:rPr>
              <a:t>，南非增长</a:t>
            </a:r>
            <a:r>
              <a:rPr lang="en-US" altLang="zh-CN" dirty="0">
                <a:latin typeface="微软雅黑" panose="020B0503020204020204" pitchFamily="34" charset="-122"/>
                <a:ea typeface="微软雅黑" panose="020B0503020204020204" pitchFamily="34" charset="-122"/>
              </a:rPr>
              <a:t>2.8%</a:t>
            </a:r>
            <a:r>
              <a:rPr lang="zh-CN" altLang="en-US" dirty="0">
                <a:latin typeface="微软雅黑" panose="020B0503020204020204" pitchFamily="34" charset="-122"/>
                <a:ea typeface="微软雅黑" panose="020B0503020204020204" pitchFamily="34" charset="-122"/>
              </a:rPr>
              <a:t>。</a:t>
            </a:r>
          </a:p>
        </p:txBody>
      </p:sp>
      <p:graphicFrame>
        <p:nvGraphicFramePr>
          <p:cNvPr id="8" name="图表 7">
            <a:extLst>
              <a:ext uri="{FF2B5EF4-FFF2-40B4-BE49-F238E27FC236}">
                <a16:creationId xmlns:a16="http://schemas.microsoft.com/office/drawing/2014/main" id="{EBB57A87-A83A-4813-9E2D-9858E8F0E26F}"/>
              </a:ext>
            </a:extLst>
          </p:cNvPr>
          <p:cNvGraphicFramePr>
            <a:graphicFrameLocks/>
          </p:cNvGraphicFramePr>
          <p:nvPr>
            <p:extLst>
              <p:ext uri="{D42A27DB-BD31-4B8C-83A1-F6EECF244321}">
                <p14:modId xmlns:p14="http://schemas.microsoft.com/office/powerpoint/2010/main" val="3763831003"/>
              </p:ext>
            </p:extLst>
          </p:nvPr>
        </p:nvGraphicFramePr>
        <p:xfrm>
          <a:off x="334963" y="3348571"/>
          <a:ext cx="11522074" cy="278076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77300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356997" y="728663"/>
            <a:ext cx="1967562"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34963" y="159190"/>
            <a:ext cx="4908369" cy="461665"/>
          </a:xfrm>
          <a:prstGeom prst="rect">
            <a:avLst/>
          </a:prstGeom>
          <a:noFill/>
        </p:spPr>
        <p:txBody>
          <a:bodyPr wrap="square" rtlCol="0">
            <a:spAutoFit/>
          </a:bodyPr>
          <a:lstStyle/>
          <a:p>
            <a:r>
              <a:rPr lang="en-US" altLang="zh-CN" sz="2400" dirty="0">
                <a:solidFill>
                  <a:schemeClr val="tx2">
                    <a:lumMod val="50000"/>
                  </a:schemeClr>
                </a:solidFill>
                <a:latin typeface="微软雅黑 Light" panose="020B0502040204020203" pitchFamily="34" charset="-122"/>
                <a:ea typeface="微软雅黑 Light" panose="020B0502040204020203" pitchFamily="34" charset="-122"/>
              </a:rPr>
              <a:t>GDP</a:t>
            </a:r>
            <a:r>
              <a:rPr lang="zh-CN" altLang="en-US" sz="2400" dirty="0">
                <a:solidFill>
                  <a:schemeClr val="tx2">
                    <a:lumMod val="50000"/>
                  </a:schemeClr>
                </a:solidFill>
                <a:latin typeface="微软雅黑 Light" panose="020B0502040204020203" pitchFamily="34" charset="-122"/>
                <a:ea typeface="微软雅黑 Light" panose="020B0502040204020203" pitchFamily="34" charset="-122"/>
              </a:rPr>
              <a:t>增速恢复</a:t>
            </a:r>
          </a:p>
        </p:txBody>
      </p:sp>
      <p:sp>
        <p:nvSpPr>
          <p:cNvPr id="6" name="文本框 5"/>
          <p:cNvSpPr txBox="1"/>
          <p:nvPr/>
        </p:nvSpPr>
        <p:spPr>
          <a:xfrm>
            <a:off x="11545677" y="6303634"/>
            <a:ext cx="268022" cy="276999"/>
          </a:xfrm>
          <a:prstGeom prst="rect">
            <a:avLst/>
          </a:prstGeom>
          <a:noFill/>
        </p:spPr>
        <p:txBody>
          <a:bodyPr wrap="none" rtlCol="0">
            <a:spAutoFit/>
          </a:bodyPr>
          <a:lstStyle/>
          <a:p>
            <a:r>
              <a:rPr lang="en-US" altLang="zh-CN" sz="1200" dirty="0">
                <a:solidFill>
                  <a:schemeClr val="tx2">
                    <a:lumMod val="50000"/>
                  </a:schemeClr>
                </a:solidFill>
                <a:latin typeface="微软雅黑 Light" panose="020B0502040204020203" pitchFamily="34" charset="-122"/>
                <a:ea typeface="微软雅黑 Light" panose="020B0502040204020203" pitchFamily="34" charset="-122"/>
              </a:rPr>
              <a:t>8</a:t>
            </a:r>
            <a:endParaRPr lang="zh-CN" altLang="en-US" sz="1200" dirty="0">
              <a:solidFill>
                <a:schemeClr val="tx2">
                  <a:lumMod val="50000"/>
                </a:schemeClr>
              </a:solidFill>
              <a:latin typeface="微软雅黑 Light" panose="020B0502040204020203" pitchFamily="34" charset="-122"/>
              <a:ea typeface="微软雅黑 Light" panose="020B0502040204020203" pitchFamily="34" charset="-122"/>
            </a:endParaRPr>
          </a:p>
        </p:txBody>
      </p:sp>
      <p:graphicFrame>
        <p:nvGraphicFramePr>
          <p:cNvPr id="7" name="图表 6">
            <a:extLst>
              <a:ext uri="{FF2B5EF4-FFF2-40B4-BE49-F238E27FC236}">
                <a16:creationId xmlns:a16="http://schemas.microsoft.com/office/drawing/2014/main" id="{BD6EC1D9-B57D-4348-A185-F9AFB7C1AC2F}"/>
              </a:ext>
            </a:extLst>
          </p:cNvPr>
          <p:cNvGraphicFramePr>
            <a:graphicFrameLocks/>
          </p:cNvGraphicFramePr>
          <p:nvPr>
            <p:extLst>
              <p:ext uri="{D42A27DB-BD31-4B8C-83A1-F6EECF244321}">
                <p14:modId xmlns:p14="http://schemas.microsoft.com/office/powerpoint/2010/main" val="53640513"/>
              </p:ext>
            </p:extLst>
          </p:nvPr>
        </p:nvGraphicFramePr>
        <p:xfrm>
          <a:off x="356997" y="728663"/>
          <a:ext cx="5739003" cy="53063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图表 9">
            <a:extLst>
              <a:ext uri="{FF2B5EF4-FFF2-40B4-BE49-F238E27FC236}">
                <a16:creationId xmlns:a16="http://schemas.microsoft.com/office/drawing/2014/main" id="{018D7CDA-0EE7-4BE1-9F78-6D975C95CF79}"/>
              </a:ext>
            </a:extLst>
          </p:cNvPr>
          <p:cNvGraphicFramePr>
            <a:graphicFrameLocks/>
          </p:cNvGraphicFramePr>
          <p:nvPr>
            <p:extLst>
              <p:ext uri="{D42A27DB-BD31-4B8C-83A1-F6EECF244321}">
                <p14:modId xmlns:p14="http://schemas.microsoft.com/office/powerpoint/2010/main" val="846391028"/>
              </p:ext>
            </p:extLst>
          </p:nvPr>
        </p:nvGraphicFramePr>
        <p:xfrm>
          <a:off x="6096000" y="728662"/>
          <a:ext cx="5761038" cy="530632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94295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356997" y="728663"/>
            <a:ext cx="1915148"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34963" y="159190"/>
            <a:ext cx="4908369" cy="461665"/>
          </a:xfrm>
          <a:prstGeom prst="rect">
            <a:avLst/>
          </a:prstGeom>
          <a:noFill/>
        </p:spPr>
        <p:txBody>
          <a:bodyPr wrap="square" rtlCol="0">
            <a:spAutoFit/>
          </a:bodyPr>
          <a:lstStyle/>
          <a:p>
            <a:r>
              <a:rPr lang="en-US" altLang="zh-CN" sz="2400" dirty="0">
                <a:solidFill>
                  <a:schemeClr val="tx2">
                    <a:lumMod val="50000"/>
                  </a:schemeClr>
                </a:solidFill>
                <a:latin typeface="微软雅黑 Light" panose="020B0502040204020203" pitchFamily="34" charset="-122"/>
                <a:ea typeface="微软雅黑 Light" panose="020B0502040204020203" pitchFamily="34" charset="-122"/>
              </a:rPr>
              <a:t>GDP</a:t>
            </a:r>
            <a:r>
              <a:rPr lang="zh-CN" altLang="en-US" sz="2400" dirty="0">
                <a:solidFill>
                  <a:schemeClr val="tx2">
                    <a:lumMod val="50000"/>
                  </a:schemeClr>
                </a:solidFill>
                <a:latin typeface="微软雅黑 Light" panose="020B0502040204020203" pitchFamily="34" charset="-122"/>
                <a:ea typeface="微软雅黑 Light" panose="020B0502040204020203" pitchFamily="34" charset="-122"/>
              </a:rPr>
              <a:t>增速恢复</a:t>
            </a:r>
          </a:p>
        </p:txBody>
      </p:sp>
      <p:sp>
        <p:nvSpPr>
          <p:cNvPr id="10" name="文本框 9"/>
          <p:cNvSpPr txBox="1"/>
          <p:nvPr/>
        </p:nvSpPr>
        <p:spPr>
          <a:xfrm>
            <a:off x="11545677" y="6303634"/>
            <a:ext cx="328936" cy="276999"/>
          </a:xfrm>
          <a:prstGeom prst="rect">
            <a:avLst/>
          </a:prstGeom>
          <a:noFill/>
        </p:spPr>
        <p:txBody>
          <a:bodyPr wrap="none" rtlCol="0">
            <a:spAutoFit/>
          </a:bodyPr>
          <a:lstStyle/>
          <a:p>
            <a:r>
              <a:rPr lang="en-US" altLang="zh-CN" sz="1200" dirty="0">
                <a:solidFill>
                  <a:schemeClr val="tx2">
                    <a:lumMod val="50000"/>
                  </a:schemeClr>
                </a:solidFill>
                <a:latin typeface="微软雅黑 Light" panose="020B0502040204020203" pitchFamily="34" charset="-122"/>
                <a:ea typeface="微软雅黑 Light" panose="020B0502040204020203" pitchFamily="34" charset="-122"/>
              </a:rPr>
              <a:t>10</a:t>
            </a:r>
            <a:endParaRPr lang="zh-CN" altLang="en-US" sz="1200" dirty="0">
              <a:solidFill>
                <a:schemeClr val="tx2">
                  <a:lumMod val="50000"/>
                </a:schemeClr>
              </a:solidFill>
              <a:latin typeface="微软雅黑 Light" panose="020B0502040204020203" pitchFamily="34" charset="-122"/>
              <a:ea typeface="微软雅黑 Light" panose="020B0502040204020203" pitchFamily="34" charset="-122"/>
            </a:endParaRPr>
          </a:p>
        </p:txBody>
      </p:sp>
      <p:graphicFrame>
        <p:nvGraphicFramePr>
          <p:cNvPr id="11" name="图表 10">
            <a:extLst>
              <a:ext uri="{FF2B5EF4-FFF2-40B4-BE49-F238E27FC236}">
                <a16:creationId xmlns:a16="http://schemas.microsoft.com/office/drawing/2014/main" id="{508E917B-A59B-4C25-B8F0-18E85B69A3B5}"/>
              </a:ext>
            </a:extLst>
          </p:cNvPr>
          <p:cNvGraphicFramePr>
            <a:graphicFrameLocks/>
          </p:cNvGraphicFramePr>
          <p:nvPr>
            <p:extLst>
              <p:ext uri="{D42A27DB-BD31-4B8C-83A1-F6EECF244321}">
                <p14:modId xmlns:p14="http://schemas.microsoft.com/office/powerpoint/2010/main" val="3211520809"/>
              </p:ext>
            </p:extLst>
          </p:nvPr>
        </p:nvGraphicFramePr>
        <p:xfrm>
          <a:off x="334962" y="728663"/>
          <a:ext cx="5761037" cy="540066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图表 11">
            <a:extLst>
              <a:ext uri="{FF2B5EF4-FFF2-40B4-BE49-F238E27FC236}">
                <a16:creationId xmlns:a16="http://schemas.microsoft.com/office/drawing/2014/main" id="{C6315E4A-F6BE-43D4-8061-8E87AFDA1D26}"/>
              </a:ext>
            </a:extLst>
          </p:cNvPr>
          <p:cNvGraphicFramePr>
            <a:graphicFrameLocks/>
          </p:cNvGraphicFramePr>
          <p:nvPr>
            <p:extLst>
              <p:ext uri="{D42A27DB-BD31-4B8C-83A1-F6EECF244321}">
                <p14:modId xmlns:p14="http://schemas.microsoft.com/office/powerpoint/2010/main" val="1289005033"/>
              </p:ext>
            </p:extLst>
          </p:nvPr>
        </p:nvGraphicFramePr>
        <p:xfrm>
          <a:off x="6096000" y="728663"/>
          <a:ext cx="5761038" cy="529275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18835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356997" y="728663"/>
            <a:ext cx="9837590"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34963" y="159190"/>
            <a:ext cx="9986084" cy="461665"/>
          </a:xfrm>
          <a:prstGeom prst="rect">
            <a:avLst/>
          </a:prstGeom>
          <a:noFill/>
        </p:spPr>
        <p:txBody>
          <a:bodyPr wrap="square" rtlCol="0">
            <a:spAutoFit/>
          </a:bodyPr>
          <a:lstStyle/>
          <a:p>
            <a:r>
              <a:rPr lang="en-US" altLang="zh-CN" sz="2400" dirty="0">
                <a:solidFill>
                  <a:schemeClr val="tx2">
                    <a:lumMod val="50000"/>
                  </a:schemeClr>
                </a:solidFill>
                <a:latin typeface="微软雅黑 Light" panose="020B0502040204020203" pitchFamily="34" charset="-122"/>
                <a:ea typeface="微软雅黑 Light" panose="020B0502040204020203" pitchFamily="34" charset="-122"/>
              </a:rPr>
              <a:t>2021</a:t>
            </a:r>
            <a:r>
              <a:rPr lang="zh-CN" altLang="en-US" sz="2400" dirty="0">
                <a:solidFill>
                  <a:schemeClr val="tx2">
                    <a:lumMod val="50000"/>
                  </a:schemeClr>
                </a:solidFill>
                <a:latin typeface="微软雅黑 Light" panose="020B0502040204020203" pitchFamily="34" charset="-122"/>
                <a:ea typeface="微软雅黑 Light" panose="020B0502040204020203" pitchFamily="34" charset="-122"/>
              </a:rPr>
              <a:t>年出口数据仍将改善，受疫情差异影响，进出口增速剪刀差或将拉大</a:t>
            </a:r>
          </a:p>
        </p:txBody>
      </p:sp>
      <p:sp>
        <p:nvSpPr>
          <p:cNvPr id="10" name="文本框 9"/>
          <p:cNvSpPr txBox="1"/>
          <p:nvPr/>
        </p:nvSpPr>
        <p:spPr>
          <a:xfrm>
            <a:off x="11545677" y="6303634"/>
            <a:ext cx="328936" cy="276999"/>
          </a:xfrm>
          <a:prstGeom prst="rect">
            <a:avLst/>
          </a:prstGeom>
          <a:noFill/>
        </p:spPr>
        <p:txBody>
          <a:bodyPr wrap="none" rtlCol="0">
            <a:spAutoFit/>
          </a:bodyPr>
          <a:lstStyle/>
          <a:p>
            <a:r>
              <a:rPr lang="en-US" altLang="zh-CN" sz="1200" dirty="0">
                <a:solidFill>
                  <a:schemeClr val="tx2">
                    <a:lumMod val="50000"/>
                  </a:schemeClr>
                </a:solidFill>
                <a:latin typeface="微软雅黑 Light" panose="020B0502040204020203" pitchFamily="34" charset="-122"/>
                <a:ea typeface="微软雅黑 Light" panose="020B0502040204020203" pitchFamily="34" charset="-122"/>
              </a:rPr>
              <a:t>10</a:t>
            </a:r>
            <a:endParaRPr lang="zh-CN" altLang="en-US" sz="1200" dirty="0">
              <a:solidFill>
                <a:schemeClr val="tx2">
                  <a:lumMod val="50000"/>
                </a:schemeClr>
              </a:solidFill>
              <a:latin typeface="微软雅黑 Light" panose="020B0502040204020203" pitchFamily="34" charset="-122"/>
              <a:ea typeface="微软雅黑 Light" panose="020B0502040204020203" pitchFamily="34" charset="-122"/>
            </a:endParaRPr>
          </a:p>
        </p:txBody>
      </p:sp>
      <p:graphicFrame>
        <p:nvGraphicFramePr>
          <p:cNvPr id="7" name="图表 6">
            <a:extLst>
              <a:ext uri="{FF2B5EF4-FFF2-40B4-BE49-F238E27FC236}">
                <a16:creationId xmlns:a16="http://schemas.microsoft.com/office/drawing/2014/main" id="{4834A01C-9F8C-4F2F-984A-B7CA00CF739E}"/>
              </a:ext>
            </a:extLst>
          </p:cNvPr>
          <p:cNvGraphicFramePr>
            <a:graphicFrameLocks/>
          </p:cNvGraphicFramePr>
          <p:nvPr>
            <p:extLst>
              <p:ext uri="{D42A27DB-BD31-4B8C-83A1-F6EECF244321}">
                <p14:modId xmlns:p14="http://schemas.microsoft.com/office/powerpoint/2010/main" val="2318870011"/>
              </p:ext>
            </p:extLst>
          </p:nvPr>
        </p:nvGraphicFramePr>
        <p:xfrm>
          <a:off x="334963" y="836473"/>
          <a:ext cx="11539650" cy="52928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12307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356997" y="728663"/>
            <a:ext cx="5332603"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34963" y="159190"/>
            <a:ext cx="5659437" cy="461665"/>
          </a:xfrm>
          <a:prstGeom prst="rect">
            <a:avLst/>
          </a:prstGeom>
          <a:noFill/>
        </p:spPr>
        <p:txBody>
          <a:bodyPr wrap="square" rtlCol="0">
            <a:spAutoFit/>
          </a:bodyPr>
          <a:lstStyle/>
          <a:p>
            <a:r>
              <a:rPr lang="zh-CN" altLang="en-US" sz="2400" dirty="0">
                <a:solidFill>
                  <a:schemeClr val="tx2">
                    <a:lumMod val="50000"/>
                  </a:schemeClr>
                </a:solidFill>
                <a:latin typeface="微软雅黑 Light" panose="020B0502040204020203" pitchFamily="34" charset="-122"/>
                <a:ea typeface="微软雅黑 Light" panose="020B0502040204020203" pitchFamily="34" charset="-122"/>
              </a:rPr>
              <a:t>消费增长恢复，</a:t>
            </a:r>
            <a:r>
              <a:rPr lang="en-US" altLang="zh-CN" sz="2400" dirty="0">
                <a:solidFill>
                  <a:schemeClr val="tx2">
                    <a:lumMod val="50000"/>
                  </a:schemeClr>
                </a:solidFill>
                <a:latin typeface="微软雅黑 Light" panose="020B0502040204020203" pitchFamily="34" charset="-122"/>
                <a:ea typeface="微软雅黑 Light" panose="020B0502040204020203" pitchFamily="34" charset="-122"/>
              </a:rPr>
              <a:t>2021</a:t>
            </a:r>
            <a:r>
              <a:rPr lang="zh-CN" altLang="en-US" sz="2400" dirty="0">
                <a:solidFill>
                  <a:schemeClr val="tx2">
                    <a:lumMod val="50000"/>
                  </a:schemeClr>
                </a:solidFill>
                <a:latin typeface="微软雅黑 Light" panose="020B0502040204020203" pitchFamily="34" charset="-122"/>
                <a:ea typeface="微软雅黑 Light" panose="020B0502040204020203" pitchFamily="34" charset="-122"/>
              </a:rPr>
              <a:t>年仍有望弱恢复</a:t>
            </a:r>
          </a:p>
        </p:txBody>
      </p:sp>
      <p:sp>
        <p:nvSpPr>
          <p:cNvPr id="6" name="文本框 5"/>
          <p:cNvSpPr txBox="1"/>
          <p:nvPr/>
        </p:nvSpPr>
        <p:spPr>
          <a:xfrm>
            <a:off x="11545677" y="6303634"/>
            <a:ext cx="328936" cy="276999"/>
          </a:xfrm>
          <a:prstGeom prst="rect">
            <a:avLst/>
          </a:prstGeom>
          <a:noFill/>
        </p:spPr>
        <p:txBody>
          <a:bodyPr wrap="none" rtlCol="0">
            <a:spAutoFit/>
          </a:bodyPr>
          <a:lstStyle/>
          <a:p>
            <a:r>
              <a:rPr lang="en-US" altLang="zh-CN" sz="1200" dirty="0">
                <a:solidFill>
                  <a:schemeClr val="tx2">
                    <a:lumMod val="50000"/>
                  </a:schemeClr>
                </a:solidFill>
                <a:latin typeface="微软雅黑 Light" panose="020B0502040204020203" pitchFamily="34" charset="-122"/>
                <a:ea typeface="微软雅黑 Light" panose="020B0502040204020203" pitchFamily="34" charset="-122"/>
              </a:rPr>
              <a:t>13</a:t>
            </a:r>
            <a:endParaRPr lang="zh-CN" altLang="en-US" sz="1200" dirty="0">
              <a:solidFill>
                <a:schemeClr val="tx2">
                  <a:lumMod val="50000"/>
                </a:schemeClr>
              </a:solidFill>
              <a:latin typeface="微软雅黑 Light" panose="020B0502040204020203" pitchFamily="34" charset="-122"/>
              <a:ea typeface="微软雅黑 Light" panose="020B0502040204020203" pitchFamily="34" charset="-122"/>
            </a:endParaRPr>
          </a:p>
        </p:txBody>
      </p:sp>
      <p:graphicFrame>
        <p:nvGraphicFramePr>
          <p:cNvPr id="10" name="图表 9">
            <a:extLst>
              <a:ext uri="{FF2B5EF4-FFF2-40B4-BE49-F238E27FC236}">
                <a16:creationId xmlns:a16="http://schemas.microsoft.com/office/drawing/2014/main" id="{0E430B79-F0A5-490E-B02D-1A5320109C18}"/>
              </a:ext>
            </a:extLst>
          </p:cNvPr>
          <p:cNvGraphicFramePr>
            <a:graphicFrameLocks/>
          </p:cNvGraphicFramePr>
          <p:nvPr>
            <p:extLst>
              <p:ext uri="{D42A27DB-BD31-4B8C-83A1-F6EECF244321}">
                <p14:modId xmlns:p14="http://schemas.microsoft.com/office/powerpoint/2010/main" val="3026354977"/>
              </p:ext>
            </p:extLst>
          </p:nvPr>
        </p:nvGraphicFramePr>
        <p:xfrm>
          <a:off x="334963" y="728663"/>
          <a:ext cx="5761037" cy="53303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图表 11">
            <a:extLst>
              <a:ext uri="{FF2B5EF4-FFF2-40B4-BE49-F238E27FC236}">
                <a16:creationId xmlns:a16="http://schemas.microsoft.com/office/drawing/2014/main" id="{D8D5B0B8-E86E-4132-8D5B-28088FAC2045}"/>
              </a:ext>
            </a:extLst>
          </p:cNvPr>
          <p:cNvGraphicFramePr>
            <a:graphicFrameLocks/>
          </p:cNvGraphicFramePr>
          <p:nvPr>
            <p:extLst>
              <p:ext uri="{D42A27DB-BD31-4B8C-83A1-F6EECF244321}">
                <p14:modId xmlns:p14="http://schemas.microsoft.com/office/powerpoint/2010/main" val="1602714741"/>
              </p:ext>
            </p:extLst>
          </p:nvPr>
        </p:nvGraphicFramePr>
        <p:xfrm>
          <a:off x="6096000" y="728663"/>
          <a:ext cx="5761036" cy="533038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97075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356997" y="728663"/>
            <a:ext cx="4367403"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34963" y="159190"/>
            <a:ext cx="5659437" cy="461665"/>
          </a:xfrm>
          <a:prstGeom prst="rect">
            <a:avLst/>
          </a:prstGeom>
          <a:noFill/>
        </p:spPr>
        <p:txBody>
          <a:bodyPr wrap="square" rtlCol="0">
            <a:spAutoFit/>
          </a:bodyPr>
          <a:lstStyle/>
          <a:p>
            <a:r>
              <a:rPr lang="zh-CN" altLang="en-US" sz="2400" dirty="0">
                <a:solidFill>
                  <a:schemeClr val="tx2">
                    <a:lumMod val="50000"/>
                  </a:schemeClr>
                </a:solidFill>
                <a:latin typeface="微软雅黑 Light" panose="020B0502040204020203" pitchFamily="34" charset="-122"/>
                <a:ea typeface="微软雅黑 Light" panose="020B0502040204020203" pitchFamily="34" charset="-122"/>
              </a:rPr>
              <a:t>短期内餐饮需求仍难以恢复正常</a:t>
            </a:r>
          </a:p>
        </p:txBody>
      </p:sp>
      <p:sp>
        <p:nvSpPr>
          <p:cNvPr id="6" name="文本框 5"/>
          <p:cNvSpPr txBox="1"/>
          <p:nvPr/>
        </p:nvSpPr>
        <p:spPr>
          <a:xfrm>
            <a:off x="11545677" y="6303634"/>
            <a:ext cx="328936" cy="276999"/>
          </a:xfrm>
          <a:prstGeom prst="rect">
            <a:avLst/>
          </a:prstGeom>
          <a:noFill/>
        </p:spPr>
        <p:txBody>
          <a:bodyPr wrap="none" rtlCol="0">
            <a:spAutoFit/>
          </a:bodyPr>
          <a:lstStyle/>
          <a:p>
            <a:r>
              <a:rPr lang="en-US" altLang="zh-CN" sz="1200" dirty="0">
                <a:solidFill>
                  <a:schemeClr val="tx2">
                    <a:lumMod val="50000"/>
                  </a:schemeClr>
                </a:solidFill>
                <a:latin typeface="微软雅黑 Light" panose="020B0502040204020203" pitchFamily="34" charset="-122"/>
                <a:ea typeface="微软雅黑 Light" panose="020B0502040204020203" pitchFamily="34" charset="-122"/>
              </a:rPr>
              <a:t>13</a:t>
            </a:r>
            <a:endParaRPr lang="zh-CN" altLang="en-US" sz="1200" dirty="0">
              <a:solidFill>
                <a:schemeClr val="tx2">
                  <a:lumMod val="50000"/>
                </a:schemeClr>
              </a:solidFill>
              <a:latin typeface="微软雅黑 Light" panose="020B0502040204020203" pitchFamily="34" charset="-122"/>
              <a:ea typeface="微软雅黑 Light" panose="020B0502040204020203" pitchFamily="34" charset="-122"/>
            </a:endParaRPr>
          </a:p>
        </p:txBody>
      </p:sp>
      <p:graphicFrame>
        <p:nvGraphicFramePr>
          <p:cNvPr id="7" name="图表 6">
            <a:extLst>
              <a:ext uri="{FF2B5EF4-FFF2-40B4-BE49-F238E27FC236}">
                <a16:creationId xmlns:a16="http://schemas.microsoft.com/office/drawing/2014/main" id="{41CE7D5C-1867-47BF-90DE-F94BD3EEAE01}"/>
              </a:ext>
            </a:extLst>
          </p:cNvPr>
          <p:cNvGraphicFramePr>
            <a:graphicFrameLocks/>
          </p:cNvGraphicFramePr>
          <p:nvPr>
            <p:extLst>
              <p:ext uri="{D42A27DB-BD31-4B8C-83A1-F6EECF244321}">
                <p14:modId xmlns:p14="http://schemas.microsoft.com/office/powerpoint/2010/main" val="1940878667"/>
              </p:ext>
            </p:extLst>
          </p:nvPr>
        </p:nvGraphicFramePr>
        <p:xfrm>
          <a:off x="334964" y="728663"/>
          <a:ext cx="5761036" cy="533038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图表 7">
            <a:extLst>
              <a:ext uri="{FF2B5EF4-FFF2-40B4-BE49-F238E27FC236}">
                <a16:creationId xmlns:a16="http://schemas.microsoft.com/office/drawing/2014/main" id="{A28BF2A6-692D-466E-AB0C-37F91D5CE9E3}"/>
              </a:ext>
            </a:extLst>
          </p:cNvPr>
          <p:cNvGraphicFramePr>
            <a:graphicFrameLocks/>
          </p:cNvGraphicFramePr>
          <p:nvPr>
            <p:extLst>
              <p:ext uri="{D42A27DB-BD31-4B8C-83A1-F6EECF244321}">
                <p14:modId xmlns:p14="http://schemas.microsoft.com/office/powerpoint/2010/main" val="1572416195"/>
              </p:ext>
            </p:extLst>
          </p:nvPr>
        </p:nvGraphicFramePr>
        <p:xfrm>
          <a:off x="6118033" y="728663"/>
          <a:ext cx="5739005" cy="533038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2885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356997" y="728663"/>
            <a:ext cx="4649112"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34963" y="159190"/>
            <a:ext cx="4908369" cy="461665"/>
          </a:xfrm>
          <a:prstGeom prst="rect">
            <a:avLst/>
          </a:prstGeom>
          <a:noFill/>
        </p:spPr>
        <p:txBody>
          <a:bodyPr wrap="square" rtlCol="0">
            <a:spAutoFit/>
          </a:bodyPr>
          <a:lstStyle/>
          <a:p>
            <a:r>
              <a:rPr lang="zh-CN" altLang="en-US" sz="2400" dirty="0">
                <a:solidFill>
                  <a:schemeClr val="tx2">
                    <a:lumMod val="50000"/>
                  </a:schemeClr>
                </a:solidFill>
                <a:latin typeface="微软雅黑 Light" panose="020B0502040204020203" pitchFamily="34" charset="-122"/>
                <a:ea typeface="微软雅黑 Light" panose="020B0502040204020203" pitchFamily="34" charset="-122"/>
              </a:rPr>
              <a:t>固定资产投资完成额增速全面恢复</a:t>
            </a:r>
          </a:p>
        </p:txBody>
      </p:sp>
      <p:sp>
        <p:nvSpPr>
          <p:cNvPr id="13" name="文本框 12"/>
          <p:cNvSpPr txBox="1"/>
          <p:nvPr/>
        </p:nvSpPr>
        <p:spPr>
          <a:xfrm>
            <a:off x="11545677" y="6303634"/>
            <a:ext cx="303288" cy="276999"/>
          </a:xfrm>
          <a:prstGeom prst="rect">
            <a:avLst/>
          </a:prstGeom>
          <a:noFill/>
        </p:spPr>
        <p:txBody>
          <a:bodyPr wrap="none" rtlCol="0">
            <a:spAutoFit/>
          </a:bodyPr>
          <a:lstStyle/>
          <a:p>
            <a:r>
              <a:rPr lang="en-US" altLang="zh-CN" sz="1200" dirty="0">
                <a:solidFill>
                  <a:schemeClr val="tx2">
                    <a:lumMod val="50000"/>
                  </a:schemeClr>
                </a:solidFill>
                <a:latin typeface="微软雅黑 Light" panose="020B0502040204020203" pitchFamily="34" charset="-122"/>
                <a:ea typeface="微软雅黑 Light" panose="020B0502040204020203" pitchFamily="34" charset="-122"/>
              </a:rPr>
              <a:t>11</a:t>
            </a:r>
            <a:endParaRPr lang="zh-CN" altLang="en-US" sz="1200" dirty="0">
              <a:solidFill>
                <a:schemeClr val="tx2">
                  <a:lumMod val="50000"/>
                </a:schemeClr>
              </a:solidFill>
              <a:latin typeface="微软雅黑 Light" panose="020B0502040204020203" pitchFamily="34" charset="-122"/>
              <a:ea typeface="微软雅黑 Light" panose="020B0502040204020203" pitchFamily="34" charset="-122"/>
            </a:endParaRPr>
          </a:p>
        </p:txBody>
      </p:sp>
      <p:graphicFrame>
        <p:nvGraphicFramePr>
          <p:cNvPr id="17" name="图表 16">
            <a:extLst>
              <a:ext uri="{FF2B5EF4-FFF2-40B4-BE49-F238E27FC236}">
                <a16:creationId xmlns:a16="http://schemas.microsoft.com/office/drawing/2014/main" id="{04E9AFD1-CC90-4F21-8E67-91C179624604}"/>
              </a:ext>
            </a:extLst>
          </p:cNvPr>
          <p:cNvGraphicFramePr>
            <a:graphicFrameLocks/>
          </p:cNvGraphicFramePr>
          <p:nvPr>
            <p:extLst>
              <p:ext uri="{D42A27DB-BD31-4B8C-83A1-F6EECF244321}">
                <p14:modId xmlns:p14="http://schemas.microsoft.com/office/powerpoint/2010/main" val="2820134629"/>
              </p:ext>
            </p:extLst>
          </p:nvPr>
        </p:nvGraphicFramePr>
        <p:xfrm>
          <a:off x="334963" y="728663"/>
          <a:ext cx="5761037" cy="5400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图表 18">
            <a:extLst>
              <a:ext uri="{FF2B5EF4-FFF2-40B4-BE49-F238E27FC236}">
                <a16:creationId xmlns:a16="http://schemas.microsoft.com/office/drawing/2014/main" id="{85E0C70E-9BD8-4A2E-8865-9B79C714F468}"/>
              </a:ext>
            </a:extLst>
          </p:cNvPr>
          <p:cNvGraphicFramePr>
            <a:graphicFrameLocks/>
          </p:cNvGraphicFramePr>
          <p:nvPr>
            <p:extLst>
              <p:ext uri="{D42A27DB-BD31-4B8C-83A1-F6EECF244321}">
                <p14:modId xmlns:p14="http://schemas.microsoft.com/office/powerpoint/2010/main" val="1340025534"/>
              </p:ext>
            </p:extLst>
          </p:nvPr>
        </p:nvGraphicFramePr>
        <p:xfrm>
          <a:off x="6095999" y="728663"/>
          <a:ext cx="5761039" cy="54006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25317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356997" y="728663"/>
            <a:ext cx="4658348"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34963" y="159190"/>
            <a:ext cx="4908369" cy="461665"/>
          </a:xfrm>
          <a:prstGeom prst="rect">
            <a:avLst/>
          </a:prstGeom>
          <a:noFill/>
        </p:spPr>
        <p:txBody>
          <a:bodyPr wrap="square" rtlCol="0">
            <a:spAutoFit/>
          </a:bodyPr>
          <a:lstStyle/>
          <a:p>
            <a:r>
              <a:rPr lang="zh-CN" altLang="en-US" sz="2400" dirty="0">
                <a:solidFill>
                  <a:schemeClr val="tx2">
                    <a:lumMod val="50000"/>
                  </a:schemeClr>
                </a:solidFill>
                <a:latin typeface="微软雅黑 Light" panose="020B0502040204020203" pitchFamily="34" charset="-122"/>
                <a:ea typeface="微软雅黑 Light" panose="020B0502040204020203" pitchFamily="34" charset="-122"/>
              </a:rPr>
              <a:t>产业结构调整和新一轮的产能过剩</a:t>
            </a:r>
          </a:p>
        </p:txBody>
      </p:sp>
      <p:sp>
        <p:nvSpPr>
          <p:cNvPr id="5" name="文本框 4"/>
          <p:cNvSpPr txBox="1"/>
          <p:nvPr/>
        </p:nvSpPr>
        <p:spPr>
          <a:xfrm>
            <a:off x="11545677" y="6303634"/>
            <a:ext cx="328936" cy="276999"/>
          </a:xfrm>
          <a:prstGeom prst="rect">
            <a:avLst/>
          </a:prstGeom>
          <a:noFill/>
        </p:spPr>
        <p:txBody>
          <a:bodyPr wrap="none" rtlCol="0">
            <a:spAutoFit/>
          </a:bodyPr>
          <a:lstStyle/>
          <a:p>
            <a:r>
              <a:rPr lang="en-US" altLang="zh-CN" sz="1200" dirty="0">
                <a:solidFill>
                  <a:schemeClr val="tx2">
                    <a:lumMod val="50000"/>
                  </a:schemeClr>
                </a:solidFill>
                <a:latin typeface="微软雅黑 Light" panose="020B0502040204020203" pitchFamily="34" charset="-122"/>
                <a:ea typeface="微软雅黑 Light" panose="020B0502040204020203" pitchFamily="34" charset="-122"/>
              </a:rPr>
              <a:t>12</a:t>
            </a:r>
            <a:endParaRPr lang="zh-CN" altLang="en-US" sz="1200" dirty="0">
              <a:solidFill>
                <a:schemeClr val="tx2">
                  <a:lumMod val="50000"/>
                </a:schemeClr>
              </a:solidFill>
              <a:latin typeface="微软雅黑 Light" panose="020B0502040204020203" pitchFamily="34" charset="-122"/>
              <a:ea typeface="微软雅黑 Light" panose="020B0502040204020203" pitchFamily="34" charset="-122"/>
            </a:endParaRPr>
          </a:p>
        </p:txBody>
      </p:sp>
      <p:graphicFrame>
        <p:nvGraphicFramePr>
          <p:cNvPr id="7" name="表格 6">
            <a:extLst>
              <a:ext uri="{FF2B5EF4-FFF2-40B4-BE49-F238E27FC236}">
                <a16:creationId xmlns:a16="http://schemas.microsoft.com/office/drawing/2014/main" id="{58B97242-2229-4C99-9F2C-05858EC6EE8C}"/>
              </a:ext>
            </a:extLst>
          </p:cNvPr>
          <p:cNvGraphicFramePr>
            <a:graphicFrameLocks noGrp="1"/>
          </p:cNvGraphicFramePr>
          <p:nvPr>
            <p:extLst>
              <p:ext uri="{D42A27DB-BD31-4B8C-83A1-F6EECF244321}">
                <p14:modId xmlns:p14="http://schemas.microsoft.com/office/powerpoint/2010/main" val="1257297768"/>
              </p:ext>
            </p:extLst>
          </p:nvPr>
        </p:nvGraphicFramePr>
        <p:xfrm>
          <a:off x="334963" y="836472"/>
          <a:ext cx="11522074" cy="5292850"/>
        </p:xfrm>
        <a:graphic>
          <a:graphicData uri="http://schemas.openxmlformats.org/drawingml/2006/table">
            <a:tbl>
              <a:tblPr/>
              <a:tblGrid>
                <a:gridCol w="2646219">
                  <a:extLst>
                    <a:ext uri="{9D8B030D-6E8A-4147-A177-3AD203B41FA5}">
                      <a16:colId xmlns:a16="http://schemas.microsoft.com/office/drawing/2014/main" val="1350304557"/>
                    </a:ext>
                  </a:extLst>
                </a:gridCol>
                <a:gridCol w="1275855">
                  <a:extLst>
                    <a:ext uri="{9D8B030D-6E8A-4147-A177-3AD203B41FA5}">
                      <a16:colId xmlns:a16="http://schemas.microsoft.com/office/drawing/2014/main" val="2305683999"/>
                    </a:ext>
                  </a:extLst>
                </a:gridCol>
                <a:gridCol w="2303626">
                  <a:extLst>
                    <a:ext uri="{9D8B030D-6E8A-4147-A177-3AD203B41FA5}">
                      <a16:colId xmlns:a16="http://schemas.microsoft.com/office/drawing/2014/main" val="3531517661"/>
                    </a:ext>
                  </a:extLst>
                </a:gridCol>
                <a:gridCol w="1547565">
                  <a:extLst>
                    <a:ext uri="{9D8B030D-6E8A-4147-A177-3AD203B41FA5}">
                      <a16:colId xmlns:a16="http://schemas.microsoft.com/office/drawing/2014/main" val="61260473"/>
                    </a:ext>
                  </a:extLst>
                </a:gridCol>
                <a:gridCol w="2472954">
                  <a:extLst>
                    <a:ext uri="{9D8B030D-6E8A-4147-A177-3AD203B41FA5}">
                      <a16:colId xmlns:a16="http://schemas.microsoft.com/office/drawing/2014/main" val="4225521594"/>
                    </a:ext>
                  </a:extLst>
                </a:gridCol>
                <a:gridCol w="1275855">
                  <a:extLst>
                    <a:ext uri="{9D8B030D-6E8A-4147-A177-3AD203B41FA5}">
                      <a16:colId xmlns:a16="http://schemas.microsoft.com/office/drawing/2014/main" val="2235566464"/>
                    </a:ext>
                  </a:extLst>
                </a:gridCol>
              </a:tblGrid>
              <a:tr h="211714">
                <a:tc>
                  <a:txBody>
                    <a:bodyPr/>
                    <a:lstStyle/>
                    <a:p>
                      <a:pPr algn="ctr" fontAlgn="ctr"/>
                      <a:r>
                        <a:rPr lang="zh-CN" altLang="en-US" sz="1200" b="0" i="0" u="none" strike="noStrike">
                          <a:effectLst/>
                          <a:latin typeface="微软雅黑" panose="020B0503020204020204" pitchFamily="34" charset="-122"/>
                          <a:ea typeface="微软雅黑" panose="020B0503020204020204" pitchFamily="34" charset="-122"/>
                        </a:rPr>
                        <a:t>指标名称</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12</a:t>
                      </a:r>
                      <a:r>
                        <a:rPr lang="zh-CN" altLang="en-US" sz="1200" b="0" i="0" u="none" strike="noStrike">
                          <a:effectLst/>
                          <a:latin typeface="微软雅黑" panose="020B0503020204020204" pitchFamily="34" charset="-122"/>
                          <a:ea typeface="微软雅黑" panose="020B0503020204020204" pitchFamily="34" charset="-122"/>
                        </a:rPr>
                        <a:t>月份投资增速</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zh-CN" altLang="en-US" sz="1200" b="0" i="0" u="none" strike="noStrike">
                          <a:effectLst/>
                          <a:latin typeface="微软雅黑" panose="020B0503020204020204" pitchFamily="34" charset="-122"/>
                          <a:ea typeface="微软雅黑" panose="020B0503020204020204" pitchFamily="34" charset="-122"/>
                        </a:rPr>
                        <a:t>指标名称</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12</a:t>
                      </a:r>
                      <a:r>
                        <a:rPr lang="zh-CN" altLang="en-US" sz="1200" b="0" i="0" u="none" strike="noStrike">
                          <a:effectLst/>
                          <a:latin typeface="微软雅黑" panose="020B0503020204020204" pitchFamily="34" charset="-122"/>
                          <a:ea typeface="微软雅黑" panose="020B0503020204020204" pitchFamily="34" charset="-122"/>
                        </a:rPr>
                        <a:t>月份投资增速</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zh-CN" altLang="en-US" sz="1200" b="0" i="0" u="none" strike="noStrike">
                          <a:effectLst/>
                          <a:latin typeface="微软雅黑" panose="020B0503020204020204" pitchFamily="34" charset="-122"/>
                          <a:ea typeface="微软雅黑" panose="020B0503020204020204" pitchFamily="34" charset="-122"/>
                        </a:rPr>
                        <a:t>指标名称</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12</a:t>
                      </a:r>
                      <a:r>
                        <a:rPr lang="zh-CN" altLang="en-US" sz="1200" b="0" i="0" u="none" strike="noStrike">
                          <a:effectLst/>
                          <a:latin typeface="微软雅黑" panose="020B0503020204020204" pitchFamily="34" charset="-122"/>
                          <a:ea typeface="微软雅黑" panose="020B0503020204020204" pitchFamily="34" charset="-122"/>
                        </a:rPr>
                        <a:t>月份投资增速</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3390662406"/>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畜牧业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92.1</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铁路船舶航空运输设备制造业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2.5</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住宿和餐饮业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-5.5</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3253312432"/>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卫生</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29.9</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道路运输业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1.8</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公共管理社会保障和社会组织</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-6.4</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804307584"/>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医药制造业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28.4</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交通运输仓储和邮政业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1.4</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通用设备制造业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-6.6</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4288352205"/>
                  </a:ext>
                </a:extLst>
              </a:tr>
              <a:tr h="211714">
                <a:tc>
                  <a:txBody>
                    <a:bodyPr/>
                    <a:lstStyle/>
                    <a:p>
                      <a:pPr algn="l" fontAlgn="ctr"/>
                      <a:r>
                        <a:rPr lang="zh-CN" altLang="en-US" sz="1200" b="0" i="0" u="none" strike="noStrike" dirty="0">
                          <a:solidFill>
                            <a:srgbClr val="FF0000"/>
                          </a:solidFill>
                          <a:effectLst/>
                          <a:latin typeface="微软雅黑" panose="020B0503020204020204" pitchFamily="34" charset="-122"/>
                          <a:ea typeface="微软雅黑" panose="020B0503020204020204" pitchFamily="34" charset="-122"/>
                        </a:rPr>
                        <a:t>黑色金属冶炼和压延加工业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dirty="0">
                          <a:solidFill>
                            <a:srgbClr val="FF0000"/>
                          </a:solidFill>
                          <a:effectLst/>
                          <a:latin typeface="微软雅黑" panose="020B0503020204020204" pitchFamily="34" charset="-122"/>
                          <a:ea typeface="微软雅黑" panose="020B0503020204020204" pitchFamily="34" charset="-122"/>
                        </a:rPr>
                        <a:t>26.5</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文化体育和娱乐业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纺织业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-6.9</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2985296165"/>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电信广播电视和卫星传输服务</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23.3</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基础设施投资</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0.9</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仪器仪表制造业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-7.1</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3308652113"/>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水的生产和供应业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22.4</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水利环境和公共设施管理业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0.2</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电气机械和器材制造业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-7.6</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424512693"/>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信息传输软件和信息技术服务业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18.7</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文化艺术业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-0.3</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酒饮料和精制茶制造业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-7.8</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752038241"/>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电力热力生产和供应业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17</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农副食品加工业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-0.4</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金属制品业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-8.2</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202269111"/>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农林牧渔服务业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16.3</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有色金属冶炼和压延加工业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-0.4</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黑色金属矿采选业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-10.3</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2829328931"/>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计算机通信和其他电子设备制造业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12.5</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煤炭开采和洗选业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-0.7</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汽车制造业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-12.4</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939134058"/>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教育</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12.3</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化学原料和化学制品制造业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-1.2</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金融业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-13.3</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2669050876"/>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仓储业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9.9</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化学纤维制造业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-1.2</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采矿业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-14.1</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123228288"/>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水上运输业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9.5</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橡胶和塑料制品业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-1.2</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航空运输业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-15.1</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202838970"/>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石油加工炼焦和核燃料加工业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9.4</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公共设施管理业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-1.4</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皮革毛皮羽毛及其制品和制鞋业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-15.8</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3562299621"/>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建筑业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9.2</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食品制造业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-1.8</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家具制造业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-15.8</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1252809561"/>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管道运输业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8.8</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制造业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-2.2</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渔业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-17.9</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2579850008"/>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燃气生产和供应业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8.6</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铁路运输业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-2.2</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木材加工及木竹藤棕草制品业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-18</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2467450143"/>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生态保护和环境治理业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8.6</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专用设备制造业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-2.3</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烟草制品业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-18.8</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1543160364"/>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非金属矿采选业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6.2</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居民服务修理和其他服务业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-2.9</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印刷和记录媒介复制业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-20.5</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2350486882"/>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房地产业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5</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非金属矿物制品业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-3</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批发和零售业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-21.5</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1065150138"/>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租赁和商务服务业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5</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林业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-3.3</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文教工美体育和娱乐用品制造业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-26.5</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2986217873"/>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水利管理业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4.5</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有色金属矿采选业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-4</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石油和天然气开采业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-29.6</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2152759703"/>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废弃资源综合利用业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4.1</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农业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-4.7</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金属制品机械和设备修理业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-31.3</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1694360692"/>
                  </a:ext>
                </a:extLst>
              </a:tr>
              <a:tr h="211714">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科学研究和技术服务业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3.4</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CBAD"/>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造纸及纸制品业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a:effectLst/>
                          <a:latin typeface="微软雅黑" panose="020B0503020204020204" pitchFamily="34" charset="-122"/>
                          <a:ea typeface="微软雅黑" panose="020B0503020204020204" pitchFamily="34" charset="-122"/>
                        </a:rPr>
                        <a:t>-5.1</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l" fontAlgn="ctr"/>
                      <a:r>
                        <a:rPr lang="zh-CN" altLang="en-US" sz="1200" b="0" i="0" u="none" strike="noStrike">
                          <a:effectLst/>
                          <a:latin typeface="微软雅黑" panose="020B0503020204020204" pitchFamily="34" charset="-122"/>
                          <a:ea typeface="微软雅黑" panose="020B0503020204020204" pitchFamily="34" charset="-122"/>
                        </a:rPr>
                        <a:t>纺织服装服饰业</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200" b="0" i="0" u="none" strike="noStrike" dirty="0">
                          <a:effectLst/>
                          <a:latin typeface="微软雅黑" panose="020B0503020204020204" pitchFamily="34" charset="-122"/>
                          <a:ea typeface="微软雅黑" panose="020B0503020204020204" pitchFamily="34" charset="-122"/>
                        </a:rPr>
                        <a:t>-31.9</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1817044650"/>
                  </a:ext>
                </a:extLst>
              </a:tr>
            </a:tbl>
          </a:graphicData>
        </a:graphic>
      </p:graphicFrame>
    </p:spTree>
    <p:extLst>
      <p:ext uri="{BB962C8B-B14F-4D97-AF65-F5344CB8AC3E}">
        <p14:creationId xmlns:p14="http://schemas.microsoft.com/office/powerpoint/2010/main" val="3293370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356997" y="728663"/>
            <a:ext cx="7425131"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34963" y="159190"/>
            <a:ext cx="8108646" cy="461665"/>
          </a:xfrm>
          <a:prstGeom prst="rect">
            <a:avLst/>
          </a:prstGeom>
          <a:noFill/>
        </p:spPr>
        <p:txBody>
          <a:bodyPr wrap="square" rtlCol="0">
            <a:spAutoFit/>
          </a:bodyPr>
          <a:lstStyle/>
          <a:p>
            <a:r>
              <a:rPr lang="zh-CN" altLang="en-US" sz="2400" dirty="0">
                <a:solidFill>
                  <a:schemeClr val="tx2">
                    <a:lumMod val="50000"/>
                  </a:schemeClr>
                </a:solidFill>
                <a:latin typeface="微软雅黑 Light" panose="020B0502040204020203" pitchFamily="34" charset="-122"/>
                <a:ea typeface="微软雅黑 Light" panose="020B0502040204020203" pitchFamily="34" charset="-122"/>
              </a:rPr>
              <a:t>受原燃料价格上涨影响，主要钢材品种已进入亏损阶段</a:t>
            </a:r>
          </a:p>
        </p:txBody>
      </p:sp>
      <p:sp>
        <p:nvSpPr>
          <p:cNvPr id="5" name="文本框 4"/>
          <p:cNvSpPr txBox="1"/>
          <p:nvPr/>
        </p:nvSpPr>
        <p:spPr>
          <a:xfrm>
            <a:off x="11545677" y="6303634"/>
            <a:ext cx="328936" cy="276999"/>
          </a:xfrm>
          <a:prstGeom prst="rect">
            <a:avLst/>
          </a:prstGeom>
          <a:noFill/>
        </p:spPr>
        <p:txBody>
          <a:bodyPr wrap="none" rtlCol="0">
            <a:spAutoFit/>
          </a:bodyPr>
          <a:lstStyle/>
          <a:p>
            <a:r>
              <a:rPr lang="en-US" altLang="zh-CN" sz="1200" dirty="0">
                <a:solidFill>
                  <a:schemeClr val="tx2">
                    <a:lumMod val="50000"/>
                  </a:schemeClr>
                </a:solidFill>
                <a:latin typeface="微软雅黑 Light" panose="020B0502040204020203" pitchFamily="34" charset="-122"/>
                <a:ea typeface="微软雅黑 Light" panose="020B0502040204020203" pitchFamily="34" charset="-122"/>
              </a:rPr>
              <a:t>12</a:t>
            </a:r>
            <a:endParaRPr lang="zh-CN" altLang="en-US" sz="1200" dirty="0">
              <a:solidFill>
                <a:schemeClr val="tx2">
                  <a:lumMod val="50000"/>
                </a:schemeClr>
              </a:solidFill>
              <a:latin typeface="微软雅黑 Light" panose="020B0502040204020203" pitchFamily="34" charset="-122"/>
              <a:ea typeface="微软雅黑 Light" panose="020B0502040204020203" pitchFamily="34" charset="-122"/>
            </a:endParaRPr>
          </a:p>
        </p:txBody>
      </p:sp>
      <p:graphicFrame>
        <p:nvGraphicFramePr>
          <p:cNvPr id="8" name="图表 7">
            <a:extLst>
              <a:ext uri="{FF2B5EF4-FFF2-40B4-BE49-F238E27FC236}">
                <a16:creationId xmlns:a16="http://schemas.microsoft.com/office/drawing/2014/main" id="{46E2F518-E2AD-44A3-BF3C-FBE9736155A1}"/>
              </a:ext>
            </a:extLst>
          </p:cNvPr>
          <p:cNvGraphicFramePr>
            <a:graphicFrameLocks/>
          </p:cNvGraphicFramePr>
          <p:nvPr>
            <p:extLst>
              <p:ext uri="{D42A27DB-BD31-4B8C-83A1-F6EECF244321}">
                <p14:modId xmlns:p14="http://schemas.microsoft.com/office/powerpoint/2010/main" val="720576494"/>
              </p:ext>
            </p:extLst>
          </p:nvPr>
        </p:nvGraphicFramePr>
        <p:xfrm>
          <a:off x="334963" y="728663"/>
          <a:ext cx="11500040" cy="540062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90597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356997" y="728663"/>
            <a:ext cx="6783105"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34963" y="159190"/>
            <a:ext cx="7583352" cy="461665"/>
          </a:xfrm>
          <a:prstGeom prst="rect">
            <a:avLst/>
          </a:prstGeom>
          <a:noFill/>
        </p:spPr>
        <p:txBody>
          <a:bodyPr wrap="square" rtlCol="0">
            <a:spAutoFit/>
          </a:bodyPr>
          <a:lstStyle/>
          <a:p>
            <a:r>
              <a:rPr lang="zh-CN" altLang="en-US" sz="2400" dirty="0">
                <a:solidFill>
                  <a:schemeClr val="tx2">
                    <a:lumMod val="50000"/>
                  </a:schemeClr>
                </a:solidFill>
                <a:latin typeface="微软雅黑 Light" panose="020B0502040204020203" pitchFamily="34" charset="-122"/>
                <a:ea typeface="微软雅黑 Light" panose="020B0502040204020203" pitchFamily="34" charset="-122"/>
              </a:rPr>
              <a:t>产量仍处于同期高位，但当前价格下产量释放受限</a:t>
            </a:r>
          </a:p>
        </p:txBody>
      </p:sp>
      <p:sp>
        <p:nvSpPr>
          <p:cNvPr id="5" name="文本框 4"/>
          <p:cNvSpPr txBox="1"/>
          <p:nvPr/>
        </p:nvSpPr>
        <p:spPr>
          <a:xfrm>
            <a:off x="11545677" y="6303634"/>
            <a:ext cx="328936" cy="276999"/>
          </a:xfrm>
          <a:prstGeom prst="rect">
            <a:avLst/>
          </a:prstGeom>
          <a:noFill/>
        </p:spPr>
        <p:txBody>
          <a:bodyPr wrap="none" rtlCol="0">
            <a:spAutoFit/>
          </a:bodyPr>
          <a:lstStyle/>
          <a:p>
            <a:r>
              <a:rPr lang="en-US" altLang="zh-CN" sz="1200" dirty="0">
                <a:solidFill>
                  <a:schemeClr val="tx2">
                    <a:lumMod val="50000"/>
                  </a:schemeClr>
                </a:solidFill>
                <a:latin typeface="微软雅黑 Light" panose="020B0502040204020203" pitchFamily="34" charset="-122"/>
                <a:ea typeface="微软雅黑 Light" panose="020B0502040204020203" pitchFamily="34" charset="-122"/>
              </a:rPr>
              <a:t>12</a:t>
            </a:r>
            <a:endParaRPr lang="zh-CN" altLang="en-US" sz="1200" dirty="0">
              <a:solidFill>
                <a:schemeClr val="tx2">
                  <a:lumMod val="50000"/>
                </a:schemeClr>
              </a:solidFill>
              <a:latin typeface="微软雅黑 Light" panose="020B0502040204020203" pitchFamily="34" charset="-122"/>
              <a:ea typeface="微软雅黑 Light" panose="020B0502040204020203" pitchFamily="34" charset="-122"/>
            </a:endParaRPr>
          </a:p>
        </p:txBody>
      </p:sp>
      <p:graphicFrame>
        <p:nvGraphicFramePr>
          <p:cNvPr id="2" name="表格 1">
            <a:extLst>
              <a:ext uri="{FF2B5EF4-FFF2-40B4-BE49-F238E27FC236}">
                <a16:creationId xmlns:a16="http://schemas.microsoft.com/office/drawing/2014/main" id="{4371E0D1-9FDA-4C77-BBE8-D86958FA1EF0}"/>
              </a:ext>
            </a:extLst>
          </p:cNvPr>
          <p:cNvGraphicFramePr>
            <a:graphicFrameLocks noGrp="1"/>
          </p:cNvGraphicFramePr>
          <p:nvPr>
            <p:extLst>
              <p:ext uri="{D42A27DB-BD31-4B8C-83A1-F6EECF244321}">
                <p14:modId xmlns:p14="http://schemas.microsoft.com/office/powerpoint/2010/main" val="2248400215"/>
              </p:ext>
            </p:extLst>
          </p:nvPr>
        </p:nvGraphicFramePr>
        <p:xfrm>
          <a:off x="6161902" y="728661"/>
          <a:ext cx="5695136" cy="5342617"/>
        </p:xfrm>
        <a:graphic>
          <a:graphicData uri="http://schemas.openxmlformats.org/drawingml/2006/table">
            <a:tbl>
              <a:tblPr/>
              <a:tblGrid>
                <a:gridCol w="830540">
                  <a:extLst>
                    <a:ext uri="{9D8B030D-6E8A-4147-A177-3AD203B41FA5}">
                      <a16:colId xmlns:a16="http://schemas.microsoft.com/office/drawing/2014/main" val="2559147891"/>
                    </a:ext>
                  </a:extLst>
                </a:gridCol>
                <a:gridCol w="768519">
                  <a:extLst>
                    <a:ext uri="{9D8B030D-6E8A-4147-A177-3AD203B41FA5}">
                      <a16:colId xmlns:a16="http://schemas.microsoft.com/office/drawing/2014/main" val="3534882249"/>
                    </a:ext>
                  </a:extLst>
                </a:gridCol>
                <a:gridCol w="819755">
                  <a:extLst>
                    <a:ext uri="{9D8B030D-6E8A-4147-A177-3AD203B41FA5}">
                      <a16:colId xmlns:a16="http://schemas.microsoft.com/office/drawing/2014/main" val="3550024418"/>
                    </a:ext>
                  </a:extLst>
                </a:gridCol>
                <a:gridCol w="819755">
                  <a:extLst>
                    <a:ext uri="{9D8B030D-6E8A-4147-A177-3AD203B41FA5}">
                      <a16:colId xmlns:a16="http://schemas.microsoft.com/office/drawing/2014/main" val="2447258160"/>
                    </a:ext>
                  </a:extLst>
                </a:gridCol>
                <a:gridCol w="819755">
                  <a:extLst>
                    <a:ext uri="{9D8B030D-6E8A-4147-A177-3AD203B41FA5}">
                      <a16:colId xmlns:a16="http://schemas.microsoft.com/office/drawing/2014/main" val="4026619334"/>
                    </a:ext>
                  </a:extLst>
                </a:gridCol>
                <a:gridCol w="819755">
                  <a:extLst>
                    <a:ext uri="{9D8B030D-6E8A-4147-A177-3AD203B41FA5}">
                      <a16:colId xmlns:a16="http://schemas.microsoft.com/office/drawing/2014/main" val="2426750167"/>
                    </a:ext>
                  </a:extLst>
                </a:gridCol>
                <a:gridCol w="817057">
                  <a:extLst>
                    <a:ext uri="{9D8B030D-6E8A-4147-A177-3AD203B41FA5}">
                      <a16:colId xmlns:a16="http://schemas.microsoft.com/office/drawing/2014/main" val="3417962654"/>
                    </a:ext>
                  </a:extLst>
                </a:gridCol>
              </a:tblGrid>
              <a:tr h="763231">
                <a:tc gridSpan="7">
                  <a:txBody>
                    <a:bodyPr/>
                    <a:lstStyle/>
                    <a:p>
                      <a:pPr algn="ctr" fontAlgn="ctr"/>
                      <a:r>
                        <a:rPr lang="en-US" altLang="zh-CN" sz="1600" b="0" i="0" u="none" strike="noStrike" dirty="0" err="1">
                          <a:solidFill>
                            <a:srgbClr val="000000"/>
                          </a:solidFill>
                          <a:effectLst/>
                          <a:latin typeface="微软雅黑" panose="020B0503020204020204" pitchFamily="34" charset="-122"/>
                          <a:ea typeface="微软雅黑" panose="020B0503020204020204" pitchFamily="34" charset="-122"/>
                        </a:rPr>
                        <a:t>Mysteel</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全国钢厂五大材实际周产量监控</a:t>
                      </a:r>
                    </a:p>
                  </a:txBody>
                  <a:tcPr marL="9525" marR="9525" marT="9525" marB="0" anchor="ctr">
                    <a:lnL>
                      <a:noFill/>
                    </a:lnL>
                    <a:lnR>
                      <a:noFill/>
                    </a:lnR>
                    <a:lnT>
                      <a:noFill/>
                    </a:lnT>
                    <a:lnB w="12700" cap="flat" cmpd="sng" algn="ctr">
                      <a:solidFill>
                        <a:schemeClr val="bg1">
                          <a:lumMod val="65000"/>
                        </a:schemeClr>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2853191209"/>
                  </a:ext>
                </a:extLst>
              </a:tr>
              <a:tr h="763231">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时间</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螺纹钢</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冷轧</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热轧</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线材</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中厚板</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合计</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578706639"/>
                  </a:ext>
                </a:extLst>
              </a:tr>
              <a:tr h="763231">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20</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年</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同期</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300 </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75 </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341 </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138 </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117 </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972 </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763023558"/>
                  </a:ext>
                </a:extLst>
              </a:tr>
              <a:tr h="763231">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上周</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产量</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345 </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87 </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337 </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147 </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130 </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1046 </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213968122"/>
                  </a:ext>
                </a:extLst>
              </a:tr>
              <a:tr h="763231">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本周</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产量</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334 </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87 </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337 </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140 </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134 </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1032 </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013482671"/>
                  </a:ext>
                </a:extLst>
              </a:tr>
              <a:tr h="763231">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环比</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-3.15%</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0.11%</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-0.10%</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2EFDA"/>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-4.66%</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2EFDA"/>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3.17%</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CE4D6"/>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-1.32%</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2EFDA"/>
                    </a:solidFill>
                  </a:tcPr>
                </a:tc>
                <a:extLst>
                  <a:ext uri="{0D108BD9-81ED-4DB2-BD59-A6C34878D82A}">
                    <a16:rowId xmlns:a16="http://schemas.microsoft.com/office/drawing/2014/main" val="78105871"/>
                  </a:ext>
                </a:extLst>
              </a:tr>
              <a:tr h="763231">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同比</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11.09%</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16.77%</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-1.28%</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1.57%</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CE4D6"/>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14.65%</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CE4D6"/>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6.25%</a:t>
                      </a:r>
                    </a:p>
                  </a:txBody>
                  <a:tcPr marL="9525" marR="9525" marT="9525"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CE4D6"/>
                    </a:solidFill>
                  </a:tcPr>
                </a:tc>
                <a:extLst>
                  <a:ext uri="{0D108BD9-81ED-4DB2-BD59-A6C34878D82A}">
                    <a16:rowId xmlns:a16="http://schemas.microsoft.com/office/drawing/2014/main" val="2634759004"/>
                  </a:ext>
                </a:extLst>
              </a:tr>
            </a:tbl>
          </a:graphicData>
        </a:graphic>
      </p:graphicFrame>
      <p:graphicFrame>
        <p:nvGraphicFramePr>
          <p:cNvPr id="7" name="图表 6">
            <a:extLst>
              <a:ext uri="{FF2B5EF4-FFF2-40B4-BE49-F238E27FC236}">
                <a16:creationId xmlns:a16="http://schemas.microsoft.com/office/drawing/2014/main" id="{DB9ABD6D-4FAC-426F-9B29-D5A0EEFB4D4A}"/>
              </a:ext>
            </a:extLst>
          </p:cNvPr>
          <p:cNvGraphicFramePr>
            <a:graphicFrameLocks/>
          </p:cNvGraphicFramePr>
          <p:nvPr>
            <p:extLst>
              <p:ext uri="{D42A27DB-BD31-4B8C-83A1-F6EECF244321}">
                <p14:modId xmlns:p14="http://schemas.microsoft.com/office/powerpoint/2010/main" val="104814304"/>
              </p:ext>
            </p:extLst>
          </p:nvPr>
        </p:nvGraphicFramePr>
        <p:xfrm>
          <a:off x="356997" y="728663"/>
          <a:ext cx="5739003" cy="534261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29413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356997" y="728663"/>
            <a:ext cx="5965982"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34963" y="159190"/>
            <a:ext cx="7106697" cy="461665"/>
          </a:xfrm>
          <a:prstGeom prst="rect">
            <a:avLst/>
          </a:prstGeom>
          <a:noFill/>
        </p:spPr>
        <p:txBody>
          <a:bodyPr wrap="square" rtlCol="0">
            <a:spAutoFit/>
          </a:bodyPr>
          <a:lstStyle/>
          <a:p>
            <a:r>
              <a:rPr lang="zh-CN" altLang="en-US" sz="2400" dirty="0">
                <a:solidFill>
                  <a:schemeClr val="tx2">
                    <a:lumMod val="50000"/>
                  </a:schemeClr>
                </a:solidFill>
                <a:latin typeface="微软雅黑 Light" panose="020B0502040204020203" pitchFamily="34" charset="-122"/>
                <a:ea typeface="微软雅黑 Light" panose="020B0502040204020203" pitchFamily="34" charset="-122"/>
              </a:rPr>
              <a:t>钢材成交大幅回落，已经进入节前探底阶段</a:t>
            </a:r>
          </a:p>
        </p:txBody>
      </p:sp>
      <p:sp>
        <p:nvSpPr>
          <p:cNvPr id="5" name="文本框 4"/>
          <p:cNvSpPr txBox="1"/>
          <p:nvPr/>
        </p:nvSpPr>
        <p:spPr>
          <a:xfrm>
            <a:off x="11545677" y="6303634"/>
            <a:ext cx="328936" cy="276999"/>
          </a:xfrm>
          <a:prstGeom prst="rect">
            <a:avLst/>
          </a:prstGeom>
          <a:noFill/>
        </p:spPr>
        <p:txBody>
          <a:bodyPr wrap="none" rtlCol="0">
            <a:spAutoFit/>
          </a:bodyPr>
          <a:lstStyle/>
          <a:p>
            <a:r>
              <a:rPr lang="en-US" altLang="zh-CN" sz="1200" dirty="0">
                <a:solidFill>
                  <a:schemeClr val="tx2">
                    <a:lumMod val="50000"/>
                  </a:schemeClr>
                </a:solidFill>
                <a:latin typeface="微软雅黑 Light" panose="020B0502040204020203" pitchFamily="34" charset="-122"/>
                <a:ea typeface="微软雅黑 Light" panose="020B0502040204020203" pitchFamily="34" charset="-122"/>
              </a:rPr>
              <a:t>12</a:t>
            </a:r>
            <a:endParaRPr lang="zh-CN" altLang="en-US" sz="1200" dirty="0">
              <a:solidFill>
                <a:schemeClr val="tx2">
                  <a:lumMod val="50000"/>
                </a:schemeClr>
              </a:solidFill>
              <a:latin typeface="微软雅黑 Light" panose="020B0502040204020203" pitchFamily="34" charset="-122"/>
              <a:ea typeface="微软雅黑 Light" panose="020B0502040204020203" pitchFamily="34" charset="-122"/>
            </a:endParaRPr>
          </a:p>
        </p:txBody>
      </p:sp>
      <p:graphicFrame>
        <p:nvGraphicFramePr>
          <p:cNvPr id="6" name="图表 5">
            <a:extLst>
              <a:ext uri="{FF2B5EF4-FFF2-40B4-BE49-F238E27FC236}">
                <a16:creationId xmlns:a16="http://schemas.microsoft.com/office/drawing/2014/main" id="{2D269B3F-905E-40BB-B783-5756D112AB7B}"/>
              </a:ext>
            </a:extLst>
          </p:cNvPr>
          <p:cNvGraphicFramePr>
            <a:graphicFrameLocks/>
          </p:cNvGraphicFramePr>
          <p:nvPr>
            <p:extLst>
              <p:ext uri="{D42A27DB-BD31-4B8C-83A1-F6EECF244321}">
                <p14:modId xmlns:p14="http://schemas.microsoft.com/office/powerpoint/2010/main" val="3271455523"/>
              </p:ext>
            </p:extLst>
          </p:nvPr>
        </p:nvGraphicFramePr>
        <p:xfrm>
          <a:off x="356997" y="728663"/>
          <a:ext cx="11500041" cy="52657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200037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356997" y="728663"/>
            <a:ext cx="7152756"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34963" y="159190"/>
            <a:ext cx="7417982" cy="461665"/>
          </a:xfrm>
          <a:prstGeom prst="rect">
            <a:avLst/>
          </a:prstGeom>
          <a:noFill/>
        </p:spPr>
        <p:txBody>
          <a:bodyPr wrap="square" rtlCol="0">
            <a:spAutoFit/>
          </a:bodyPr>
          <a:lstStyle/>
          <a:p>
            <a:r>
              <a:rPr lang="zh-CN" altLang="en-US" sz="2400" dirty="0">
                <a:solidFill>
                  <a:schemeClr val="tx2">
                    <a:lumMod val="50000"/>
                  </a:schemeClr>
                </a:solidFill>
                <a:latin typeface="微软雅黑 Light" panose="020B0502040204020203" pitchFamily="34" charset="-122"/>
                <a:ea typeface="微软雅黑 Light" panose="020B0502040204020203" pitchFamily="34" charset="-122"/>
              </a:rPr>
              <a:t>库存连续回升，但厂库高社库低，压力向钢厂段转移</a:t>
            </a:r>
          </a:p>
        </p:txBody>
      </p:sp>
      <p:sp>
        <p:nvSpPr>
          <p:cNvPr id="5" name="文本框 4"/>
          <p:cNvSpPr txBox="1"/>
          <p:nvPr/>
        </p:nvSpPr>
        <p:spPr>
          <a:xfrm>
            <a:off x="11545677" y="6303634"/>
            <a:ext cx="328936" cy="276999"/>
          </a:xfrm>
          <a:prstGeom prst="rect">
            <a:avLst/>
          </a:prstGeom>
          <a:noFill/>
        </p:spPr>
        <p:txBody>
          <a:bodyPr wrap="none" rtlCol="0">
            <a:spAutoFit/>
          </a:bodyPr>
          <a:lstStyle/>
          <a:p>
            <a:r>
              <a:rPr lang="en-US" altLang="zh-CN" sz="1200" dirty="0">
                <a:solidFill>
                  <a:schemeClr val="tx2">
                    <a:lumMod val="50000"/>
                  </a:schemeClr>
                </a:solidFill>
                <a:latin typeface="微软雅黑 Light" panose="020B0502040204020203" pitchFamily="34" charset="-122"/>
                <a:ea typeface="微软雅黑 Light" panose="020B0502040204020203" pitchFamily="34" charset="-122"/>
              </a:rPr>
              <a:t>12</a:t>
            </a:r>
            <a:endParaRPr lang="zh-CN" altLang="en-US" sz="1200" dirty="0">
              <a:solidFill>
                <a:schemeClr val="tx2">
                  <a:lumMod val="50000"/>
                </a:schemeClr>
              </a:solidFill>
              <a:latin typeface="微软雅黑 Light" panose="020B0502040204020203" pitchFamily="34" charset="-122"/>
              <a:ea typeface="微软雅黑 Light" panose="020B0502040204020203" pitchFamily="34" charset="-122"/>
            </a:endParaRPr>
          </a:p>
        </p:txBody>
      </p:sp>
      <p:graphicFrame>
        <p:nvGraphicFramePr>
          <p:cNvPr id="2" name="表格 1">
            <a:extLst>
              <a:ext uri="{FF2B5EF4-FFF2-40B4-BE49-F238E27FC236}">
                <a16:creationId xmlns:a16="http://schemas.microsoft.com/office/drawing/2014/main" id="{ACADDBC4-1B59-47F7-9991-F93CF426BF87}"/>
              </a:ext>
            </a:extLst>
          </p:cNvPr>
          <p:cNvGraphicFramePr>
            <a:graphicFrameLocks noGrp="1"/>
          </p:cNvGraphicFramePr>
          <p:nvPr>
            <p:extLst>
              <p:ext uri="{D42A27DB-BD31-4B8C-83A1-F6EECF244321}">
                <p14:modId xmlns:p14="http://schemas.microsoft.com/office/powerpoint/2010/main" val="773629439"/>
              </p:ext>
            </p:extLst>
          </p:nvPr>
        </p:nvGraphicFramePr>
        <p:xfrm>
          <a:off x="356996" y="846672"/>
          <a:ext cx="11500041" cy="5282665"/>
        </p:xfrm>
        <a:graphic>
          <a:graphicData uri="http://schemas.openxmlformats.org/drawingml/2006/table">
            <a:tbl>
              <a:tblPr/>
              <a:tblGrid>
                <a:gridCol w="1666988">
                  <a:extLst>
                    <a:ext uri="{9D8B030D-6E8A-4147-A177-3AD203B41FA5}">
                      <a16:colId xmlns:a16="http://schemas.microsoft.com/office/drawing/2014/main" val="3200174810"/>
                    </a:ext>
                  </a:extLst>
                </a:gridCol>
                <a:gridCol w="1552588">
                  <a:extLst>
                    <a:ext uri="{9D8B030D-6E8A-4147-A177-3AD203B41FA5}">
                      <a16:colId xmlns:a16="http://schemas.microsoft.com/office/drawing/2014/main" val="3247278258"/>
                    </a:ext>
                  </a:extLst>
                </a:gridCol>
                <a:gridCol w="1656093">
                  <a:extLst>
                    <a:ext uri="{9D8B030D-6E8A-4147-A177-3AD203B41FA5}">
                      <a16:colId xmlns:a16="http://schemas.microsoft.com/office/drawing/2014/main" val="217339318"/>
                    </a:ext>
                  </a:extLst>
                </a:gridCol>
                <a:gridCol w="1656093">
                  <a:extLst>
                    <a:ext uri="{9D8B030D-6E8A-4147-A177-3AD203B41FA5}">
                      <a16:colId xmlns:a16="http://schemas.microsoft.com/office/drawing/2014/main" val="3830373523"/>
                    </a:ext>
                  </a:extLst>
                </a:gridCol>
                <a:gridCol w="1656093">
                  <a:extLst>
                    <a:ext uri="{9D8B030D-6E8A-4147-A177-3AD203B41FA5}">
                      <a16:colId xmlns:a16="http://schemas.microsoft.com/office/drawing/2014/main" val="4225957954"/>
                    </a:ext>
                  </a:extLst>
                </a:gridCol>
                <a:gridCol w="1656093">
                  <a:extLst>
                    <a:ext uri="{9D8B030D-6E8A-4147-A177-3AD203B41FA5}">
                      <a16:colId xmlns:a16="http://schemas.microsoft.com/office/drawing/2014/main" val="4168146987"/>
                    </a:ext>
                  </a:extLst>
                </a:gridCol>
                <a:gridCol w="1656093">
                  <a:extLst>
                    <a:ext uri="{9D8B030D-6E8A-4147-A177-3AD203B41FA5}">
                      <a16:colId xmlns:a16="http://schemas.microsoft.com/office/drawing/2014/main" val="3430041731"/>
                    </a:ext>
                  </a:extLst>
                </a:gridCol>
              </a:tblGrid>
              <a:tr h="310745">
                <a:tc gridSpan="2">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品种</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年同期</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上周</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月</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29</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日</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本周增幅</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库存同比</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3898690741"/>
                  </a:ext>
                </a:extLst>
              </a:tr>
              <a:tr h="310745">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螺纹钢（</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35</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776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480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586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105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-190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1981868425"/>
                  </a:ext>
                </a:extLst>
              </a:tr>
              <a:tr h="310745">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线材（</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35</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252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118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149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-103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2130506991"/>
                  </a:ext>
                </a:extLst>
              </a:tr>
              <a:tr h="310745">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中厚板（</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123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110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114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729244527"/>
                  </a:ext>
                </a:extLst>
              </a:tr>
              <a:tr h="310745">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热卷（</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33</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239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207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205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-33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2995132751"/>
                  </a:ext>
                </a:extLst>
              </a:tr>
              <a:tr h="310745">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冷轧（</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26</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116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101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102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72487110"/>
                  </a:ext>
                </a:extLst>
              </a:tr>
              <a:tr h="310745">
                <a:tc rowSpan="3">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钢材库存</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社会合计</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1504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1016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1156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140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-348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3936173398"/>
                  </a:ext>
                </a:extLst>
              </a:tr>
              <a:tr h="310745">
                <a:tc vMerge="1">
                  <a:txBody>
                    <a:bodyPr/>
                    <a:lstStyle/>
                    <a:p>
                      <a:endParaRPr lang="zh-CN" altLang="en-US"/>
                    </a:p>
                  </a:txBody>
                  <a:tcPr/>
                </a:tc>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钢厂</a:t>
                      </a: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月中旬</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1080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1303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1404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102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324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956242290"/>
                  </a:ext>
                </a:extLst>
              </a:tr>
              <a:tr h="310745">
                <a:tc vMerge="1">
                  <a:txBody>
                    <a:bodyPr/>
                    <a:lstStyle/>
                    <a:p>
                      <a:endParaRPr lang="zh-CN" altLang="en-US"/>
                    </a:p>
                  </a:txBody>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合计</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0CECE"/>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2585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0CECE"/>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2319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0CECE"/>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2561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0CECE"/>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242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-24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944875005"/>
                  </a:ext>
                </a:extLst>
              </a:tr>
              <a:tr h="310745">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唐山方坯</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80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85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53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2887608574"/>
                  </a:ext>
                </a:extLst>
              </a:tr>
              <a:tr h="310745">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铁矿石（</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45</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港）</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12353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12501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12438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-63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86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3941367938"/>
                  </a:ext>
                </a:extLst>
              </a:tr>
              <a:tr h="310745">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进口锰矿</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447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645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615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-29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168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319413327"/>
                  </a:ext>
                </a:extLst>
              </a:tr>
              <a:tr h="310745">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焦炭库存（港口合计）</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317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254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244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-74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3612636981"/>
                  </a:ext>
                </a:extLst>
              </a:tr>
              <a:tr h="310745">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钢厂焦炭库存（</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110</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家）</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512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417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392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-120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1898559677"/>
                  </a:ext>
                </a:extLst>
              </a:tr>
              <a:tr h="310745">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焦化厂焦炭库存（</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230</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家）</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106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39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45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-61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458131934"/>
                  </a:ext>
                </a:extLst>
              </a:tr>
              <a:tr h="310745">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炼焦煤港口库存</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532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255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276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21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-257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3575439481"/>
                  </a:ext>
                </a:extLst>
              </a:tr>
              <a:tr h="310745">
                <a:tc gridSpan="2">
                  <a:txBody>
                    <a:bodyPr/>
                    <a:lstStyle/>
                    <a:p>
                      <a:pPr algn="l"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焦化厂炼焦煤库存</a:t>
                      </a: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(230</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家</a:t>
                      </a: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a:t>
                      </a:r>
                    </a:p>
                  </a:txBody>
                  <a:tcPr marL="7694" marR="7694"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1686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1876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1813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-63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126 </a:t>
                      </a:r>
                    </a:p>
                  </a:txBody>
                  <a:tcPr marL="7694" marR="184661" marT="7694"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1639952419"/>
                  </a:ext>
                </a:extLst>
              </a:tr>
            </a:tbl>
          </a:graphicData>
        </a:graphic>
      </p:graphicFrame>
    </p:spTree>
    <p:extLst>
      <p:ext uri="{BB962C8B-B14F-4D97-AF65-F5344CB8AC3E}">
        <p14:creationId xmlns:p14="http://schemas.microsoft.com/office/powerpoint/2010/main" val="462929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356997" y="728663"/>
            <a:ext cx="692157"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34963" y="159190"/>
            <a:ext cx="4908369" cy="461665"/>
          </a:xfrm>
          <a:prstGeom prst="rect">
            <a:avLst/>
          </a:prstGeom>
          <a:noFill/>
        </p:spPr>
        <p:txBody>
          <a:bodyPr wrap="square" rtlCol="0">
            <a:spAutoFit/>
          </a:bodyPr>
          <a:lstStyle/>
          <a:p>
            <a:r>
              <a:rPr lang="zh-CN" altLang="en-US" sz="2400" dirty="0">
                <a:solidFill>
                  <a:schemeClr val="tx2">
                    <a:lumMod val="50000"/>
                  </a:schemeClr>
                </a:solidFill>
                <a:latin typeface="微软雅黑 Light" panose="020B0502040204020203" pitchFamily="34" charset="-122"/>
                <a:ea typeface="微软雅黑 Light" panose="020B0502040204020203" pitchFamily="34" charset="-122"/>
              </a:rPr>
              <a:t>总结</a:t>
            </a:r>
          </a:p>
        </p:txBody>
      </p:sp>
      <p:sp>
        <p:nvSpPr>
          <p:cNvPr id="6" name="矩形 5">
            <a:extLst>
              <a:ext uri="{FF2B5EF4-FFF2-40B4-BE49-F238E27FC236}">
                <a16:creationId xmlns:a16="http://schemas.microsoft.com/office/drawing/2014/main" id="{01D6D82D-01B8-4156-9D6B-67053DFD8361}"/>
              </a:ext>
            </a:extLst>
          </p:cNvPr>
          <p:cNvSpPr/>
          <p:nvPr/>
        </p:nvSpPr>
        <p:spPr>
          <a:xfrm>
            <a:off x="334963" y="728663"/>
            <a:ext cx="11510034" cy="3957622"/>
          </a:xfrm>
          <a:prstGeom prst="rect">
            <a:avLst/>
          </a:prstGeom>
        </p:spPr>
        <p:txBody>
          <a:bodyPr wrap="square">
            <a:spAutoFit/>
          </a:bodyPr>
          <a:lstStyle/>
          <a:p>
            <a:pPr marL="285750" indent="-285750" algn="just">
              <a:lnSpc>
                <a:spcPct val="200000"/>
              </a:lnSpc>
              <a:buFont typeface="Arial" panose="020B0604020202020204" pitchFamily="34" charset="0"/>
              <a:buChar char="•"/>
            </a:pPr>
            <a:r>
              <a:rPr lang="zh-CN" altLang="en-US" sz="1600" dirty="0">
                <a:solidFill>
                  <a:schemeClr val="tx2">
                    <a:lumMod val="50000"/>
                  </a:schemeClr>
                </a:solidFill>
                <a:latin typeface="微软雅黑" panose="020B0503020204020204" pitchFamily="34" charset="-122"/>
                <a:ea typeface="微软雅黑" panose="020B0503020204020204" pitchFamily="34" charset="-122"/>
              </a:rPr>
              <a:t>宏观经济向好，</a:t>
            </a:r>
            <a:r>
              <a:rPr lang="en-US" altLang="zh-CN" sz="1600" dirty="0">
                <a:solidFill>
                  <a:schemeClr val="tx2">
                    <a:lumMod val="50000"/>
                  </a:schemeClr>
                </a:solidFill>
                <a:latin typeface="微软雅黑" panose="020B0503020204020204" pitchFamily="34" charset="-122"/>
                <a:ea typeface="微软雅黑" panose="020B0503020204020204" pitchFamily="34" charset="-122"/>
              </a:rPr>
              <a:t>2021</a:t>
            </a:r>
            <a:r>
              <a:rPr lang="zh-CN" altLang="en-US" sz="1600" dirty="0">
                <a:solidFill>
                  <a:schemeClr val="tx2">
                    <a:lumMod val="50000"/>
                  </a:schemeClr>
                </a:solidFill>
                <a:latin typeface="微软雅黑" panose="020B0503020204020204" pitchFamily="34" charset="-122"/>
                <a:ea typeface="微软雅黑" panose="020B0503020204020204" pitchFamily="34" charset="-122"/>
              </a:rPr>
              <a:t>年经济刺激政策力度或将减弱，政策落地时间延后。</a:t>
            </a:r>
            <a:endParaRPr lang="en-US" altLang="zh-CN" sz="1600" dirty="0">
              <a:solidFill>
                <a:schemeClr val="tx2">
                  <a:lumMod val="50000"/>
                </a:schemeClr>
              </a:solidFill>
              <a:latin typeface="微软雅黑" panose="020B0503020204020204" pitchFamily="34" charset="-122"/>
              <a:ea typeface="微软雅黑" panose="020B0503020204020204" pitchFamily="34" charset="-122"/>
            </a:endParaRPr>
          </a:p>
          <a:p>
            <a:pPr marL="285750" indent="-285750" algn="just">
              <a:lnSpc>
                <a:spcPct val="200000"/>
              </a:lnSpc>
              <a:buFont typeface="Arial" panose="020B0604020202020204" pitchFamily="34" charset="0"/>
              <a:buChar char="•"/>
            </a:pPr>
            <a:r>
              <a:rPr lang="zh-CN" altLang="en-US" sz="1600" dirty="0">
                <a:solidFill>
                  <a:schemeClr val="tx2">
                    <a:lumMod val="50000"/>
                  </a:schemeClr>
                </a:solidFill>
                <a:latin typeface="微软雅黑" panose="020B0503020204020204" pitchFamily="34" charset="-122"/>
                <a:ea typeface="微软雅黑" panose="020B0503020204020204" pitchFamily="34" charset="-122"/>
              </a:rPr>
              <a:t>钢铁行业的高景气度刺激钢铁产能的进一步扩张和落后产能的改建，钢铁行业供给风险进一步积累。</a:t>
            </a:r>
            <a:endParaRPr lang="en-US" altLang="zh-CN" sz="1600" dirty="0">
              <a:solidFill>
                <a:schemeClr val="tx2">
                  <a:lumMod val="50000"/>
                </a:schemeClr>
              </a:solidFill>
              <a:latin typeface="微软雅黑" panose="020B0503020204020204" pitchFamily="34" charset="-122"/>
              <a:ea typeface="微软雅黑" panose="020B0503020204020204" pitchFamily="34" charset="-122"/>
            </a:endParaRPr>
          </a:p>
          <a:p>
            <a:pPr marL="285750" indent="-285750" algn="just">
              <a:lnSpc>
                <a:spcPct val="200000"/>
              </a:lnSpc>
              <a:buFont typeface="Arial" panose="020B0604020202020204" pitchFamily="34" charset="0"/>
              <a:buChar char="•"/>
            </a:pPr>
            <a:r>
              <a:rPr lang="zh-CN" altLang="en-US" sz="1600" dirty="0">
                <a:solidFill>
                  <a:schemeClr val="tx2">
                    <a:lumMod val="50000"/>
                  </a:schemeClr>
                </a:solidFill>
                <a:latin typeface="微软雅黑" panose="020B0503020204020204" pitchFamily="34" charset="-122"/>
                <a:ea typeface="微软雅黑" panose="020B0503020204020204" pitchFamily="34" charset="-122"/>
              </a:rPr>
              <a:t>目前螺纹钢、热轧均已经进入亏损阶段，钢铁行业迎来</a:t>
            </a:r>
            <a:r>
              <a:rPr lang="en-US" altLang="zh-CN" sz="1600" dirty="0">
                <a:solidFill>
                  <a:schemeClr val="tx2">
                    <a:lumMod val="50000"/>
                  </a:schemeClr>
                </a:solidFill>
                <a:latin typeface="微软雅黑" panose="020B0503020204020204" pitchFamily="34" charset="-122"/>
                <a:ea typeface="微软雅黑" panose="020B0503020204020204" pitchFamily="34" charset="-122"/>
              </a:rPr>
              <a:t>2016</a:t>
            </a:r>
            <a:r>
              <a:rPr lang="zh-CN" altLang="en-US" sz="1600" dirty="0">
                <a:solidFill>
                  <a:schemeClr val="tx2">
                    <a:lumMod val="50000"/>
                  </a:schemeClr>
                </a:solidFill>
                <a:latin typeface="微软雅黑" panose="020B0503020204020204" pitchFamily="34" charset="-122"/>
                <a:ea typeface="微软雅黑" panose="020B0503020204020204" pitchFamily="34" charset="-122"/>
              </a:rPr>
              <a:t>年以来的黑暗时刻。受利润水平影响，产能利用率存回落预期，但当前产量仍处于同期高位水平，同时终端成交已经探底，预计后期将进入快速累库阶段。</a:t>
            </a:r>
            <a:endParaRPr lang="en-US" altLang="zh-CN" sz="1600" dirty="0">
              <a:solidFill>
                <a:schemeClr val="tx2">
                  <a:lumMod val="50000"/>
                </a:schemeClr>
              </a:solidFill>
              <a:latin typeface="微软雅黑" panose="020B0503020204020204" pitchFamily="34" charset="-122"/>
              <a:ea typeface="微软雅黑" panose="020B0503020204020204" pitchFamily="34" charset="-122"/>
            </a:endParaRPr>
          </a:p>
          <a:p>
            <a:pPr marL="285750" indent="-285750" algn="just">
              <a:lnSpc>
                <a:spcPct val="200000"/>
              </a:lnSpc>
              <a:buFont typeface="Arial" panose="020B0604020202020204" pitchFamily="34" charset="0"/>
              <a:buChar char="•"/>
            </a:pPr>
            <a:r>
              <a:rPr lang="zh-CN" altLang="en-US" sz="1600" dirty="0">
                <a:solidFill>
                  <a:schemeClr val="tx2">
                    <a:lumMod val="50000"/>
                  </a:schemeClr>
                </a:solidFill>
                <a:latin typeface="微软雅黑" panose="020B0503020204020204" pitchFamily="34" charset="-122"/>
                <a:ea typeface="微软雅黑" panose="020B0503020204020204" pitchFamily="34" charset="-122"/>
              </a:rPr>
              <a:t>当前价格下贸易商拿货积极性较低，社会库存虽有所回升，但低于去年同期水平，而钢厂端库存进一步积累，压力向钢厂端转移。</a:t>
            </a:r>
            <a:endParaRPr lang="en-US" altLang="zh-CN" sz="1600" dirty="0">
              <a:solidFill>
                <a:schemeClr val="tx2">
                  <a:lumMod val="50000"/>
                </a:schemeClr>
              </a:solidFill>
              <a:latin typeface="微软雅黑" panose="020B0503020204020204" pitchFamily="34" charset="-122"/>
              <a:ea typeface="微软雅黑" panose="020B0503020204020204" pitchFamily="34" charset="-122"/>
            </a:endParaRPr>
          </a:p>
          <a:p>
            <a:pPr marL="285750" indent="-285750" algn="just">
              <a:lnSpc>
                <a:spcPct val="200000"/>
              </a:lnSpc>
              <a:buFont typeface="Arial" panose="020B0604020202020204" pitchFamily="34" charset="0"/>
              <a:buChar char="•"/>
            </a:pPr>
            <a:r>
              <a:rPr lang="zh-CN" altLang="en-US" sz="1600" dirty="0">
                <a:solidFill>
                  <a:schemeClr val="tx2">
                    <a:lumMod val="50000"/>
                  </a:schemeClr>
                </a:solidFill>
                <a:latin typeface="微软雅黑" panose="020B0503020204020204" pitchFamily="34" charset="-122"/>
                <a:ea typeface="微软雅黑" panose="020B0503020204020204" pitchFamily="34" charset="-122"/>
              </a:rPr>
              <a:t>受成本支撑，预计节前钢材价格涨跌两难，震荡运行，而</a:t>
            </a:r>
            <a:r>
              <a:rPr lang="en-US" altLang="zh-CN" sz="1600" dirty="0">
                <a:solidFill>
                  <a:schemeClr val="tx2">
                    <a:lumMod val="50000"/>
                  </a:schemeClr>
                </a:solidFill>
                <a:latin typeface="微软雅黑" panose="020B0503020204020204" pitchFamily="34" charset="-122"/>
                <a:ea typeface="微软雅黑" panose="020B0503020204020204" pitchFamily="34" charset="-122"/>
              </a:rPr>
              <a:t>2</a:t>
            </a:r>
            <a:r>
              <a:rPr lang="zh-CN" altLang="en-US" sz="1600" dirty="0">
                <a:solidFill>
                  <a:schemeClr val="tx2">
                    <a:lumMod val="50000"/>
                  </a:schemeClr>
                </a:solidFill>
                <a:latin typeface="微软雅黑" panose="020B0503020204020204" pitchFamily="34" charset="-122"/>
                <a:ea typeface="微软雅黑" panose="020B0503020204020204" pitchFamily="34" charset="-122"/>
              </a:rPr>
              <a:t>月份节后需求变数将进一步明晰，贸易商囤货态度将进一步明确，市场或将短期结束当前的僵持局面，节后价格存在大起大落可能。</a:t>
            </a:r>
          </a:p>
        </p:txBody>
      </p:sp>
      <p:sp>
        <p:nvSpPr>
          <p:cNvPr id="5" name="文本框 4"/>
          <p:cNvSpPr txBox="1"/>
          <p:nvPr/>
        </p:nvSpPr>
        <p:spPr>
          <a:xfrm>
            <a:off x="11545677" y="6303634"/>
            <a:ext cx="332142" cy="276999"/>
          </a:xfrm>
          <a:prstGeom prst="rect">
            <a:avLst/>
          </a:prstGeom>
          <a:noFill/>
        </p:spPr>
        <p:txBody>
          <a:bodyPr wrap="none" rtlCol="0">
            <a:spAutoFit/>
          </a:bodyPr>
          <a:lstStyle/>
          <a:p>
            <a:r>
              <a:rPr lang="en-US" altLang="zh-CN" sz="1200" dirty="0">
                <a:solidFill>
                  <a:schemeClr val="tx2">
                    <a:lumMod val="50000"/>
                  </a:schemeClr>
                </a:solidFill>
                <a:latin typeface="微软雅黑 Light" panose="020B0502040204020203" pitchFamily="34" charset="-122"/>
                <a:ea typeface="微软雅黑 Light" panose="020B0502040204020203" pitchFamily="34" charset="-122"/>
              </a:rPr>
              <a:t>14</a:t>
            </a:r>
            <a:endParaRPr lang="zh-CN" altLang="en-US" sz="1200" dirty="0">
              <a:solidFill>
                <a:schemeClr val="tx2">
                  <a:lumMod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841299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矩形 6">
            <a:extLst>
              <a:ext uri="{FF2B5EF4-FFF2-40B4-BE49-F238E27FC236}">
                <a16:creationId xmlns:a16="http://schemas.microsoft.com/office/drawing/2014/main" id="{BC1319CA-591E-41BC-9E23-11CD091B4EF9}"/>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latin typeface="微软雅黑" panose="020B0503020204020204" pitchFamily="34" charset="-122"/>
                <a:ea typeface="微软雅黑" panose="020B0503020204020204" pitchFamily="34" charset="-122"/>
              </a:rPr>
              <a:t>采购管理部调价建议</a:t>
            </a:r>
          </a:p>
        </p:txBody>
      </p:sp>
      <p:cxnSp>
        <p:nvCxnSpPr>
          <p:cNvPr id="33795" name="直接连接符 2">
            <a:extLst>
              <a:ext uri="{FF2B5EF4-FFF2-40B4-BE49-F238E27FC236}">
                <a16:creationId xmlns:a16="http://schemas.microsoft.com/office/drawing/2014/main" id="{AEAD150E-8904-4F08-A331-2AAC4AB07B13}"/>
              </a:ext>
            </a:extLst>
          </p:cNvPr>
          <p:cNvCxnSpPr>
            <a:cxnSpLocks noChangeShapeType="1"/>
          </p:cNvCxnSpPr>
          <p:nvPr/>
        </p:nvCxnSpPr>
        <p:spPr bwMode="auto">
          <a:xfrm>
            <a:off x="336550" y="727075"/>
            <a:ext cx="28257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矩形 4">
            <a:extLst>
              <a:ext uri="{FF2B5EF4-FFF2-40B4-BE49-F238E27FC236}">
                <a16:creationId xmlns:a16="http://schemas.microsoft.com/office/drawing/2014/main" id="{0FE5C45E-2189-4710-9F94-A8215339E3C0}"/>
              </a:ext>
            </a:extLst>
          </p:cNvPr>
          <p:cNvSpPr/>
          <p:nvPr/>
        </p:nvSpPr>
        <p:spPr>
          <a:xfrm>
            <a:off x="336550" y="873125"/>
            <a:ext cx="11520488" cy="3794437"/>
          </a:xfrm>
          <a:prstGeom prst="rect">
            <a:avLst/>
          </a:prstGeom>
        </p:spPr>
        <p:txBody>
          <a:bodyPr wrap="square">
            <a:spAutoFit/>
          </a:bodyPr>
          <a:lstStyle/>
          <a:p>
            <a:pPr algn="just">
              <a:lnSpc>
                <a:spcPct val="200000"/>
              </a:lnSpc>
              <a:spcBef>
                <a:spcPts val="1200"/>
              </a:spcBef>
            </a:pPr>
            <a:r>
              <a:rPr lang="zh-CN" altLang="en-US" dirty="0">
                <a:latin typeface="微软雅黑" panose="020B0503020204020204" pitchFamily="34" charset="-122"/>
                <a:ea typeface="微软雅黑" panose="020B0503020204020204" pitchFamily="34" charset="-122"/>
              </a:rPr>
              <a:t>煤炭：受疫情影响，目前河北区域汽运不畅，叠加春节假期，运费上涨较多，二月份地方炼焦煤预计有</a:t>
            </a:r>
            <a:r>
              <a:rPr lang="en-US" altLang="zh-CN" dirty="0">
                <a:latin typeface="微软雅黑" panose="020B0503020204020204" pitchFamily="34" charset="-122"/>
                <a:ea typeface="微软雅黑" panose="020B0503020204020204" pitchFamily="34" charset="-122"/>
              </a:rPr>
              <a:t>80</a:t>
            </a:r>
            <a:r>
              <a:rPr lang="zh-CN" altLang="en-US" dirty="0">
                <a:latin typeface="微软雅黑" panose="020B0503020204020204" pitchFamily="34" charset="-122"/>
                <a:ea typeface="微软雅黑" panose="020B0503020204020204" pitchFamily="34" charset="-122"/>
              </a:rPr>
              <a:t>元／吨涨幅，地方专用煤有</a:t>
            </a:r>
            <a:r>
              <a:rPr lang="en-US" altLang="zh-CN" dirty="0">
                <a:latin typeface="微软雅黑" panose="020B0503020204020204" pitchFamily="34" charset="-122"/>
                <a:ea typeface="微软雅黑" panose="020B0503020204020204" pitchFamily="34" charset="-122"/>
              </a:rPr>
              <a:t>40</a:t>
            </a:r>
            <a:r>
              <a:rPr lang="zh-CN" altLang="en-US" dirty="0">
                <a:latin typeface="微软雅黑" panose="020B0503020204020204" pitchFamily="34" charset="-122"/>
                <a:ea typeface="微软雅黑" panose="020B0503020204020204" pitchFamily="34" charset="-122"/>
              </a:rPr>
              <a:t>元／吨涨幅，地方无烟煤</a:t>
            </a:r>
            <a:r>
              <a:rPr lang="en-US" altLang="zh-CN" dirty="0">
                <a:latin typeface="微软雅黑" panose="020B0503020204020204" pitchFamily="34" charset="-122"/>
                <a:ea typeface="微软雅黑" panose="020B0503020204020204" pitchFamily="34" charset="-122"/>
              </a:rPr>
              <a:t>80</a:t>
            </a:r>
            <a:r>
              <a:rPr lang="zh-CN" altLang="en-US" dirty="0">
                <a:latin typeface="微软雅黑" panose="020B0503020204020204" pitchFamily="34" charset="-122"/>
                <a:ea typeface="微软雅黑" panose="020B0503020204020204" pitchFamily="34" charset="-122"/>
              </a:rPr>
              <a:t>元／吨涨幅。</a:t>
            </a:r>
            <a:endParaRPr lang="en-US" altLang="zh-CN" dirty="0">
              <a:latin typeface="微软雅黑" panose="020B0503020204020204" pitchFamily="34" charset="-122"/>
              <a:ea typeface="微软雅黑" panose="020B0503020204020204" pitchFamily="34" charset="-122"/>
            </a:endParaRPr>
          </a:p>
          <a:p>
            <a:pPr algn="just">
              <a:lnSpc>
                <a:spcPct val="200000"/>
              </a:lnSpc>
              <a:spcBef>
                <a:spcPts val="1200"/>
              </a:spcBef>
            </a:pPr>
            <a:r>
              <a:rPr lang="zh-CN" altLang="en-US" dirty="0">
                <a:latin typeface="微软雅黑" panose="020B0503020204020204" pitchFamily="34" charset="-122"/>
                <a:ea typeface="微软雅黑" panose="020B0503020204020204" pitchFamily="34" charset="-122"/>
              </a:rPr>
              <a:t>焦炭：焦炭资源仍旧紧张，钢厂端库存仍处于较低水平，价格话语权弱，价格依旧强势运行。</a:t>
            </a:r>
            <a:endParaRPr lang="en-US" altLang="zh-CN" dirty="0">
              <a:latin typeface="微软雅黑" panose="020B0503020204020204" pitchFamily="34" charset="-122"/>
              <a:ea typeface="微软雅黑" panose="020B0503020204020204" pitchFamily="34" charset="-122"/>
            </a:endParaRPr>
          </a:p>
          <a:p>
            <a:pPr algn="just">
              <a:lnSpc>
                <a:spcPct val="200000"/>
              </a:lnSpc>
              <a:spcBef>
                <a:spcPts val="1200"/>
              </a:spcBef>
            </a:pPr>
            <a:r>
              <a:rPr lang="zh-CN" altLang="en-US" dirty="0">
                <a:latin typeface="微软雅黑" panose="020B0503020204020204" pitchFamily="34" charset="-122"/>
                <a:ea typeface="微软雅黑" panose="020B0503020204020204" pitchFamily="34" charset="-122"/>
              </a:rPr>
              <a:t>铁精粉：价格支撑因素仍在，后期高位震荡运行，保持各品种合理库存。</a:t>
            </a:r>
          </a:p>
          <a:p>
            <a:pPr algn="just">
              <a:lnSpc>
                <a:spcPct val="200000"/>
              </a:lnSpc>
              <a:spcBef>
                <a:spcPts val="1200"/>
              </a:spcBef>
            </a:pPr>
            <a:r>
              <a:rPr lang="zh-CN" altLang="en-US" dirty="0">
                <a:latin typeface="微软雅黑" panose="020B0503020204020204" pitchFamily="34" charset="-122"/>
                <a:ea typeface="微软雅黑" panose="020B0503020204020204" pitchFamily="34" charset="-122"/>
              </a:rPr>
              <a:t>铁合金：硅锰价格上涨</a:t>
            </a:r>
            <a:r>
              <a:rPr lang="en-US" altLang="zh-CN" dirty="0">
                <a:latin typeface="微软雅黑" panose="020B0503020204020204" pitchFamily="34" charset="-122"/>
                <a:ea typeface="微软雅黑" panose="020B0503020204020204" pitchFamily="34" charset="-122"/>
              </a:rPr>
              <a:t>250</a:t>
            </a:r>
            <a:r>
              <a:rPr lang="zh-CN" altLang="en-US" dirty="0">
                <a:latin typeface="微软雅黑" panose="020B0503020204020204" pitchFamily="34" charset="-122"/>
                <a:ea typeface="微软雅黑" panose="020B0503020204020204" pitchFamily="34" charset="-122"/>
              </a:rPr>
              <a:t>元</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吨，硅铁价格上涨</a:t>
            </a:r>
            <a:r>
              <a:rPr lang="en-US" altLang="zh-CN" dirty="0">
                <a:latin typeface="微软雅黑" panose="020B0503020204020204" pitchFamily="34" charset="-122"/>
                <a:ea typeface="微软雅黑" panose="020B0503020204020204" pitchFamily="34" charset="-122"/>
              </a:rPr>
              <a:t>400</a:t>
            </a:r>
            <a:r>
              <a:rPr lang="zh-CN" altLang="en-US" dirty="0">
                <a:latin typeface="微软雅黑" panose="020B0503020204020204" pitchFamily="34" charset="-122"/>
                <a:ea typeface="微软雅黑" panose="020B0503020204020204" pitchFamily="34" charset="-122"/>
              </a:rPr>
              <a:t>元</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吨，受资源紧张及市场挺价情绪影响，预计高猛价格涨幅在</a:t>
            </a:r>
            <a:r>
              <a:rPr lang="en-US" altLang="zh-CN" dirty="0">
                <a:latin typeface="微软雅黑" panose="020B0503020204020204" pitchFamily="34" charset="-122"/>
                <a:ea typeface="微软雅黑" panose="020B0503020204020204" pitchFamily="34" charset="-122"/>
              </a:rPr>
              <a:t>350</a:t>
            </a:r>
            <a:r>
              <a:rPr lang="zh-CN" altLang="en-US" dirty="0">
                <a:latin typeface="微软雅黑" panose="020B0503020204020204" pitchFamily="34" charset="-122"/>
                <a:ea typeface="微软雅黑" panose="020B0503020204020204" pitchFamily="34" charset="-122"/>
              </a:rPr>
              <a:t>元</a:t>
            </a:r>
            <a:r>
              <a:rPr lang="en-US" altLang="zh-CN" dirty="0">
                <a:latin typeface="微软雅黑" panose="020B0503020204020204" pitchFamily="34" charset="-122"/>
                <a:ea typeface="微软雅黑" panose="020B0503020204020204" pitchFamily="34" charset="-122"/>
              </a:rPr>
              <a:t>-400</a:t>
            </a:r>
            <a:r>
              <a:rPr lang="zh-CN" altLang="en-US" dirty="0">
                <a:latin typeface="微软雅黑" panose="020B0503020204020204" pitchFamily="34" charset="-122"/>
                <a:ea typeface="微软雅黑" panose="020B0503020204020204" pitchFamily="34" charset="-122"/>
              </a:rPr>
              <a:t>元</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5071861"/>
          </a:xfrm>
          <a:prstGeom prst="rect">
            <a:avLst/>
          </a:prstGeom>
          <a:solidFill>
            <a:srgbClr val="0075C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5083632"/>
            <a:ext cx="12192000" cy="141514"/>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 y="5399315"/>
            <a:ext cx="12192000" cy="1458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20421" y="5437822"/>
            <a:ext cx="2569028" cy="816951"/>
          </a:xfrm>
          <a:prstGeom prst="rect">
            <a:avLst/>
          </a:prstGeom>
        </p:spPr>
      </p:pic>
      <p:sp>
        <p:nvSpPr>
          <p:cNvPr id="12" name="Text Box 3"/>
          <p:cNvSpPr txBox="1">
            <a:spLocks noChangeArrowheads="1"/>
          </p:cNvSpPr>
          <p:nvPr/>
        </p:nvSpPr>
        <p:spPr bwMode="auto">
          <a:xfrm>
            <a:off x="334964" y="1422602"/>
            <a:ext cx="11522074"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5400" b="1" dirty="0">
                <a:solidFill>
                  <a:srgbClr val="FFFFFF"/>
                </a:solidFill>
                <a:latin typeface="微软雅黑" panose="020B0503020204020204" pitchFamily="34" charset="-122"/>
                <a:ea typeface="微软雅黑" panose="020B0503020204020204" pitchFamily="34" charset="-122"/>
              </a:rPr>
              <a:t>Thanks</a:t>
            </a:r>
            <a:r>
              <a:rPr lang="zh-CN" altLang="zh-CN" sz="4800" b="1" dirty="0">
                <a:solidFill>
                  <a:srgbClr val="FFFFFF"/>
                </a:solidFill>
                <a:latin typeface="微软雅黑" panose="020B0503020204020204" pitchFamily="34" charset="-122"/>
                <a:ea typeface="微软雅黑" panose="020B0503020204020204" pitchFamily="34" charset="-122"/>
              </a:rPr>
              <a:t> !</a:t>
            </a:r>
          </a:p>
        </p:txBody>
      </p:sp>
      <p:sp>
        <p:nvSpPr>
          <p:cNvPr id="13" name="Text Box 4"/>
          <p:cNvSpPr txBox="1">
            <a:spLocks noChangeArrowheads="1"/>
          </p:cNvSpPr>
          <p:nvPr/>
        </p:nvSpPr>
        <p:spPr bwMode="auto">
          <a:xfrm>
            <a:off x="334964" y="2383039"/>
            <a:ext cx="11522074"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5400" dirty="0">
                <a:solidFill>
                  <a:srgbClr val="FFFFFF"/>
                </a:solidFill>
                <a:ea typeface="微软雅黑" panose="020B0503020204020204" pitchFamily="34" charset="-122"/>
              </a:rPr>
              <a:t>  </a:t>
            </a:r>
            <a:r>
              <a:rPr lang="zh-CN" altLang="zh-CN" sz="5400" dirty="0">
                <a:solidFill>
                  <a:srgbClr val="FFFFFF"/>
                </a:solidFill>
                <a:ea typeface="微软雅黑" panose="020B0503020204020204" pitchFamily="34" charset="-122"/>
              </a:rPr>
              <a:t>谢谢！</a:t>
            </a:r>
          </a:p>
        </p:txBody>
      </p:sp>
    </p:spTree>
    <p:extLst>
      <p:ext uri="{BB962C8B-B14F-4D97-AF65-F5344CB8AC3E}">
        <p14:creationId xmlns:p14="http://schemas.microsoft.com/office/powerpoint/2010/main" val="243719570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2546</TotalTime>
  <Words>4069</Words>
  <Application>Microsoft Office PowerPoint</Application>
  <PresentationFormat>宽屏</PresentationFormat>
  <Paragraphs>410</Paragraphs>
  <Slides>16</Slides>
  <Notes>15</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16</vt:i4>
      </vt:variant>
    </vt:vector>
  </HeadingPairs>
  <TitlesOfParts>
    <vt:vector size="22" baseType="lpstr">
      <vt:lpstr>等线</vt:lpstr>
      <vt:lpstr>等线 Light</vt:lpstr>
      <vt:lpstr>微软雅黑</vt:lpstr>
      <vt:lpstr>微软雅黑 Light</vt:lpstr>
      <vt:lpstr>Arial</vt:lpstr>
      <vt:lpstr>Office 主题​​</vt:lpstr>
      <vt:lpstr>宏观经济和行业市场简析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冉沐晗</dc:creator>
  <cp:lastModifiedBy>冉 沐晗</cp:lastModifiedBy>
  <cp:revision>254</cp:revision>
  <dcterms:created xsi:type="dcterms:W3CDTF">2017-10-16T02:28:37Z</dcterms:created>
  <dcterms:modified xsi:type="dcterms:W3CDTF">2021-01-31T03:07:22Z</dcterms:modified>
</cp:coreProperties>
</file>