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429" r:id="rId3"/>
    <p:sldId id="444" r:id="rId4"/>
    <p:sldId id="358" r:id="rId5"/>
    <p:sldId id="428" r:id="rId6"/>
    <p:sldId id="445" r:id="rId7"/>
    <p:sldId id="430" r:id="rId8"/>
    <p:sldId id="433" r:id="rId9"/>
    <p:sldId id="432" r:id="rId10"/>
    <p:sldId id="434" r:id="rId11"/>
    <p:sldId id="435" r:id="rId12"/>
    <p:sldId id="436" r:id="rId13"/>
    <p:sldId id="437" r:id="rId14"/>
    <p:sldId id="438" r:id="rId15"/>
    <p:sldId id="446" r:id="rId16"/>
    <p:sldId id="440" r:id="rId17"/>
    <p:sldId id="443" r:id="rId18"/>
    <p:sldId id="441" r:id="rId19"/>
    <p:sldId id="439" r:id="rId20"/>
    <p:sldId id="442" r:id="rId21"/>
    <p:sldId id="447" r:id="rId22"/>
    <p:sldId id="431" r:id="rId23"/>
    <p:sldId id="448" r:id="rId24"/>
    <p:sldId id="449" r:id="rId25"/>
    <p:sldId id="450" r:id="rId26"/>
    <p:sldId id="451" r:id="rId27"/>
    <p:sldId id="452" r:id="rId28"/>
    <p:sldId id="274" r:id="rId29"/>
    <p:sldId id="258" r:id="rId3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50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8">
          <p15:clr>
            <a:srgbClr val="A4A3A4"/>
          </p15:clr>
        </p15:guide>
        <p15:guide id="7" orient="horz" pos="458">
          <p15:clr>
            <a:srgbClr val="A4A3A4"/>
          </p15:clr>
        </p15:guide>
        <p15:guide id="8" pos="167">
          <p15:clr>
            <a:srgbClr val="A4A3A4"/>
          </p15:clr>
        </p15:guide>
        <p15:guide id="9" pos="5428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C1"/>
    <a:srgbClr val="0075C2"/>
    <a:srgbClr val="047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77209" autoAdjust="0"/>
  </p:normalViewPr>
  <p:slideViewPr>
    <p:cSldViewPr snapToGrid="0" showGuides="1">
      <p:cViewPr varScale="1">
        <p:scale>
          <a:sx n="115" d="100"/>
          <a:sy n="115" d="100"/>
        </p:scale>
        <p:origin x="714" y="114"/>
      </p:cViewPr>
      <p:guideLst>
        <p:guide orient="horz" pos="2137"/>
        <p:guide pos="3840"/>
        <p:guide orient="horz" pos="550"/>
        <p:guide orient="horz" pos="3861"/>
        <p:guide pos="212"/>
        <p:guide pos="7468"/>
        <p:guide orient="horz" pos="458"/>
        <p:guide pos="167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651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309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55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787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260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703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89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572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301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531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327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015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07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0221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488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076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3112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221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4379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874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3997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834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0071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6722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178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6635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2019/4/29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64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河钢集团有限公司</a:t>
            </a:r>
            <a:r>
              <a:rPr lang="en-US" altLang="zh-CN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GROUP CO.,LTD.</a:t>
            </a:r>
            <a:endParaRPr lang="zh-CN" altLang="en-US" sz="100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74549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pic>
        <p:nvPicPr>
          <p:cNvPr id="13320" name="图片 10">
            <a:extLst>
              <a:ext uri="{FF2B5EF4-FFF2-40B4-BE49-F238E27FC236}">
                <a16:creationId xmlns:a16="http://schemas.microsoft.com/office/drawing/2014/main" id="{4CEAB2EC-CAED-4716-BDB4-52E97BEFA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C0AB242-27CF-4C7D-909E-35480B7F31F9}"/>
              </a:ext>
            </a:extLst>
          </p:cNvPr>
          <p:cNvSpPr/>
          <p:nvPr/>
        </p:nvSpPr>
        <p:spPr>
          <a:xfrm>
            <a:off x="1" y="1753849"/>
            <a:ext cx="12192000" cy="5104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F217A12-58BC-46A2-9296-80A5B6406645}"/>
              </a:ext>
            </a:extLst>
          </p:cNvPr>
          <p:cNvSpPr txBox="1"/>
          <p:nvPr/>
        </p:nvSpPr>
        <p:spPr>
          <a:xfrm>
            <a:off x="2804160" y="2469158"/>
            <a:ext cx="6583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spc="600">
                <a:solidFill>
                  <a:srgbClr val="0074C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/>
              <a:t>宏观经济</a:t>
            </a:r>
          </a:p>
        </p:txBody>
      </p:sp>
    </p:spTree>
    <p:extLst>
      <p:ext uri="{BB962C8B-B14F-4D97-AF65-F5344CB8AC3E}">
        <p14:creationId xmlns:p14="http://schemas.microsoft.com/office/powerpoint/2010/main" val="2955145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中国宏观经济研究院副院长毕吉耀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41967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452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当前世界经济有几个特点：一是世界经济增长速度除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3.8%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增长外，世界经济增速始终运行在长期趋势线之下，而且在可预见的未来很难回升到长期趋势线之上。第二个特点就是以往世界贸易增长远远高于世界经济增长，当前世界贸易增长低于世界经济增长。从近期指标看，从去年底到今年初，全球的工业经济生产贸易指数均是下行趋势，特别是贸易下滑速度非常快，也显示出</a:t>
            </a:r>
            <a:r>
              <a:rPr lang="zh-CN" altLang="en-US" sz="17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全球贸易紧张局势以及投资放缓以后全球经济局势在恶化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7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主要经济体方面：</a:t>
            </a:r>
            <a:r>
              <a:rPr lang="zh-CN" altLang="en-US" sz="17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美国经济呈现放缓趋势。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自二季度创下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的新高后呈回落趋势，四季度降至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，并且股市大幅下挫、波动剧烈，显示企业盈利水平见顶。</a:t>
            </a:r>
            <a:r>
              <a:rPr lang="zh-CN" altLang="en-US" sz="17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欧元区经济持续疲弱。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去年下半年以来，欧元区经济增速显著放缓，季度同比增速从一、二季度的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回落至三、四季度的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1.6%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7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日本经济增长动能不足。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日本经济去年表现差强人意，一、三季度出现较大幅度的负增长，全年仅增长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0.9%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新兴经济体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在全球经济贸易增长放缓、贸易摩擦加剧、美联储货币政策调整的背景下，总体面临外需拉动减弱、金融市场波动加大等方面的挑战，同时债务问题和地缘政治冲突多点频发也带来诸多不确定性。</a:t>
            </a:r>
            <a:endParaRPr lang="en-US" altLang="zh-CN" sz="17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9587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全国政协委员、中国企业评价协会会长侯云春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18851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452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500"/>
              </a:lnSpc>
            </a:pP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今年对全球经济不可乐观，中国经济不必悲观，现在看这个态势越来越明显。</a:t>
            </a:r>
          </a:p>
          <a:p>
            <a:pPr indent="457200">
              <a:lnSpc>
                <a:spcPts val="3500"/>
              </a:lnSpc>
            </a:pP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首先，我们看一下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IMF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的预测，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IMF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预测全球经济增长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3.5%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月份下调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个百分点至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3.3%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。主要经济体中，美国下调了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个百分点至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，欧元区国家下调了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0.3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个百分点到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，但将中国经济预测从年初的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6.2%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个百分点至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457200">
              <a:lnSpc>
                <a:spcPts val="3500"/>
              </a:lnSpc>
            </a:pP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第二，美国已经明确表态不再加息，缩表也将从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月份开始减小规模。特朗普和美联储虽然在对美国经济的判断上不一致，但在停止加息上是一致的。</a:t>
            </a:r>
            <a:r>
              <a:rPr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从全球经济来看，不确定因素在增多，与年初比较，经济形势更不乐观。</a:t>
            </a:r>
          </a:p>
          <a:p>
            <a:pPr indent="457200">
              <a:lnSpc>
                <a:spcPts val="3500"/>
              </a:lnSpc>
            </a:pP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第三，</a:t>
            </a:r>
            <a:r>
              <a:rPr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中国经济稳中向好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。这一轮经济可能会在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1-2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触底，我们分析经济要有超前意识，去年上半年去杠杆，但是大家并没有多少切身体会，下半年感到比较难受。到去年下半年的时候，我们已经开始调整政策取向了，实施更加积极财政政策和稳健的货币政策，这些政策调整和今年采取的降税措施将给实体经济带来预期的改变。今年全球的宏观经济政策都在转向，经济总体是全球降中国升。去年我国经济是前高后低，今年我认为是先抑后扬。</a:t>
            </a:r>
            <a:endParaRPr lang="zh-CN" altLang="en-US" sz="1700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6816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国家信息中心首席经济学家、经济预测部主任</a:t>
            </a:r>
            <a:r>
              <a:rPr lang="zh-CN" altLang="en-US" sz="28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研究员祝宝良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931711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452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500"/>
              </a:lnSpc>
            </a:pPr>
            <a:r>
              <a:rPr lang="zh-CN" altLang="en-US" sz="17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宏观政策上要进行逆周期调整。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逆周期调整首先就是财政要扩张，第二就是货币政策要跟经济增长的目标基本一致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货币政策要适度宽松，保持</a:t>
            </a:r>
            <a:r>
              <a:rPr lang="en-US" altLang="zh-CN" sz="17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M2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、社会融资总量合理增长与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同步增长。</a:t>
            </a:r>
            <a:endParaRPr lang="en-US" altLang="zh-CN" sz="17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sz="17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供给侧结构性改革还要继续做。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供给侧结构性改革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年、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年我们主要是去产能、去库存，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年主要是去杠杆。从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开始，供给侧改革的重要任务要转向，一项重要的任务就是增强微观经济的活力，要增强民企的活力要做好两大项工作：一个是减税，一个是解决融资难。另一项较大的工作就是及时提升这种价值链，要推动和保护创新。</a:t>
            </a:r>
            <a:endParaRPr lang="en-US" altLang="zh-CN" sz="17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sz="17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今年还要继续推进三大攻坚战。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范风险、精准脱贫和污染防治这三大攻坚战今年要继续推进，但两会上李克强总理讲要处理好三个关系：处理好国际跟国内的关系；处理好稳增长与防风险的关系，风险要在稳定增长中防，发展是解决一切问题的基础；处理好政府与市场的关系，依靠改革开放激发市场主体活力。</a:t>
            </a:r>
            <a:endParaRPr lang="en-US" altLang="zh-CN" sz="17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sz="17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今年经济一季度可能是低点，至于后面是前低后高还是前低后稳，我倾向于后面是稳中向上走。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在这个过程中，我们要把房地产控制住，想办法把资金挤到实体经济中去，这就是供给侧改革要解决的畅通为题。</a:t>
            </a:r>
          </a:p>
        </p:txBody>
      </p:sp>
    </p:spTree>
    <p:extLst>
      <p:ext uri="{BB962C8B-B14F-4D97-AF65-F5344CB8AC3E}">
        <p14:creationId xmlns:p14="http://schemas.microsoft.com/office/powerpoint/2010/main" val="172592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C0AB242-27CF-4C7D-909E-35480B7F31F9}"/>
              </a:ext>
            </a:extLst>
          </p:cNvPr>
          <p:cNvSpPr/>
          <p:nvPr/>
        </p:nvSpPr>
        <p:spPr>
          <a:xfrm>
            <a:off x="1" y="1753849"/>
            <a:ext cx="12192000" cy="5104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F217A12-58BC-46A2-9296-80A5B6406645}"/>
              </a:ext>
            </a:extLst>
          </p:cNvPr>
          <p:cNvSpPr txBox="1"/>
          <p:nvPr/>
        </p:nvSpPr>
        <p:spPr>
          <a:xfrm>
            <a:off x="2804160" y="2469158"/>
            <a:ext cx="6583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spc="600">
                <a:solidFill>
                  <a:srgbClr val="0074C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/>
              <a:t>原燃料市场</a:t>
            </a:r>
          </a:p>
        </p:txBody>
      </p:sp>
    </p:spTree>
    <p:extLst>
      <p:ext uri="{BB962C8B-B14F-4D97-AF65-F5344CB8AC3E}">
        <p14:creationId xmlns:p14="http://schemas.microsoft.com/office/powerpoint/2010/main" val="1760480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中国冶金矿山企业协会总工程师雷平喜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07924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5373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1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一、国内矿山现状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100"/>
              </a:lnSpc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企业效益开始好转。今年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1-2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月同比大幅增长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130.4%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。主营业务收入利润率由上年的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2.22%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，提升到今年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1-2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月的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7.9%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，恢复到正常盈利水平。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100"/>
              </a:lnSpc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从产业结构和布局来看，铁矿产量主要集中在河北、辽宁、四川、山西四省， 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1995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-2018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年全国铁矿主要生产区域变化趋势：一是向大中型企业集聚，产量占比达到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43.4%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，提高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3.5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个百分点；二是向资源富集区集中，资源富集区产量占比提高了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个百分点；三是向西部内地转移，西部地区产量占比提高了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1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二、市场形势变化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100"/>
              </a:lnSpc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尾矿事件预计导致出口量减少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6500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万吨， </a:t>
            </a:r>
            <a:r>
              <a:rPr lang="en-US" altLang="zh-CN" sz="16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S11D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增产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2500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万吨，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Minas Rio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复产增加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1100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万吨，预计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年巴西铁矿石出口将减少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2900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万吨左右；澳大利亚今年进口铁矿有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1500-2000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万吨的增量；国内矿山铁精矿产量将增长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3%-5%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，增加铁精矿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750-1000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万吨。从目前的铁矿石供应格局来看，市场有能力应对当前的局面，供应缺口主要依靠非主流矿山增产补充。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年，全球铁矿石产量将继续保持增长，但海运贸易量将会出现下降，对铁矿石价格中高位运行形成有力支撑。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1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三、未来发展展望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1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未来全球铁矿石价格将缓慢回升，国际铁矿石价格难以长期维持在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美元以下。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622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日钢集团配矿科主任周成科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0195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521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1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中国钢材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亿吨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年的消费还要维持十年左右。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2032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年中国钢材消费才有可能真正进入稳步下降阶段。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1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2. 2019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年钢材需求平稳，但分化继续加剧，波动加剧，总体钢铁企业利润收缩，建材高利润和板材盈亏轮换成为常态。供给侧改革淘汰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36.6%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的建材产能，建材产能过剩率回归合理区间。供给侧改革新增板材产能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万吨，还有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万吨在建，板材产能过剩率超过合理区间。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1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3. 18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月份以来的大跌不是供求关系的真实反映，高产量、低库存、低需求、低利润是逻辑矛盾的，目前钢材市场信心和价格已经得到修复，下一步就是修复利润。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1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4. 2019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年焦炭行业将处于强势低位，目前焦炭价格在底部，从去年焦炭曲线看，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元是谷底。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1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铁矿石产能过剩矛盾没有解决，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年国际铁矿石供应过剩仍然在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9200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万吨左右，矿山事故不影响长期弱势，铁矿石操纵周期导致各种品质铁矿石性价比出现周期性轮动，下半年铁矿石价格将会下跌到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美元以下的合理水平。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1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没有不能用的铁矿石，只有不合算的铁矿石，根据不同品种的铁矿石性价比轮动，进行市场化优化配矿可以降低铁水成本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300-500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元，然而同样的原燃料，即便再进行技术优化和操作管理，最多能够降低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20-50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元铁水成本。远期竞争优势在管理，长期竞争优势在技术，短期竞争优势在优化采购。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0486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中国废钢铁应用协会副秘书长都兴亚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07924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2728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5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年末到现在，协会经过调研发现，近期电炉钢生产有些受阻，电炉废钢比有所下降，主要原因就是电炉钢成本比转炉钢成本每吨高出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多元。主要是因为废钢价格高、电极价格高、电费高，有些企业的电炉已经停产，有些企业一方面将电炉废钢比从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600-</a:t>
            </a:r>
            <a:r>
              <a:rPr lang="en-US" altLang="zh-CN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700kg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下调到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400-</a:t>
            </a:r>
            <a:r>
              <a:rPr lang="en-US" altLang="zh-CN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500kg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，一方面采取多吃铁水的措施。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废钢价格与钢材价格联动，与铁水成本相关，只要钢材市场价格坚挺，钢铁企业有丰厚的利润，废钢需求量就不会大幅减少，废钢价格就不会大幅走低，而原料价格之间的相互制约又决定废钢价格不存在大幅走高的可能，预计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年上半年废钢价格不会出现大起大落，重型废钢在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吨左右浮动比较合理。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7803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冀中能源邯郸矿业集团有限公司运销分公司副总经济师钞玉科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967688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3625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年底，山西焦煤集团等八大炼焦企业与下游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余家企业签订长协焦煤占到总量的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京津冀及周边地区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2018-2019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年秋冬季大气污染综合治理攻坚行动方案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要求河北省全面启动碳化室高度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米及以下、运行寿命超过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年的焦炉淘汰工作，涉及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家企业，焦炭产能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756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万吨，抑制焦煤需求。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年我国进口炼焦煤同比下降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6.4%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，其中蒙古焦煤占比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43%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，澳大利亚焦煤占比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44%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，俄罗斯焦煤占比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7%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、加拿大、美国各占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3%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左右。受地缘政治影响，贸易商对进口煤政策存担忧，今年进口煤难有增量。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结论：动力煤产量增长，铁路运输运力紧张持续缓解，预计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年平均价格较上年度有所回落。炼焦煤供给难有增量，长协价相对稳定，市场价格小幅波动，低灰低硫优质主焦煤价格坚挺。焦炭行业像耍猴，涨跌波动很大，受政策影响明显，抓住机遇可涨。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1382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中国炼焦行业协会会长崔丕江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71513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265112" y="873131"/>
            <a:ext cx="11590338" cy="497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有利因素有四点：</a:t>
            </a:r>
          </a:p>
          <a:p>
            <a:pPr indent="457200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、国际环境总体有利；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、我国经济稳中向好的基本面没有改变；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、“一带一路”对我国经济发展是机遇；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、煤焦钢行业短期内不会急剧下滑。</a:t>
            </a:r>
          </a:p>
          <a:p>
            <a:pPr indent="457200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不利因素主要是：</a:t>
            </a:r>
          </a:p>
          <a:p>
            <a:pPr indent="457200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、中美贸易摩擦对中国经济产生了一定影响；但未必全是坏事可促进我国的进一步改革开放；</a:t>
            </a:r>
          </a:p>
          <a:p>
            <a:pPr indent="457200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、我国经济下行的压力更趋明显，企业的分化调整将继续演变；</a:t>
            </a:r>
          </a:p>
          <a:p>
            <a:pPr indent="457200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、环境治理和物流运输的限制，对煤焦钢产业市场供需平衡将产生波动影响；</a:t>
            </a:r>
          </a:p>
          <a:p>
            <a:pPr indent="457200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、电炉钢、转炉钢消费废钢量的持续增加，势必减少焦炭的需求量；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综合以上因素判断，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年我国焦化市场的供需状况，还将处于总体供需基本平衡，局部地区和时段偏紧的局面。焦化企业的产量和经营效益好与否，仍由钢铁产量和经营效益所决定。预测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年焦炭的产量与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年持平或小幅下降的趋势。</a:t>
            </a:r>
          </a:p>
        </p:txBody>
      </p:sp>
    </p:spTree>
    <p:extLst>
      <p:ext uri="{BB962C8B-B14F-4D97-AF65-F5344CB8AC3E}">
        <p14:creationId xmlns:p14="http://schemas.microsoft.com/office/powerpoint/2010/main" val="3728004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山西亚鑫能源集团有限公司期货部部长刘雅君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20350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3176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焦炭价格不会回落到供给侧改革之前，就是说焦炭不会跌到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年焦炭供给预计较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年的显著供应缺口将不复存在，将会导致焦化的利润受到一定影响，预测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年焦炭的均价中枢将出现回落。结合吨焦利润，有些焦企已经处于亏损状态，随着钢厂高炉开工的提升焦炭价格将会有回升，预计二季度价格在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做期货必备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个条件：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要有深刻的认识，要知道期货市场能给我们带来的是什么。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要有现货处理的能力。最后，若是生产企业要实现期货结合，最核心的一定是一把手来负责这个市场。</a:t>
            </a:r>
          </a:p>
        </p:txBody>
      </p:sp>
    </p:spTree>
    <p:extLst>
      <p:ext uri="{BB962C8B-B14F-4D97-AF65-F5344CB8AC3E}">
        <p14:creationId xmlns:p14="http://schemas.microsoft.com/office/powerpoint/2010/main" val="3686083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上海中期期货股份有限公司研究所资深研究员闫星月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82804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265112" y="873131"/>
            <a:ext cx="11590338" cy="511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对于铁合金产业，钢铁的需求对铁合金需求有着较大的影响，主要是由于铁合金是作为炼钢时的脱氧剂，那钢铁的需求端主要来自宏观面的投资和消费，因此宏观经济下游需求对铁合金有着较强的定价权。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年整体宏观经济来看，我们认为固定资产投资增速将较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年有所回落，压力预计来自下半年制造业投资和房地产投资，而基建投资我们预计将有小幅回升。其中房地产走势预计将呈现前高后低的态势，从而对于钢铁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铁合金的需求也将呈现前高后低走势。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消费端来看，由于房地产的前高后低，对于家电、家具建材等相关的房地产下游消费也将产生一定的拖累，而汽车方面，由于前期购置税减免政策的刺激，使得汽车消费市场透支，逐渐由增量市场向存量市场转换，加之汽车朝着轻量化发展，未来单车用钢量预计将会逐步降低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政策面来看，在经济下行压力下，为了稳定经济，与房地产有关的政策可能放松，比如对新型城镇化的建设，成渝城市群的建立，大湾区的形成等，对房地产和基建都会带来一定的利多因素，汽车消费方面，近期各别省地方也颁布了促进汽车消费的政策，在短期内有望提升对铁合金需求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整体来看下游需求对铁合金中期走势不利，但政策面有望带来一定的支撑。</a:t>
            </a:r>
          </a:p>
        </p:txBody>
      </p:sp>
    </p:spTree>
    <p:extLst>
      <p:ext uri="{BB962C8B-B14F-4D97-AF65-F5344CB8AC3E}">
        <p14:creationId xmlns:p14="http://schemas.microsoft.com/office/powerpoint/2010/main" val="3519897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宁夏浩瑞森实业有限公司总经理刘黎明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09423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265111" y="873131"/>
            <a:ext cx="11697039" cy="4696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硅铁市场：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供应方面，随着市场形势好转，硅铁需求增加后，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年现有硅铁产能逐渐释放，因利润上升，硅铁企业几乎全部开足马力生产，开工率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左右，剩下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处于僵尸产能。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月份硅铁产量高达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万吨，这个产量在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月份出现过，已经达到近几年峰值水平。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需求方面，除粗钢生铁产量逐渐上升对硅铁需求量上升外，另金属镁产量增长对硅铁需求也有贡献，目前每个月消耗量在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万吨左右。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成本方面，硅铁成本相对稳定，理论生产成本不含税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元左右，含税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5400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吨，实际生产过程中有很多隐形成本及折旧管理费用，目前生产成本在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5800-6000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吨。当前硅铁已经跌到全行业平均成本线以下，仅个别电价相对较低的企业有微利，高利润时代已经结束，今年整个行业利润率下滑基本达成共识。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前市场下，硅铁企业担心错过改革红利，目前即使亏损也没有停产，短期内很多工厂仍在坚持。当前贸易商心态快进快出，加快周转。钢厂采购方面，也是以相对低库存为主，预计硅铁市场会在底部区域震荡运行。</a:t>
            </a:r>
          </a:p>
        </p:txBody>
      </p:sp>
    </p:spTree>
    <p:extLst>
      <p:ext uri="{BB962C8B-B14F-4D97-AF65-F5344CB8AC3E}">
        <p14:creationId xmlns:p14="http://schemas.microsoft.com/office/powerpoint/2010/main" val="2349871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C0AB242-27CF-4C7D-909E-35480B7F31F9}"/>
              </a:ext>
            </a:extLst>
          </p:cNvPr>
          <p:cNvSpPr/>
          <p:nvPr/>
        </p:nvSpPr>
        <p:spPr>
          <a:xfrm>
            <a:off x="1" y="1753849"/>
            <a:ext cx="12192000" cy="5104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F217A12-58BC-46A2-9296-80A5B6406645}"/>
              </a:ext>
            </a:extLst>
          </p:cNvPr>
          <p:cNvSpPr txBox="1"/>
          <p:nvPr/>
        </p:nvSpPr>
        <p:spPr>
          <a:xfrm>
            <a:off x="2804160" y="2469158"/>
            <a:ext cx="6583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spc="600">
                <a:solidFill>
                  <a:srgbClr val="0074C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/>
              <a:t>下游行业市场</a:t>
            </a:r>
          </a:p>
        </p:txBody>
      </p:sp>
    </p:spTree>
    <p:extLst>
      <p:ext uri="{BB962C8B-B14F-4D97-AF65-F5344CB8AC3E}">
        <p14:creationId xmlns:p14="http://schemas.microsoft.com/office/powerpoint/2010/main" val="1244379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中国船舶工业行业协会副秘书长谭乃芬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09423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265112" y="873131"/>
            <a:ext cx="11590338" cy="407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年以来，受巴西矿难影响和世界经济复苏的不确定等因素影响，国际航运指数特别是波罗的海干散货运价指数连续下跌，全球新造船市场需求大幅减少。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年前两个月，国际航运市场震荡下行，散货船市场跌幅明显，全球新船订单量大幅减少。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月份，全球新承接船舶订单大幅下降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57.2%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，其中中国降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43.8%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，韩国降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57.5%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，日本降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年来船队增速持续低于海运贸易增速，全球航运市场进入缓慢复苏状态，这为新造船市场走出低谷创造了条件；叠加国际环保新规即将进入密集生效期，部分老旧船舶大概率因经济性较差被迫提前拆解，有望给造船企业带来订单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年我国造船完工量约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万载重吨，较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年持平微增，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年我国造船完工量将继续企稳回升。但船舶大型化发展减少钢材需求量，船舶行业用钢总量或将出现下降。</a:t>
            </a:r>
          </a:p>
        </p:txBody>
      </p:sp>
    </p:spTree>
    <p:extLst>
      <p:ext uri="{BB962C8B-B14F-4D97-AF65-F5344CB8AC3E}">
        <p14:creationId xmlns:p14="http://schemas.microsoft.com/office/powerpoint/2010/main" val="4289996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中国家用电器协会高级顾问胡晓红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38969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265113" y="873131"/>
            <a:ext cx="11590337" cy="3625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年家电产品总产量突破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亿台，大家电与厨卫电器合计产量逾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亿台，小家电产量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亿台。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年受住宅市场影响冰洗与厨房电器销量下降。大家电零售量下降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，零售额增长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；厨卫电器零售量下降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零售额增长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；小家电零售量增长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，零售额增长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年家电出口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686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亿美元，增长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9.94%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，贸易战影响尚未显现。大家电出口量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亿台，增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，小家电出口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亿台，增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年国内市场将优化营商环境，减轻企业负担，激发经济活力；增值税税率下调、社保缴费率下调；同时上游油、电、气、运费等因增值税调整降价；进一步减轻制造业企业负担，为高质量发展注入动力。预计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年家电产品总量保持稳中有升，家电产品产量增长、品类扩大、单耗上升，家电用钢规模总体平稳上升。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0478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中国汽车工业协会副秘书长师建华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37429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265112" y="873131"/>
            <a:ext cx="11590338" cy="407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利空：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增速放缓，经济依然处于下行趋势；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投资增速和消费总额继续走低，增速消费能力依然比较弱，市场动力不足；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低成本劳动力持续涌入一二线城市，三线以下城市消费者收入减少；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中美贸易摩擦会影响到中小企业和从业者，一些区域经济抗风险能力减弱；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利多：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三四线房市去库存完成，房价将会趋缓；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新能源汽车将会继续增长；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汽车金融会促进汽车消费；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中等收入人群体的不断增加；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政府拉动汽车消费政策的落实到位；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年全年汽车销量为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2810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万辆左右，与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年持平。之中乘用车预计销售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2370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万辆左右，与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年持平；商用车预计销售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440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万辆左右，同比增长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7871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中国机械工业联合会执行副会长陈斌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759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265111" y="873131"/>
            <a:ext cx="11590339" cy="3427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3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年上半年机械工业增加值增速逐月提升，进入下半年增速逐月放缓，特别是四季度回落速度加快。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年开局延续了这一趋势，并出现了快速下滑，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月机械工业增加值同比增速创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年以来机械工业增加值增速新低。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国家出台的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关于保持基础设施领域补短板力度的指导意见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提出的铁路、公路、水运、机场、水利等基础设施建设重点任务的实施，对工程机械行业仍然是利好消息。</a:t>
            </a:r>
          </a:p>
          <a:p>
            <a:pPr indent="457200" algn="just">
              <a:lnSpc>
                <a:spcPts val="33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总体来说，机械行业的特质是产品比较多，范围领域比较广，回旋余地比较大，东方不亮西方亮，下不会下的太多，涨又不会长的太多，大家要对机械行业抱有一定的信心。初步预计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年全年机械工业经济运行总体将比较平稳。</a:t>
            </a:r>
          </a:p>
        </p:txBody>
      </p:sp>
    </p:spTree>
    <p:extLst>
      <p:ext uri="{BB962C8B-B14F-4D97-AF65-F5344CB8AC3E}">
        <p14:creationId xmlns:p14="http://schemas.microsoft.com/office/powerpoint/2010/main" val="1597690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中国房地产业协会副会长胡安东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02992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265113" y="873131"/>
            <a:ext cx="11590337" cy="52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4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主要指标将略有回落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4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房地产行业在历史高位基础上实现了新的增长，我们认为已经到了相对的头部。从今年情况来看，土拍、投资、开发、销售等主要指标都将回落，尤其是销售方面将出现明显下降，同时三四线城市库存有所增加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4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审慎看待此次市场回暖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4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此次市场回暖为传统行业旺季和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年转冷后市场回弹的叠加，缺乏持续上涨动力。从一些城市的二手房市场数据看，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年春节以后，市场升温尚未达到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年同期水平。与此同时挂盘量增加，房客比显示供大于求。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4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房企整体信心恢复尚待观察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4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目前，参与市场的开发企业主要是战略基金的二线房企（规模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500-1000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亿元），由三四线城市快速转向一二线城市，尤其是转向长三角、珠三角地区。目前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亿以上规模企业投资态度谨慎。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4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4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注：房地产开发投资完成额：建筑安装工程投资二月份增速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9.4%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，结束连续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个月负增长，同时增速创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年新高。固定资产投资完成额增速：建筑安装工程投资三月份增速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5.6%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，创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个月新高。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4789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C0AB242-27CF-4C7D-909E-35480B7F31F9}"/>
              </a:ext>
            </a:extLst>
          </p:cNvPr>
          <p:cNvSpPr/>
          <p:nvPr/>
        </p:nvSpPr>
        <p:spPr>
          <a:xfrm>
            <a:off x="1" y="1753849"/>
            <a:ext cx="12192000" cy="5104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F217A12-58BC-46A2-9296-80A5B6406645}"/>
              </a:ext>
            </a:extLst>
          </p:cNvPr>
          <p:cNvSpPr txBox="1"/>
          <p:nvPr/>
        </p:nvSpPr>
        <p:spPr>
          <a:xfrm>
            <a:off x="2804160" y="2469158"/>
            <a:ext cx="6583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spc="600">
                <a:solidFill>
                  <a:srgbClr val="0074C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/>
              <a:t>钢材市场</a:t>
            </a:r>
          </a:p>
        </p:txBody>
      </p:sp>
    </p:spTree>
    <p:extLst>
      <p:ext uri="{BB962C8B-B14F-4D97-AF65-F5344CB8AC3E}">
        <p14:creationId xmlns:p14="http://schemas.microsoft.com/office/powerpoint/2010/main" val="2716498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天津友发钢管集团股份有限公司副总经理韩卫东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53328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407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年的这个时候，美联储加息缩表，今年美联储不加息了，正在逐步的减少缩表，直至停止缩表。去年这个时候中美贸易摩擦激烈，但是今年我们发现中美双方走在一起，谈的差不多了。再看宏观政策，去年这个时候在去杠杆、调控房地产、防控风险等等。今年在减税、在加大开放力度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年整个市场情绪改善是从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月底中央政治局会议以后开始的，市场需求的变化是从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月份开始。目前，我国固定资产投资、基建投资已经连续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个月的回升，就连我们最担心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，刚刚公布的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，回到了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以上。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年宏观指标的状态和去年发生了巨大的改变。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供给方面大幅增长但只是看似很高，需求方面友发一季度钢管销量同比增加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，实际需求大幅增加。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目前为止钢材均价略低于去年同期，结合宏观经济的变化，后期钢价可能仍会出现年内价格高点，只是可能点位会低一些，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年高点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4750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，今年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4500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02051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南京钢铁股份有限公司市场部部长张秋生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53328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407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钢材：二季度钢材均价一定会高于一季度，下半年一定会好于上半年，建材会强于板材。下半年房地产、基建以及新型经济基础设施建设共舞，拉动钢材需求，再加上原燃料的支撑。全年钢市呈现高供应、高需求、高风险、高波动、快节奏、窄震荡格局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月份至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月份上中旬震荡上涨，螺纹钢现货涨幅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吨，高度在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4200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吨左右。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月下旬至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月份小幅回调。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月份止跌反弹。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料：二季度原料继续分化，总体偏强。铁矿石方面从长周期来看，铁矿石供大于求的产能没有发生根本性变化，从短周期来看，铁矿石的供应已经出现了比较大的问题，而需求在增加，支撑铁矿石的价格继续上涨，铁矿石后期的波动因素，不在供需，而在政策面会不会打压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补充观点：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红五月很有可能不红，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月份很可能有一波向下调整。在增值空间上，焦炭和螺纹二季度可能要大于铁矿石。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4932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凌源钢铁股份有限公司销售公司总经理周国峰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53328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4523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月走势方面，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月中旬过后需求强势来袭，市场继续升温，价格稳中推涨，下旬表观消费量维持高位，将继续支撑钢价高位运行。</a:t>
            </a: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全年走势方面，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年环保限产政策大概率上会趋于更科学合理的差异化限产，力度不会严于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年，预计粗钢产量会保持中速增长。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需求方面，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年基建的钢材用量高出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。其中，建筑用钢需求韧性较强，制造业用钢需求或将继续承压。</a:t>
            </a: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年是供需两端将会由紧平衡转向弱平衡过渡的阶段，中期市场需求韧性是存在的，目前可以确定的是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年的需求是靠基建拉动的，那么按照基建的需求惯性，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全年的价格高点将出现在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8-9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月份。</a:t>
            </a: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总体而言，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年价格走势前低后高，幅度相对平缓，下半年将见到全年的最高价格，但在年末，也可能见到全年市场的最低价格。</a:t>
            </a:r>
          </a:p>
        </p:txBody>
      </p:sp>
    </p:spTree>
    <p:extLst>
      <p:ext uri="{BB962C8B-B14F-4D97-AF65-F5344CB8AC3E}">
        <p14:creationId xmlns:p14="http://schemas.microsoft.com/office/powerpoint/2010/main" val="2765619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钢之家董事长吴文章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6108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3176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年我国钢铁产量及需增加，国内钢材市场需求平稳增长，预计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年我国粗钢需求增长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1500-2000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万吨左右。全年钢材市场供求平衡取决于产能释放和出口。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目前按照高炉产能和电炉产能，产量至少可以释放到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亿吨。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年我国钢铁产量释放主要取决于：一是环保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限产；二是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全球含铁原料能否保证中国钢铁产量的释放。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年国内钢材市场均价将低于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年，原燃料（铁矿石和焦炭）市场均价高于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69.46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2231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），钢铁企业经济效益将大幅下滑。二季度国内钢铁市场价格成恢复性回升至今年全年均价水平之上，全年高价位区间有望出现在今年三季度。</a:t>
            </a:r>
          </a:p>
        </p:txBody>
      </p:sp>
    </p:spTree>
    <p:extLst>
      <p:ext uri="{BB962C8B-B14F-4D97-AF65-F5344CB8AC3E}">
        <p14:creationId xmlns:p14="http://schemas.microsoft.com/office/powerpoint/2010/main" val="4288295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钢之家分品种预测</a:t>
            </a:r>
            <a:r>
              <a:rPr lang="en-US" altLang="zh-CN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407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336550" y="873131"/>
            <a:ext cx="11518900" cy="497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5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建筑钢材：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价格重心下移，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年市场均价低于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年，价格震荡幅度较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年有所收敛。预计二季度呈震荡上涨态势，三季度以震荡运行为主，四季度面临一定的下行压力上海、北京市场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20mm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三级螺纹全年均价分别在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3950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3850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吨左右，上海为例主要运行区间在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3600-4400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吨左右。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中厚板：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年二季度中厚板市场价格将震荡运行，三季度有望达到年内高点，四季度面临下行压力。以邯郸市场为例，全年价格在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3400-4300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吨，均价较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吨左右。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热卷：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年二季度国内热轧板卷市场价格震荡上涨，三季度以震荡运行为主，四季度价格将面临较大的下行压力，全年热轧板卷价格运行区间在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3500-4400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吨。以上海市场为例，预计全年热轧板卷价格平均水平在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3900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吨左右，较年下降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吨左右。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5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冷轧板卷：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年冷轧板卷产量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8500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，净出口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，资源供应量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8220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。二季度市场价格以震荡上涨为主，下半年震荡调整。以上海市场为例，全年冷轧板卷平均价格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4350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吨左右。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741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钢之家分品种预测</a:t>
            </a:r>
            <a:r>
              <a:rPr lang="en-US" altLang="zh-CN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0A7EC3-F61E-483C-B15D-713B6122E3EF}"/>
              </a:ext>
            </a:extLst>
          </p:cNvPr>
          <p:cNvSpPr/>
          <p:nvPr/>
        </p:nvSpPr>
        <p:spPr>
          <a:xfrm>
            <a:off x="265113" y="873131"/>
            <a:ext cx="11661775" cy="5542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3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铁矿石：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年全球铁矿石供需缺口在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8906-9106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万吨。铁矿石价格有望整体抬高，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铁矿石主流运行区间在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70-90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吨，但高价有望到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美元左右甚至更高，全年均价较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年至少高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吨。（注：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年均价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69.46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年至今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85.18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吨）。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3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煤炭：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预计二、三季度国内炼焦煤价格先抑后扬，全年均价与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年基本持平，低硫优质焦煤运行区间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1450-1750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元吨。喷吹煤市场大矿价格以稳为主，地方矿小幅波动，全年整体偏高位稳定运行。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3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焦炭：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影响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年产量政策性因素主要是环保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去产能。预计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年冶金焦供需略偏宽松，其中入高炉冶金焦产量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3.41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亿吨、需求量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亿吨；二、三季度冶金焦市场震荡上涨，全年均价将略低于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年；以山西临汾市场为例，准一级冶金焦运行区间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1700-2500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3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铁合金：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年硅铁、硅锰产量继续小幅增加，全年价格均值略有下降，但今年二季度价格有望震荡上涨。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3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废钢：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年废钢供需仍相对偏紧，但供应紧张局面明显好转，电炉钢预计新增产量为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万吨，废钢新产生量大约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1200-1400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万吨。在钢厂利润下降的情况下，电炉产能发挥以及转炉废钢用量方面均会受到一定影响，预计二季度废钢市场先涨后跌。下半年有望震荡上涨。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ts val="33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6682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7608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336550" y="873125"/>
            <a:ext cx="11518900" cy="2686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煤炭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：随着三月份地方焦煤价格下调，地方资源与国矿资源价差缩小，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月份地方煤炭价格以稳为主。</a:t>
            </a:r>
            <a:endParaRPr lang="en-US" altLang="zh-CN" dirty="0">
              <a:solidFill>
                <a:srgbClr val="222A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：焦炭价格偏强运行。</a:t>
            </a:r>
            <a:endParaRPr lang="en-US" altLang="zh-CN" dirty="0">
              <a:solidFill>
                <a:srgbClr val="222A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铁精粉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：震荡调整，保持各品种合理库存。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铁合金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：锰系合金市场</a:t>
            </a:r>
            <a:r>
              <a:rPr lang="zh-CN" altLang="en-US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供应偏宽松，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预计降幅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150-300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吨，硅铁盘整运行为主。</a:t>
            </a:r>
          </a:p>
        </p:txBody>
      </p:sp>
      <p:sp>
        <p:nvSpPr>
          <p:cNvPr id="33797" name="文本框 5">
            <a:extLst>
              <a:ext uri="{FF2B5EF4-FFF2-40B4-BE49-F238E27FC236}">
                <a16:creationId xmlns:a16="http://schemas.microsoft.com/office/drawing/2014/main" id="{0A7A3496-3B8F-497F-9EA8-9AE82EC47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FA62813-3A83-48C9-BC41-A0D349336367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B6E4D2-6A0A-4B5A-B28F-19AE320427BF}"/>
              </a:ext>
            </a:extLst>
          </p:cNvPr>
          <p:cNvSpPr/>
          <p:nvPr/>
        </p:nvSpPr>
        <p:spPr>
          <a:xfrm>
            <a:off x="0" y="5074549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189B13-3216-4335-9D05-16926214262A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5845" name="图片 10">
            <a:extLst>
              <a:ext uri="{FF2B5EF4-FFF2-40B4-BE49-F238E27FC236}">
                <a16:creationId xmlns:a16="http://schemas.microsoft.com/office/drawing/2014/main" id="{1B393FB6-DC57-4223-9B42-033464E83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33502</TotalTime>
  <Words>5210</Words>
  <Application>Microsoft Office PowerPoint</Application>
  <PresentationFormat>宽屏</PresentationFormat>
  <Paragraphs>185</Paragraphs>
  <Slides>29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5" baseType="lpstr">
      <vt:lpstr>等线</vt:lpstr>
      <vt:lpstr>等线 Light</vt:lpstr>
      <vt:lpstr>微软雅黑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冉沐晗</cp:lastModifiedBy>
  <cp:revision>1571</cp:revision>
  <dcterms:created xsi:type="dcterms:W3CDTF">2017-10-16T02:28:00Z</dcterms:created>
  <dcterms:modified xsi:type="dcterms:W3CDTF">2019-04-29T06:52:19Z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