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5.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8.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9.xml" ContentType="application/vnd.openxmlformats-officedocument.presentationml.notesSlid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1.xml" ContentType="application/vnd.openxmlformats-officedocument.presentationml.notesSlid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2.xml" ContentType="application/vnd.openxmlformats-officedocument.presentationml.notesSlid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2.xml" ContentType="application/vnd.openxmlformats-officedocument.themeOverride+xml"/>
  <Override PartName="/ppt/notesSlides/notesSlide13.xml" ContentType="application/vnd.openxmlformats-officedocument.presentationml.notesSlide+xml"/>
  <Override PartName="/ppt/charts/chart17.xml" ContentType="application/vnd.openxmlformats-officedocument.drawingml.chart+xml"/>
  <Override PartName="/ppt/notesSlides/notesSlide14.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15.xml" ContentType="application/vnd.openxmlformats-officedocument.presentationml.notesSlide+xml"/>
  <Override PartName="/ppt/charts/chart20.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6.xml" ContentType="application/vnd.openxmlformats-officedocument.presentationml.notesSlide+xml"/>
  <Override PartName="/ppt/charts/chart21.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22.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7.xml" ContentType="application/vnd.openxmlformats-officedocument.presentationml.notesSlide+xml"/>
  <Override PartName="/ppt/charts/chart23.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4.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18.xml" ContentType="application/vnd.openxmlformats-officedocument.presentationml.notesSlide+xml"/>
  <Override PartName="/ppt/charts/chart25.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6.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7.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 id="2147483648" r:id="rId2"/>
  </p:sldMasterIdLst>
  <p:notesMasterIdLst>
    <p:notesMasterId r:id="rId27"/>
  </p:notesMasterIdLst>
  <p:sldIdLst>
    <p:sldId id="256" r:id="rId3"/>
    <p:sldId id="481" r:id="rId4"/>
    <p:sldId id="528" r:id="rId5"/>
    <p:sldId id="508" r:id="rId6"/>
    <p:sldId id="509" r:id="rId7"/>
    <p:sldId id="514" r:id="rId8"/>
    <p:sldId id="530" r:id="rId9"/>
    <p:sldId id="531" r:id="rId10"/>
    <p:sldId id="533" r:id="rId11"/>
    <p:sldId id="534" r:id="rId12"/>
    <p:sldId id="512" r:id="rId13"/>
    <p:sldId id="539" r:id="rId14"/>
    <p:sldId id="538" r:id="rId15"/>
    <p:sldId id="537" r:id="rId16"/>
    <p:sldId id="549" r:id="rId17"/>
    <p:sldId id="545" r:id="rId18"/>
    <p:sldId id="546" r:id="rId19"/>
    <p:sldId id="547" r:id="rId20"/>
    <p:sldId id="541" r:id="rId21"/>
    <p:sldId id="542" r:id="rId22"/>
    <p:sldId id="543" r:id="rId23"/>
    <p:sldId id="532" r:id="rId24"/>
    <p:sldId id="548" r:id="rId25"/>
    <p:sldId id="258" r:id="rId26"/>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extLst>
    <p:ext uri="{EFAFB233-063F-42B5-8137-9DF3F51BA10A}">
      <p15:sldGuideLst xmlns:p15="http://schemas.microsoft.com/office/powerpoint/2012/main">
        <p15:guide id="1" orient="horz" pos="2137" userDrawn="1">
          <p15:clr>
            <a:srgbClr val="A4A3A4"/>
          </p15:clr>
        </p15:guide>
        <p15:guide id="2" pos="3840">
          <p15:clr>
            <a:srgbClr val="A4A3A4"/>
          </p15:clr>
        </p15:guide>
        <p15:guide id="3" orient="horz" pos="572" userDrawn="1">
          <p15:clr>
            <a:srgbClr val="A4A3A4"/>
          </p15:clr>
        </p15:guide>
        <p15:guide id="4" orient="horz" pos="3861" userDrawn="1">
          <p15:clr>
            <a:srgbClr val="A4A3A4"/>
          </p15:clr>
        </p15:guide>
        <p15:guide id="5" pos="212">
          <p15:clr>
            <a:srgbClr val="A4A3A4"/>
          </p15:clr>
        </p15:guide>
        <p15:guide id="6" pos="7469" userDrawn="1">
          <p15:clr>
            <a:srgbClr val="A4A3A4"/>
          </p15:clr>
        </p15:guide>
        <p15:guide id="7" orient="horz" pos="482" userDrawn="1">
          <p15:clr>
            <a:srgbClr val="A4A3A4"/>
          </p15:clr>
        </p15:guide>
        <p15:guide id="8" pos="167">
          <p15:clr>
            <a:srgbClr val="A4A3A4"/>
          </p15:clr>
        </p15:guide>
        <p15:guide id="9" pos="5428" userDrawn="1">
          <p15:clr>
            <a:srgbClr val="A4A3A4"/>
          </p15:clr>
        </p15:guide>
        <p15:guide id="10" pos="279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8183"/>
    <a:srgbClr val="D5ECDE"/>
    <a:srgbClr val="FCEBF0"/>
    <a:srgbClr val="FBCED0"/>
    <a:srgbClr val="FF0000"/>
    <a:srgbClr val="E2EFDA"/>
    <a:srgbClr val="FBD7D5"/>
    <a:srgbClr val="0070C0"/>
    <a:srgbClr val="FCE4D6"/>
    <a:srgbClr val="C223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52" autoAdjust="0"/>
    <p:restoredTop sz="77209" autoAdjust="0"/>
  </p:normalViewPr>
  <p:slideViewPr>
    <p:cSldViewPr snapToGrid="0" showGuides="1">
      <p:cViewPr varScale="1">
        <p:scale>
          <a:sx n="113" d="100"/>
          <a:sy n="113" d="100"/>
        </p:scale>
        <p:origin x="756" y="96"/>
      </p:cViewPr>
      <p:guideLst>
        <p:guide orient="horz" pos="2137"/>
        <p:guide pos="3840"/>
        <p:guide orient="horz" pos="572"/>
        <p:guide orient="horz" pos="3861"/>
        <p:guide pos="212"/>
        <p:guide pos="7469"/>
        <p:guide orient="horz" pos="482"/>
        <p:guide pos="167"/>
        <p:guide pos="5428"/>
        <p:guide pos="2797"/>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Users\HBIS\&#26700;&#38754;\&#26032;&#24314;&#25991;&#20214;&#22841;\&#20116;&#22823;&#26448;&#20215;&#26684;.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D:\Users\HBIS\&#26700;&#38754;\&#34892;&#19994;&#25968;&#25454;\&#21407;&#29123;&#26009;&#20215;&#26684;&#25351;&#25968;.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Users\HBIS\&#26700;&#38754;\&#34892;&#19994;&#25968;&#25454;\&#21407;&#29123;&#26009;&#20215;&#26684;&#25351;&#25968;.xls"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D:\Users\HBIS\&#26700;&#38754;\&#34892;&#19994;&#25968;&#25454;\&#38081;&#27700;&#25104;&#26412;.xls"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file:///D:\Users\HBIS\&#26700;&#38754;\&#27827;&#38050;&#37319;&#36141;\&#27611;&#21033;&#26816;&#27979;.xls"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___1.xlsx"/></Relationships>
</file>

<file path=ppt/charts/_rels/chart8.xml.rels><?xml version="1.0" encoding="UTF-8" standalone="yes"?>
<Relationships xmlns="http://schemas.openxmlformats.org/package/2006/relationships"><Relationship Id="rId3" Type="http://schemas.openxmlformats.org/officeDocument/2006/relationships/oleObject" Target="file:///D:\Users\HBIS\&#26700;&#38754;\&#34892;&#19994;&#25968;&#25454;\&#38050;&#32852;&#25968;&#25454;_&#34892;&#19994;&#25968;&#25454;_&#25104;&#20132;&#37327;.xls"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file:///D:\Users\HBIS\&#26700;&#38754;\&#34892;&#19994;&#25968;&#25454;\&#34920;&#35266;&#28040;&#36153;&#37327;.xls" TargetMode="External"/><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oleObject" Target="file:///D:\Users\HBIS\&#26700;&#38754;\&#34892;&#19994;&#25968;&#25454;\&#24120;&#33021;&#21033;&#29992;&#29575;.xls" TargetMode="External"/><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xml"/></Relationships>
</file>

<file path=ppt/charts/_rels/chart13.xml.rels><?xml version="1.0" encoding="UTF-8" standalone="yes"?>
<Relationships xmlns="http://schemas.openxmlformats.org/package/2006/relationships"><Relationship Id="rId3" Type="http://schemas.openxmlformats.org/officeDocument/2006/relationships/oleObject" Target="file:///D:\Users\HBIS\&#26700;&#38754;\&#34892;&#19994;&#25968;&#25454;\&#38050;&#32852;&#25968;&#25454;_&#20013;&#22269;&#20027;&#35201;&#38050;&#26448;&#24211;&#23384;&#65306;&#31038;&#20250;.xls" TargetMode="External"/><Relationship Id="rId2" Type="http://schemas.microsoft.com/office/2011/relationships/chartColorStyle" Target="colors11.xml"/><Relationship Id="rId1" Type="http://schemas.microsoft.com/office/2011/relationships/chartStyle" Target="style11.xml"/></Relationships>
</file>

<file path=ppt/charts/_rels/chart14.xml.rels><?xml version="1.0" encoding="UTF-8" standalone="yes"?>
<Relationships xmlns="http://schemas.openxmlformats.org/package/2006/relationships"><Relationship Id="rId3" Type="http://schemas.openxmlformats.org/officeDocument/2006/relationships/oleObject" Target="file:///D:\Users\HBIS\&#26700;&#38754;\&#34892;&#19994;&#25968;&#25454;\&#38050;&#32852;&#25968;&#25454;_&#37325;&#28857;&#38050;&#21378;&#21512;&#35745;&#65306;&#38050;&#21378;&#24211;&#23384;.xls" TargetMode="External"/><Relationship Id="rId2" Type="http://schemas.microsoft.com/office/2011/relationships/chartColorStyle" Target="colors12.xml"/><Relationship Id="rId1" Type="http://schemas.microsoft.com/office/2011/relationships/chartStyle" Target="style12.xml"/></Relationships>
</file>

<file path=ppt/charts/_rels/chart15.xml.rels><?xml version="1.0" encoding="UTF-8" standalone="yes"?>
<Relationships xmlns="http://schemas.openxmlformats.org/package/2006/relationships"><Relationship Id="rId3" Type="http://schemas.openxmlformats.org/officeDocument/2006/relationships/oleObject" Target="file:///D:\Users\HBIS\&#26700;&#38754;\&#34892;&#19994;&#25968;&#25454;\&#38050;&#38081;&#34892;&#19994;&#37319;&#36141;&#32463;&#29702;&#20154;&#25351;&#25968;.xls" TargetMode="External"/><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___4.xlsx"/></Relationships>
</file>

<file path=ppt/charts/_rels/chart17.xml.rels><?xml version="1.0" encoding="UTF-8" standalone="yes"?>
<Relationships xmlns="http://schemas.openxmlformats.org/package/2006/relationships"><Relationship Id="rId1" Type="http://schemas.openxmlformats.org/officeDocument/2006/relationships/oleObject" Target="file:///D:\Users\HBIS\&#26700;&#38754;\&#34892;&#19994;&#25968;&#25454;\&#22522;&#24314;&#25237;&#36164;.xls"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D:\Users\HBIS\&#26700;&#38754;\&#34892;&#19994;&#25968;&#25454;\&#25151;&#22320;&#20135;&#25237;&#36164;.xls"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D:\Users\HBIS\&#26700;&#38754;\&#34892;&#19994;&#25968;&#25454;\&#25151;&#22320;&#20135;&#24314;&#31569;&#23433;&#35013;.xls" TargetMode="External"/></Relationships>
</file>

<file path=ppt/charts/_rels/chart20.xml.rels><?xml version="1.0" encoding="UTF-8" standalone="yes"?>
<Relationships xmlns="http://schemas.openxmlformats.org/package/2006/relationships"><Relationship Id="rId3" Type="http://schemas.openxmlformats.org/officeDocument/2006/relationships/oleObject" Target="file:///D:\Users\HBIS\&#26700;&#38754;\&#34892;&#19994;&#25968;&#25454;\&#38050;&#32852;&#25968;&#25454;_&#34892;&#19994;&#25968;&#25454;_2021-8-2_1627868170589.xls" TargetMode="External"/><Relationship Id="rId2" Type="http://schemas.microsoft.com/office/2011/relationships/chartColorStyle" Target="colors15.xml"/><Relationship Id="rId1" Type="http://schemas.microsoft.com/office/2011/relationships/chartStyle" Target="style15.xml"/></Relationships>
</file>

<file path=ppt/charts/_rels/chart21.xml.rels><?xml version="1.0" encoding="UTF-8" standalone="yes"?>
<Relationships xmlns="http://schemas.openxmlformats.org/package/2006/relationships"><Relationship Id="rId3" Type="http://schemas.openxmlformats.org/officeDocument/2006/relationships/oleObject" Target="file:///D:\Users\HBIS\&#26700;&#38754;\&#34892;&#19994;&#25968;&#25454;\&#23478;&#30005;.xls" TargetMode="External"/><Relationship Id="rId2" Type="http://schemas.microsoft.com/office/2011/relationships/chartColorStyle" Target="colors16.xml"/><Relationship Id="rId1" Type="http://schemas.microsoft.com/office/2011/relationships/chartStyle" Target="style16.xml"/></Relationships>
</file>

<file path=ppt/charts/_rels/chart22.xml.rels><?xml version="1.0" encoding="UTF-8" standalone="yes"?>
<Relationships xmlns="http://schemas.openxmlformats.org/package/2006/relationships"><Relationship Id="rId3" Type="http://schemas.openxmlformats.org/officeDocument/2006/relationships/oleObject" Target="file:///D:\Users\HBIS\&#26700;&#38754;\&#34892;&#19994;&#25968;&#25454;\&#23478;&#30005;.xls" TargetMode="External"/><Relationship Id="rId2" Type="http://schemas.microsoft.com/office/2011/relationships/chartColorStyle" Target="colors17.xml"/><Relationship Id="rId1" Type="http://schemas.microsoft.com/office/2011/relationships/chartStyle" Target="style17.xml"/></Relationships>
</file>

<file path=ppt/charts/_rels/chart23.xml.rels><?xml version="1.0" encoding="UTF-8" standalone="yes"?>
<Relationships xmlns="http://schemas.openxmlformats.org/package/2006/relationships"><Relationship Id="rId3" Type="http://schemas.openxmlformats.org/officeDocument/2006/relationships/oleObject" Target="file:///D:\Users\HBIS\&#26700;&#38754;\&#34892;&#19994;&#25968;&#25454;\&#23478;&#30005;.xls" TargetMode="External"/><Relationship Id="rId2" Type="http://schemas.microsoft.com/office/2011/relationships/chartColorStyle" Target="colors18.xml"/><Relationship Id="rId1" Type="http://schemas.microsoft.com/office/2011/relationships/chartStyle" Target="style18.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19.xml"/><Relationship Id="rId1" Type="http://schemas.microsoft.com/office/2011/relationships/chartStyle" Target="style19.xml"/></Relationships>
</file>

<file path=ppt/charts/_rels/chart25.xml.rels><?xml version="1.0" encoding="UTF-8" standalone="yes"?>
<Relationships xmlns="http://schemas.openxmlformats.org/package/2006/relationships"><Relationship Id="rId3" Type="http://schemas.openxmlformats.org/officeDocument/2006/relationships/oleObject" Target="file:///D:\Users\HBIS\&#26700;&#38754;\&#34892;&#19994;&#25968;&#25454;\&#38050;&#32852;&#25968;&#25454;_&#34892;&#19994;&#25968;&#25454;_2021-7-30_1627624409573.xls" TargetMode="External"/><Relationship Id="rId2" Type="http://schemas.microsoft.com/office/2011/relationships/chartColorStyle" Target="colors20.xml"/><Relationship Id="rId1" Type="http://schemas.microsoft.com/office/2011/relationships/chartStyle" Target="style20.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21.xml"/><Relationship Id="rId1" Type="http://schemas.microsoft.com/office/2011/relationships/chartStyle" Target="style21.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导出数据!$B$2</c:f>
              <c:strCache>
                <c:ptCount val="1"/>
                <c:pt idx="0">
                  <c:v>Mysteel普钢价格指数：绝对价格指数（日）</c:v>
                </c:pt>
              </c:strCache>
            </c:strRef>
          </c:tx>
          <c:spPr>
            <a:ln w="19050" cap="rnd">
              <a:solidFill>
                <a:schemeClr val="accent1"/>
              </a:solidFill>
              <a:round/>
            </a:ln>
            <a:effectLst/>
          </c:spPr>
          <c:marker>
            <c:symbol val="none"/>
          </c:marker>
          <c:dLbls>
            <c:dLbl>
              <c:idx val="120"/>
              <c:layout>
                <c:manualLayout>
                  <c:x val="0"/>
                  <c:y val="2.60432250423598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52C-417A-90D2-298502FD7858}"/>
                </c:ext>
              </c:extLst>
            </c:dLbl>
            <c:dLbl>
              <c:idx val="138"/>
              <c:layout>
                <c:manualLayout>
                  <c:x val="-1.0957403568163603E-3"/>
                  <c:y val="-3.55134886941270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52C-417A-90D2-298502FD785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导出数据!$A$3:$A$141</c:f>
              <c:numCache>
                <c:formatCode>yyyy\-mm\-dd</c:formatCode>
                <c:ptCount val="139"/>
                <c:pt idx="0">
                  <c:v>44400</c:v>
                </c:pt>
                <c:pt idx="1">
                  <c:v>44399</c:v>
                </c:pt>
                <c:pt idx="2">
                  <c:v>44398</c:v>
                </c:pt>
                <c:pt idx="3">
                  <c:v>44397</c:v>
                </c:pt>
                <c:pt idx="4">
                  <c:v>44396</c:v>
                </c:pt>
                <c:pt idx="5">
                  <c:v>44393</c:v>
                </c:pt>
                <c:pt idx="6">
                  <c:v>44392</c:v>
                </c:pt>
                <c:pt idx="7">
                  <c:v>44391</c:v>
                </c:pt>
                <c:pt idx="8">
                  <c:v>44390</c:v>
                </c:pt>
                <c:pt idx="9">
                  <c:v>44389</c:v>
                </c:pt>
                <c:pt idx="10">
                  <c:v>44386</c:v>
                </c:pt>
                <c:pt idx="11">
                  <c:v>44385</c:v>
                </c:pt>
                <c:pt idx="12">
                  <c:v>44384</c:v>
                </c:pt>
                <c:pt idx="13">
                  <c:v>44383</c:v>
                </c:pt>
                <c:pt idx="14">
                  <c:v>44382</c:v>
                </c:pt>
                <c:pt idx="15">
                  <c:v>44379</c:v>
                </c:pt>
                <c:pt idx="16">
                  <c:v>44378</c:v>
                </c:pt>
                <c:pt idx="17">
                  <c:v>44377</c:v>
                </c:pt>
                <c:pt idx="18">
                  <c:v>44376</c:v>
                </c:pt>
                <c:pt idx="19">
                  <c:v>44375</c:v>
                </c:pt>
                <c:pt idx="20">
                  <c:v>44372</c:v>
                </c:pt>
                <c:pt idx="21">
                  <c:v>44371</c:v>
                </c:pt>
                <c:pt idx="22">
                  <c:v>44370</c:v>
                </c:pt>
                <c:pt idx="23">
                  <c:v>44369</c:v>
                </c:pt>
                <c:pt idx="24">
                  <c:v>44368</c:v>
                </c:pt>
                <c:pt idx="25">
                  <c:v>44365</c:v>
                </c:pt>
                <c:pt idx="26">
                  <c:v>44364</c:v>
                </c:pt>
                <c:pt idx="27">
                  <c:v>44363</c:v>
                </c:pt>
                <c:pt idx="28">
                  <c:v>44362</c:v>
                </c:pt>
                <c:pt idx="29">
                  <c:v>44358</c:v>
                </c:pt>
                <c:pt idx="30">
                  <c:v>44357</c:v>
                </c:pt>
                <c:pt idx="31">
                  <c:v>44356</c:v>
                </c:pt>
                <c:pt idx="32">
                  <c:v>44355</c:v>
                </c:pt>
                <c:pt idx="33">
                  <c:v>44354</c:v>
                </c:pt>
                <c:pt idx="34">
                  <c:v>44351</c:v>
                </c:pt>
                <c:pt idx="35">
                  <c:v>44350</c:v>
                </c:pt>
                <c:pt idx="36">
                  <c:v>44349</c:v>
                </c:pt>
                <c:pt idx="37">
                  <c:v>44348</c:v>
                </c:pt>
                <c:pt idx="38">
                  <c:v>44347</c:v>
                </c:pt>
                <c:pt idx="39">
                  <c:v>44344</c:v>
                </c:pt>
                <c:pt idx="40">
                  <c:v>44343</c:v>
                </c:pt>
                <c:pt idx="41">
                  <c:v>44342</c:v>
                </c:pt>
                <c:pt idx="42">
                  <c:v>44341</c:v>
                </c:pt>
                <c:pt idx="43">
                  <c:v>44340</c:v>
                </c:pt>
                <c:pt idx="44">
                  <c:v>44337</c:v>
                </c:pt>
                <c:pt idx="45">
                  <c:v>44336</c:v>
                </c:pt>
                <c:pt idx="46">
                  <c:v>44335</c:v>
                </c:pt>
                <c:pt idx="47">
                  <c:v>44334</c:v>
                </c:pt>
                <c:pt idx="48">
                  <c:v>44333</c:v>
                </c:pt>
                <c:pt idx="49">
                  <c:v>44330</c:v>
                </c:pt>
                <c:pt idx="50">
                  <c:v>44329</c:v>
                </c:pt>
                <c:pt idx="51">
                  <c:v>44328</c:v>
                </c:pt>
                <c:pt idx="52">
                  <c:v>44327</c:v>
                </c:pt>
                <c:pt idx="53">
                  <c:v>44326</c:v>
                </c:pt>
                <c:pt idx="54">
                  <c:v>44324</c:v>
                </c:pt>
                <c:pt idx="55">
                  <c:v>44323</c:v>
                </c:pt>
                <c:pt idx="56">
                  <c:v>44322</c:v>
                </c:pt>
                <c:pt idx="57">
                  <c:v>44316</c:v>
                </c:pt>
                <c:pt idx="58">
                  <c:v>44315</c:v>
                </c:pt>
                <c:pt idx="59">
                  <c:v>44314</c:v>
                </c:pt>
                <c:pt idx="60">
                  <c:v>44313</c:v>
                </c:pt>
                <c:pt idx="61">
                  <c:v>44312</c:v>
                </c:pt>
                <c:pt idx="62">
                  <c:v>44311</c:v>
                </c:pt>
                <c:pt idx="63">
                  <c:v>44309</c:v>
                </c:pt>
                <c:pt idx="64">
                  <c:v>44308</c:v>
                </c:pt>
                <c:pt idx="65">
                  <c:v>44307</c:v>
                </c:pt>
                <c:pt idx="66">
                  <c:v>44306</c:v>
                </c:pt>
                <c:pt idx="67">
                  <c:v>44305</c:v>
                </c:pt>
                <c:pt idx="68">
                  <c:v>44302</c:v>
                </c:pt>
                <c:pt idx="69">
                  <c:v>44301</c:v>
                </c:pt>
                <c:pt idx="70">
                  <c:v>44300</c:v>
                </c:pt>
                <c:pt idx="71">
                  <c:v>44299</c:v>
                </c:pt>
                <c:pt idx="72">
                  <c:v>44298</c:v>
                </c:pt>
                <c:pt idx="73">
                  <c:v>44295</c:v>
                </c:pt>
                <c:pt idx="74">
                  <c:v>44294</c:v>
                </c:pt>
                <c:pt idx="75">
                  <c:v>44293</c:v>
                </c:pt>
                <c:pt idx="76">
                  <c:v>44292</c:v>
                </c:pt>
                <c:pt idx="77">
                  <c:v>44288</c:v>
                </c:pt>
                <c:pt idx="78">
                  <c:v>44287</c:v>
                </c:pt>
                <c:pt idx="79">
                  <c:v>44286</c:v>
                </c:pt>
                <c:pt idx="80">
                  <c:v>44285</c:v>
                </c:pt>
                <c:pt idx="81">
                  <c:v>44284</c:v>
                </c:pt>
                <c:pt idx="82">
                  <c:v>44281</c:v>
                </c:pt>
                <c:pt idx="83">
                  <c:v>44280</c:v>
                </c:pt>
                <c:pt idx="84">
                  <c:v>44279</c:v>
                </c:pt>
                <c:pt idx="85">
                  <c:v>44278</c:v>
                </c:pt>
                <c:pt idx="86">
                  <c:v>44277</c:v>
                </c:pt>
                <c:pt idx="87">
                  <c:v>44274</c:v>
                </c:pt>
                <c:pt idx="88">
                  <c:v>44273</c:v>
                </c:pt>
                <c:pt idx="89">
                  <c:v>44272</c:v>
                </c:pt>
                <c:pt idx="90">
                  <c:v>44271</c:v>
                </c:pt>
                <c:pt idx="91">
                  <c:v>44270</c:v>
                </c:pt>
                <c:pt idx="92">
                  <c:v>44267</c:v>
                </c:pt>
                <c:pt idx="93">
                  <c:v>44266</c:v>
                </c:pt>
                <c:pt idx="94">
                  <c:v>44265</c:v>
                </c:pt>
                <c:pt idx="95">
                  <c:v>44264</c:v>
                </c:pt>
                <c:pt idx="96">
                  <c:v>44263</c:v>
                </c:pt>
                <c:pt idx="97">
                  <c:v>44260</c:v>
                </c:pt>
                <c:pt idx="98">
                  <c:v>44259</c:v>
                </c:pt>
                <c:pt idx="99">
                  <c:v>44258</c:v>
                </c:pt>
                <c:pt idx="100">
                  <c:v>44257</c:v>
                </c:pt>
                <c:pt idx="101">
                  <c:v>44256</c:v>
                </c:pt>
                <c:pt idx="102">
                  <c:v>44253</c:v>
                </c:pt>
                <c:pt idx="103">
                  <c:v>44252</c:v>
                </c:pt>
                <c:pt idx="104">
                  <c:v>44251</c:v>
                </c:pt>
                <c:pt idx="105">
                  <c:v>44250</c:v>
                </c:pt>
                <c:pt idx="106">
                  <c:v>44249</c:v>
                </c:pt>
                <c:pt idx="107">
                  <c:v>44247</c:v>
                </c:pt>
                <c:pt idx="108">
                  <c:v>44246</c:v>
                </c:pt>
                <c:pt idx="109">
                  <c:v>44245</c:v>
                </c:pt>
                <c:pt idx="110">
                  <c:v>44237</c:v>
                </c:pt>
                <c:pt idx="111">
                  <c:v>44236</c:v>
                </c:pt>
                <c:pt idx="112">
                  <c:v>44235</c:v>
                </c:pt>
                <c:pt idx="113">
                  <c:v>44234</c:v>
                </c:pt>
                <c:pt idx="114">
                  <c:v>44232</c:v>
                </c:pt>
                <c:pt idx="115">
                  <c:v>44231</c:v>
                </c:pt>
                <c:pt idx="116">
                  <c:v>44230</c:v>
                </c:pt>
                <c:pt idx="117">
                  <c:v>44229</c:v>
                </c:pt>
                <c:pt idx="118">
                  <c:v>44228</c:v>
                </c:pt>
                <c:pt idx="119">
                  <c:v>44225</c:v>
                </c:pt>
                <c:pt idx="120">
                  <c:v>44224</c:v>
                </c:pt>
                <c:pt idx="121">
                  <c:v>44223</c:v>
                </c:pt>
                <c:pt idx="122">
                  <c:v>44222</c:v>
                </c:pt>
                <c:pt idx="123">
                  <c:v>44221</c:v>
                </c:pt>
                <c:pt idx="124">
                  <c:v>44218</c:v>
                </c:pt>
                <c:pt idx="125">
                  <c:v>44217</c:v>
                </c:pt>
                <c:pt idx="126">
                  <c:v>44216</c:v>
                </c:pt>
                <c:pt idx="127">
                  <c:v>44215</c:v>
                </c:pt>
                <c:pt idx="128">
                  <c:v>44214</c:v>
                </c:pt>
                <c:pt idx="129">
                  <c:v>44211</c:v>
                </c:pt>
                <c:pt idx="130">
                  <c:v>44210</c:v>
                </c:pt>
                <c:pt idx="131">
                  <c:v>44209</c:v>
                </c:pt>
                <c:pt idx="132">
                  <c:v>44208</c:v>
                </c:pt>
                <c:pt idx="133">
                  <c:v>44207</c:v>
                </c:pt>
                <c:pt idx="134">
                  <c:v>44204</c:v>
                </c:pt>
                <c:pt idx="135">
                  <c:v>44203</c:v>
                </c:pt>
                <c:pt idx="136">
                  <c:v>44202</c:v>
                </c:pt>
                <c:pt idx="137">
                  <c:v>44201</c:v>
                </c:pt>
                <c:pt idx="138">
                  <c:v>44200</c:v>
                </c:pt>
              </c:numCache>
            </c:numRef>
          </c:cat>
          <c:val>
            <c:numRef>
              <c:f>导出数据!$B$3:$B$141</c:f>
              <c:numCache>
                <c:formatCode>General</c:formatCode>
                <c:ptCount val="139"/>
                <c:pt idx="0">
                  <c:v>5791.36</c:v>
                </c:pt>
                <c:pt idx="1">
                  <c:v>5760.41</c:v>
                </c:pt>
                <c:pt idx="2">
                  <c:v>5773.09</c:v>
                </c:pt>
                <c:pt idx="3">
                  <c:v>5764.38</c:v>
                </c:pt>
                <c:pt idx="4">
                  <c:v>5785.58</c:v>
                </c:pt>
                <c:pt idx="5">
                  <c:v>5737.57</c:v>
                </c:pt>
                <c:pt idx="6">
                  <c:v>5733.04</c:v>
                </c:pt>
                <c:pt idx="7">
                  <c:v>5708.05</c:v>
                </c:pt>
                <c:pt idx="8">
                  <c:v>5679.29</c:v>
                </c:pt>
                <c:pt idx="9">
                  <c:v>5694.94</c:v>
                </c:pt>
                <c:pt idx="10">
                  <c:v>5562.28</c:v>
                </c:pt>
                <c:pt idx="11">
                  <c:v>5564.97</c:v>
                </c:pt>
                <c:pt idx="12">
                  <c:v>5519.05</c:v>
                </c:pt>
                <c:pt idx="13">
                  <c:v>5466.65</c:v>
                </c:pt>
                <c:pt idx="14">
                  <c:v>5418.58</c:v>
                </c:pt>
                <c:pt idx="15">
                  <c:v>5404.79</c:v>
                </c:pt>
                <c:pt idx="16">
                  <c:v>5420.26</c:v>
                </c:pt>
                <c:pt idx="17">
                  <c:v>5410.86</c:v>
                </c:pt>
                <c:pt idx="18">
                  <c:v>5410.42</c:v>
                </c:pt>
                <c:pt idx="19">
                  <c:v>5404.13</c:v>
                </c:pt>
                <c:pt idx="20">
                  <c:v>5414.33</c:v>
                </c:pt>
                <c:pt idx="21">
                  <c:v>5405.45</c:v>
                </c:pt>
                <c:pt idx="22">
                  <c:v>5401.81</c:v>
                </c:pt>
                <c:pt idx="23">
                  <c:v>5416.69</c:v>
                </c:pt>
                <c:pt idx="24">
                  <c:v>5483.16</c:v>
                </c:pt>
                <c:pt idx="25">
                  <c:v>5547.4</c:v>
                </c:pt>
                <c:pt idx="26">
                  <c:v>5542.36</c:v>
                </c:pt>
                <c:pt idx="27">
                  <c:v>5561.04</c:v>
                </c:pt>
                <c:pt idx="28">
                  <c:v>5597.37</c:v>
                </c:pt>
                <c:pt idx="29">
                  <c:v>5616.48</c:v>
                </c:pt>
                <c:pt idx="30">
                  <c:v>5587.28</c:v>
                </c:pt>
                <c:pt idx="31">
                  <c:v>5563.35</c:v>
                </c:pt>
                <c:pt idx="32">
                  <c:v>5550.4</c:v>
                </c:pt>
                <c:pt idx="33">
                  <c:v>5591.15</c:v>
                </c:pt>
                <c:pt idx="34">
                  <c:v>5641.76</c:v>
                </c:pt>
                <c:pt idx="35">
                  <c:v>5641.03</c:v>
                </c:pt>
                <c:pt idx="36">
                  <c:v>5624.22</c:v>
                </c:pt>
                <c:pt idx="37">
                  <c:v>5637.12</c:v>
                </c:pt>
                <c:pt idx="38">
                  <c:v>5664.76</c:v>
                </c:pt>
                <c:pt idx="39">
                  <c:v>5504.81</c:v>
                </c:pt>
                <c:pt idx="40">
                  <c:v>5412.96</c:v>
                </c:pt>
                <c:pt idx="41">
                  <c:v>5447.45</c:v>
                </c:pt>
                <c:pt idx="42">
                  <c:v>5544.6</c:v>
                </c:pt>
                <c:pt idx="43">
                  <c:v>5571.87</c:v>
                </c:pt>
                <c:pt idx="44">
                  <c:v>5800.36</c:v>
                </c:pt>
                <c:pt idx="45">
                  <c:v>5816.48</c:v>
                </c:pt>
                <c:pt idx="46">
                  <c:v>6038.77</c:v>
                </c:pt>
                <c:pt idx="47">
                  <c:v>6191.18</c:v>
                </c:pt>
                <c:pt idx="48">
                  <c:v>6215.76</c:v>
                </c:pt>
                <c:pt idx="49">
                  <c:v>6415.18</c:v>
                </c:pt>
                <c:pt idx="50">
                  <c:v>6608.75</c:v>
                </c:pt>
                <c:pt idx="51">
                  <c:v>6633.84</c:v>
                </c:pt>
                <c:pt idx="52">
                  <c:v>6577.7</c:v>
                </c:pt>
                <c:pt idx="53">
                  <c:v>6526.89</c:v>
                </c:pt>
                <c:pt idx="54">
                  <c:v>6083.81</c:v>
                </c:pt>
                <c:pt idx="55">
                  <c:v>5940.13</c:v>
                </c:pt>
                <c:pt idx="56">
                  <c:v>5852.75</c:v>
                </c:pt>
                <c:pt idx="57">
                  <c:v>5656.38</c:v>
                </c:pt>
                <c:pt idx="58">
                  <c:v>5650.29</c:v>
                </c:pt>
                <c:pt idx="59">
                  <c:v>5636.04</c:v>
                </c:pt>
                <c:pt idx="60">
                  <c:v>5653.83</c:v>
                </c:pt>
                <c:pt idx="61">
                  <c:v>5645.52</c:v>
                </c:pt>
                <c:pt idx="62">
                  <c:v>5612.86</c:v>
                </c:pt>
                <c:pt idx="63">
                  <c:v>5541.09</c:v>
                </c:pt>
                <c:pt idx="64">
                  <c:v>5526.22</c:v>
                </c:pt>
                <c:pt idx="65">
                  <c:v>5491.71</c:v>
                </c:pt>
                <c:pt idx="66">
                  <c:v>5480.45</c:v>
                </c:pt>
                <c:pt idx="67">
                  <c:v>5489.07</c:v>
                </c:pt>
                <c:pt idx="68">
                  <c:v>5501.58</c:v>
                </c:pt>
                <c:pt idx="69">
                  <c:v>5510.51</c:v>
                </c:pt>
                <c:pt idx="70">
                  <c:v>5511.35</c:v>
                </c:pt>
                <c:pt idx="71">
                  <c:v>5481.93</c:v>
                </c:pt>
                <c:pt idx="72">
                  <c:v>5457.11</c:v>
                </c:pt>
                <c:pt idx="73">
                  <c:v>5519.39</c:v>
                </c:pt>
                <c:pt idx="74">
                  <c:v>5529.84</c:v>
                </c:pt>
                <c:pt idx="75">
                  <c:v>5549.54</c:v>
                </c:pt>
                <c:pt idx="76">
                  <c:v>5529.61</c:v>
                </c:pt>
                <c:pt idx="77">
                  <c:v>5433.28</c:v>
                </c:pt>
                <c:pt idx="78">
                  <c:v>5325.57</c:v>
                </c:pt>
                <c:pt idx="79">
                  <c:v>5296.51</c:v>
                </c:pt>
                <c:pt idx="80">
                  <c:v>5285.98</c:v>
                </c:pt>
                <c:pt idx="81">
                  <c:v>5268.33</c:v>
                </c:pt>
                <c:pt idx="82">
                  <c:v>5161.6400000000003</c:v>
                </c:pt>
                <c:pt idx="83">
                  <c:v>5140.83</c:v>
                </c:pt>
                <c:pt idx="84">
                  <c:v>5117.87</c:v>
                </c:pt>
                <c:pt idx="85">
                  <c:v>5118.32</c:v>
                </c:pt>
                <c:pt idx="86">
                  <c:v>5133.07</c:v>
                </c:pt>
                <c:pt idx="87">
                  <c:v>5056.6400000000003</c:v>
                </c:pt>
                <c:pt idx="88">
                  <c:v>5050.74</c:v>
                </c:pt>
                <c:pt idx="89">
                  <c:v>5044.7</c:v>
                </c:pt>
                <c:pt idx="90">
                  <c:v>5048.25</c:v>
                </c:pt>
                <c:pt idx="91">
                  <c:v>5050.6400000000003</c:v>
                </c:pt>
                <c:pt idx="92">
                  <c:v>5047.91</c:v>
                </c:pt>
                <c:pt idx="93">
                  <c:v>4990.22</c:v>
                </c:pt>
                <c:pt idx="94">
                  <c:v>4998.67</c:v>
                </c:pt>
                <c:pt idx="95">
                  <c:v>5034.41</c:v>
                </c:pt>
                <c:pt idx="96">
                  <c:v>5065.63</c:v>
                </c:pt>
                <c:pt idx="97">
                  <c:v>5003.92</c:v>
                </c:pt>
                <c:pt idx="98">
                  <c:v>5060.01</c:v>
                </c:pt>
                <c:pt idx="99">
                  <c:v>5067.0600000000004</c:v>
                </c:pt>
                <c:pt idx="100">
                  <c:v>4964.07</c:v>
                </c:pt>
                <c:pt idx="101">
                  <c:v>4962.78</c:v>
                </c:pt>
                <c:pt idx="102">
                  <c:v>4971.17</c:v>
                </c:pt>
                <c:pt idx="103">
                  <c:v>4967.12</c:v>
                </c:pt>
                <c:pt idx="104">
                  <c:v>4947.66</c:v>
                </c:pt>
                <c:pt idx="105">
                  <c:v>4954.51</c:v>
                </c:pt>
                <c:pt idx="106">
                  <c:v>4942.17</c:v>
                </c:pt>
                <c:pt idx="107">
                  <c:v>4842.87</c:v>
                </c:pt>
                <c:pt idx="108">
                  <c:v>4820.22</c:v>
                </c:pt>
                <c:pt idx="109">
                  <c:v>4768.12</c:v>
                </c:pt>
                <c:pt idx="110">
                  <c:v>4635.74</c:v>
                </c:pt>
                <c:pt idx="111">
                  <c:v>4635.09</c:v>
                </c:pt>
                <c:pt idx="112">
                  <c:v>4630.08</c:v>
                </c:pt>
                <c:pt idx="113">
                  <c:v>4625.5200000000004</c:v>
                </c:pt>
                <c:pt idx="114">
                  <c:v>4623.0600000000004</c:v>
                </c:pt>
                <c:pt idx="115">
                  <c:v>4616.75</c:v>
                </c:pt>
                <c:pt idx="116">
                  <c:v>4614.72</c:v>
                </c:pt>
                <c:pt idx="117">
                  <c:v>4614.75</c:v>
                </c:pt>
                <c:pt idx="118">
                  <c:v>4619.96</c:v>
                </c:pt>
                <c:pt idx="119">
                  <c:v>4627.1400000000003</c:v>
                </c:pt>
                <c:pt idx="120">
                  <c:v>4633.01</c:v>
                </c:pt>
                <c:pt idx="121">
                  <c:v>4634.2700000000004</c:v>
                </c:pt>
                <c:pt idx="122">
                  <c:v>4618.18</c:v>
                </c:pt>
                <c:pt idx="123">
                  <c:v>4609.72</c:v>
                </c:pt>
                <c:pt idx="124">
                  <c:v>4613.24</c:v>
                </c:pt>
                <c:pt idx="125">
                  <c:v>4610.96</c:v>
                </c:pt>
                <c:pt idx="126">
                  <c:v>4616.03</c:v>
                </c:pt>
                <c:pt idx="127">
                  <c:v>4627.3500000000004</c:v>
                </c:pt>
                <c:pt idx="128">
                  <c:v>4647.01</c:v>
                </c:pt>
                <c:pt idx="129">
                  <c:v>4648.2</c:v>
                </c:pt>
                <c:pt idx="130">
                  <c:v>4642.09</c:v>
                </c:pt>
                <c:pt idx="131">
                  <c:v>4657.72</c:v>
                </c:pt>
                <c:pt idx="132">
                  <c:v>4677.87</c:v>
                </c:pt>
                <c:pt idx="133">
                  <c:v>4712.99</c:v>
                </c:pt>
                <c:pt idx="134">
                  <c:v>4743.8900000000003</c:v>
                </c:pt>
                <c:pt idx="135">
                  <c:v>4728.04</c:v>
                </c:pt>
                <c:pt idx="136">
                  <c:v>4725.3100000000004</c:v>
                </c:pt>
                <c:pt idx="137">
                  <c:v>4728.2</c:v>
                </c:pt>
                <c:pt idx="138">
                  <c:v>4721.83</c:v>
                </c:pt>
              </c:numCache>
            </c:numRef>
          </c:val>
          <c:smooth val="0"/>
          <c:extLst>
            <c:ext xmlns:c16="http://schemas.microsoft.com/office/drawing/2014/chart" uri="{C3380CC4-5D6E-409C-BE32-E72D297353CC}">
              <c16:uniqueId val="{00000000-E587-4242-89AB-59F30705811F}"/>
            </c:ext>
          </c:extLst>
        </c:ser>
        <c:dLbls>
          <c:showLegendKey val="0"/>
          <c:showVal val="0"/>
          <c:showCatName val="0"/>
          <c:showSerName val="0"/>
          <c:showPercent val="0"/>
          <c:showBubbleSize val="0"/>
        </c:dLbls>
        <c:smooth val="0"/>
        <c:axId val="810406895"/>
        <c:axId val="810401487"/>
      </c:lineChart>
      <c:dateAx>
        <c:axId val="810406895"/>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10401487"/>
        <c:crosses val="autoZero"/>
        <c:auto val="1"/>
        <c:lblOffset val="100"/>
        <c:baseTimeUnit val="days"/>
      </c:dateAx>
      <c:valAx>
        <c:axId val="810401487"/>
        <c:scaling>
          <c:orientation val="minMax"/>
          <c:min val="3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104068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导出数据!$B$2</c:f>
              <c:strCache>
                <c:ptCount val="1"/>
                <c:pt idx="0">
                  <c:v>螺纹钢</c:v>
                </c:pt>
              </c:strCache>
            </c:strRef>
          </c:tx>
          <c:spPr>
            <a:ln w="19050" cap="rnd">
              <a:solidFill>
                <a:schemeClr val="accent1"/>
              </a:solidFill>
              <a:round/>
            </a:ln>
            <a:effectLst/>
          </c:spPr>
          <c:marker>
            <c:symbol val="none"/>
          </c:marker>
          <c:cat>
            <c:numRef>
              <c:f>导出数据!$A$3:$A$141</c:f>
              <c:numCache>
                <c:formatCode>yyyy\-mm\-dd</c:formatCode>
                <c:ptCount val="139"/>
                <c:pt idx="0">
                  <c:v>44400</c:v>
                </c:pt>
                <c:pt idx="1">
                  <c:v>44399</c:v>
                </c:pt>
                <c:pt idx="2">
                  <c:v>44398</c:v>
                </c:pt>
                <c:pt idx="3">
                  <c:v>44397</c:v>
                </c:pt>
                <c:pt idx="4">
                  <c:v>44396</c:v>
                </c:pt>
                <c:pt idx="5">
                  <c:v>44393</c:v>
                </c:pt>
                <c:pt idx="6">
                  <c:v>44392</c:v>
                </c:pt>
                <c:pt idx="7">
                  <c:v>44391</c:v>
                </c:pt>
                <c:pt idx="8">
                  <c:v>44390</c:v>
                </c:pt>
                <c:pt idx="9">
                  <c:v>44389</c:v>
                </c:pt>
                <c:pt idx="10">
                  <c:v>44386</c:v>
                </c:pt>
                <c:pt idx="11">
                  <c:v>44385</c:v>
                </c:pt>
                <c:pt idx="12">
                  <c:v>44384</c:v>
                </c:pt>
                <c:pt idx="13">
                  <c:v>44383</c:v>
                </c:pt>
                <c:pt idx="14">
                  <c:v>44382</c:v>
                </c:pt>
                <c:pt idx="15">
                  <c:v>44379</c:v>
                </c:pt>
                <c:pt idx="16">
                  <c:v>44378</c:v>
                </c:pt>
                <c:pt idx="17">
                  <c:v>44377</c:v>
                </c:pt>
                <c:pt idx="18">
                  <c:v>44376</c:v>
                </c:pt>
                <c:pt idx="19">
                  <c:v>44375</c:v>
                </c:pt>
                <c:pt idx="20">
                  <c:v>44372</c:v>
                </c:pt>
                <c:pt idx="21">
                  <c:v>44371</c:v>
                </c:pt>
                <c:pt idx="22">
                  <c:v>44370</c:v>
                </c:pt>
                <c:pt idx="23">
                  <c:v>44369</c:v>
                </c:pt>
                <c:pt idx="24">
                  <c:v>44368</c:v>
                </c:pt>
                <c:pt idx="25">
                  <c:v>44365</c:v>
                </c:pt>
                <c:pt idx="26">
                  <c:v>44364</c:v>
                </c:pt>
                <c:pt idx="27">
                  <c:v>44363</c:v>
                </c:pt>
                <c:pt idx="28">
                  <c:v>44362</c:v>
                </c:pt>
                <c:pt idx="29">
                  <c:v>44358</c:v>
                </c:pt>
                <c:pt idx="30">
                  <c:v>44357</c:v>
                </c:pt>
                <c:pt idx="31">
                  <c:v>44356</c:v>
                </c:pt>
                <c:pt idx="32">
                  <c:v>44355</c:v>
                </c:pt>
                <c:pt idx="33">
                  <c:v>44354</c:v>
                </c:pt>
                <c:pt idx="34">
                  <c:v>44351</c:v>
                </c:pt>
                <c:pt idx="35">
                  <c:v>44350</c:v>
                </c:pt>
                <c:pt idx="36">
                  <c:v>44349</c:v>
                </c:pt>
                <c:pt idx="37">
                  <c:v>44348</c:v>
                </c:pt>
                <c:pt idx="38">
                  <c:v>44347</c:v>
                </c:pt>
                <c:pt idx="39">
                  <c:v>44344</c:v>
                </c:pt>
                <c:pt idx="40">
                  <c:v>44343</c:v>
                </c:pt>
                <c:pt idx="41">
                  <c:v>44342</c:v>
                </c:pt>
                <c:pt idx="42">
                  <c:v>44341</c:v>
                </c:pt>
                <c:pt idx="43">
                  <c:v>44340</c:v>
                </c:pt>
                <c:pt idx="44">
                  <c:v>44337</c:v>
                </c:pt>
                <c:pt idx="45">
                  <c:v>44336</c:v>
                </c:pt>
                <c:pt idx="46">
                  <c:v>44335</c:v>
                </c:pt>
                <c:pt idx="47">
                  <c:v>44334</c:v>
                </c:pt>
                <c:pt idx="48">
                  <c:v>44333</c:v>
                </c:pt>
                <c:pt idx="49">
                  <c:v>44330</c:v>
                </c:pt>
                <c:pt idx="50">
                  <c:v>44329</c:v>
                </c:pt>
                <c:pt idx="51">
                  <c:v>44328</c:v>
                </c:pt>
                <c:pt idx="52">
                  <c:v>44327</c:v>
                </c:pt>
                <c:pt idx="53">
                  <c:v>44326</c:v>
                </c:pt>
                <c:pt idx="54">
                  <c:v>44324</c:v>
                </c:pt>
                <c:pt idx="55">
                  <c:v>44323</c:v>
                </c:pt>
                <c:pt idx="56">
                  <c:v>44322</c:v>
                </c:pt>
                <c:pt idx="57">
                  <c:v>44316</c:v>
                </c:pt>
                <c:pt idx="58">
                  <c:v>44315</c:v>
                </c:pt>
                <c:pt idx="59">
                  <c:v>44314</c:v>
                </c:pt>
                <c:pt idx="60">
                  <c:v>44313</c:v>
                </c:pt>
                <c:pt idx="61">
                  <c:v>44312</c:v>
                </c:pt>
                <c:pt idx="62">
                  <c:v>44311</c:v>
                </c:pt>
                <c:pt idx="63">
                  <c:v>44309</c:v>
                </c:pt>
                <c:pt idx="64">
                  <c:v>44308</c:v>
                </c:pt>
                <c:pt idx="65">
                  <c:v>44307</c:v>
                </c:pt>
                <c:pt idx="66">
                  <c:v>44306</c:v>
                </c:pt>
                <c:pt idx="67">
                  <c:v>44305</c:v>
                </c:pt>
                <c:pt idx="68">
                  <c:v>44302</c:v>
                </c:pt>
                <c:pt idx="69">
                  <c:v>44301</c:v>
                </c:pt>
                <c:pt idx="70">
                  <c:v>44300</c:v>
                </c:pt>
                <c:pt idx="71">
                  <c:v>44299</c:v>
                </c:pt>
                <c:pt idx="72">
                  <c:v>44298</c:v>
                </c:pt>
                <c:pt idx="73">
                  <c:v>44295</c:v>
                </c:pt>
                <c:pt idx="74">
                  <c:v>44294</c:v>
                </c:pt>
                <c:pt idx="75">
                  <c:v>44293</c:v>
                </c:pt>
                <c:pt idx="76">
                  <c:v>44292</c:v>
                </c:pt>
                <c:pt idx="77">
                  <c:v>44288</c:v>
                </c:pt>
                <c:pt idx="78">
                  <c:v>44287</c:v>
                </c:pt>
                <c:pt idx="79">
                  <c:v>44286</c:v>
                </c:pt>
                <c:pt idx="80">
                  <c:v>44285</c:v>
                </c:pt>
                <c:pt idx="81">
                  <c:v>44284</c:v>
                </c:pt>
                <c:pt idx="82">
                  <c:v>44281</c:v>
                </c:pt>
                <c:pt idx="83">
                  <c:v>44280</c:v>
                </c:pt>
                <c:pt idx="84">
                  <c:v>44279</c:v>
                </c:pt>
                <c:pt idx="85">
                  <c:v>44278</c:v>
                </c:pt>
                <c:pt idx="86">
                  <c:v>44277</c:v>
                </c:pt>
                <c:pt idx="87">
                  <c:v>44274</c:v>
                </c:pt>
                <c:pt idx="88">
                  <c:v>44273</c:v>
                </c:pt>
                <c:pt idx="89">
                  <c:v>44272</c:v>
                </c:pt>
                <c:pt idx="90">
                  <c:v>44271</c:v>
                </c:pt>
                <c:pt idx="91">
                  <c:v>44270</c:v>
                </c:pt>
                <c:pt idx="92">
                  <c:v>44267</c:v>
                </c:pt>
                <c:pt idx="93">
                  <c:v>44266</c:v>
                </c:pt>
                <c:pt idx="94">
                  <c:v>44265</c:v>
                </c:pt>
                <c:pt idx="95">
                  <c:v>44264</c:v>
                </c:pt>
                <c:pt idx="96">
                  <c:v>44263</c:v>
                </c:pt>
                <c:pt idx="97">
                  <c:v>44260</c:v>
                </c:pt>
                <c:pt idx="98">
                  <c:v>44259</c:v>
                </c:pt>
                <c:pt idx="99">
                  <c:v>44258</c:v>
                </c:pt>
                <c:pt idx="100">
                  <c:v>44257</c:v>
                </c:pt>
                <c:pt idx="101">
                  <c:v>44256</c:v>
                </c:pt>
                <c:pt idx="102">
                  <c:v>44253</c:v>
                </c:pt>
                <c:pt idx="103">
                  <c:v>44252</c:v>
                </c:pt>
                <c:pt idx="104">
                  <c:v>44251</c:v>
                </c:pt>
                <c:pt idx="105">
                  <c:v>44250</c:v>
                </c:pt>
                <c:pt idx="106">
                  <c:v>44249</c:v>
                </c:pt>
                <c:pt idx="107">
                  <c:v>44247</c:v>
                </c:pt>
                <c:pt idx="108">
                  <c:v>44246</c:v>
                </c:pt>
                <c:pt idx="109">
                  <c:v>44245</c:v>
                </c:pt>
                <c:pt idx="110">
                  <c:v>44237</c:v>
                </c:pt>
                <c:pt idx="111">
                  <c:v>44236</c:v>
                </c:pt>
                <c:pt idx="112">
                  <c:v>44235</c:v>
                </c:pt>
                <c:pt idx="113">
                  <c:v>44234</c:v>
                </c:pt>
                <c:pt idx="114">
                  <c:v>44232</c:v>
                </c:pt>
                <c:pt idx="115">
                  <c:v>44231</c:v>
                </c:pt>
                <c:pt idx="116">
                  <c:v>44230</c:v>
                </c:pt>
                <c:pt idx="117">
                  <c:v>44229</c:v>
                </c:pt>
                <c:pt idx="118">
                  <c:v>44228</c:v>
                </c:pt>
                <c:pt idx="119">
                  <c:v>44225</c:v>
                </c:pt>
                <c:pt idx="120">
                  <c:v>44224</c:v>
                </c:pt>
                <c:pt idx="121">
                  <c:v>44223</c:v>
                </c:pt>
                <c:pt idx="122">
                  <c:v>44222</c:v>
                </c:pt>
                <c:pt idx="123">
                  <c:v>44221</c:v>
                </c:pt>
                <c:pt idx="124">
                  <c:v>44218</c:v>
                </c:pt>
                <c:pt idx="125">
                  <c:v>44217</c:v>
                </c:pt>
                <c:pt idx="126">
                  <c:v>44216</c:v>
                </c:pt>
                <c:pt idx="127">
                  <c:v>44215</c:v>
                </c:pt>
                <c:pt idx="128">
                  <c:v>44214</c:v>
                </c:pt>
                <c:pt idx="129">
                  <c:v>44211</c:v>
                </c:pt>
                <c:pt idx="130">
                  <c:v>44210</c:v>
                </c:pt>
                <c:pt idx="131">
                  <c:v>44209</c:v>
                </c:pt>
                <c:pt idx="132">
                  <c:v>44208</c:v>
                </c:pt>
                <c:pt idx="133">
                  <c:v>44207</c:v>
                </c:pt>
                <c:pt idx="134">
                  <c:v>44204</c:v>
                </c:pt>
                <c:pt idx="135">
                  <c:v>44203</c:v>
                </c:pt>
                <c:pt idx="136">
                  <c:v>44202</c:v>
                </c:pt>
                <c:pt idx="137">
                  <c:v>44201</c:v>
                </c:pt>
                <c:pt idx="138">
                  <c:v>44200</c:v>
                </c:pt>
              </c:numCache>
            </c:numRef>
          </c:cat>
          <c:val>
            <c:numRef>
              <c:f>导出数据!$B$3:$B$141</c:f>
              <c:numCache>
                <c:formatCode>General</c:formatCode>
                <c:ptCount val="139"/>
                <c:pt idx="0">
                  <c:v>5382.56</c:v>
                </c:pt>
                <c:pt idx="1">
                  <c:v>5335.06</c:v>
                </c:pt>
                <c:pt idx="2">
                  <c:v>5338.4</c:v>
                </c:pt>
                <c:pt idx="3">
                  <c:v>5327.82</c:v>
                </c:pt>
                <c:pt idx="4">
                  <c:v>5334.21</c:v>
                </c:pt>
                <c:pt idx="5">
                  <c:v>5262.22</c:v>
                </c:pt>
                <c:pt idx="6">
                  <c:v>5254.4</c:v>
                </c:pt>
                <c:pt idx="7">
                  <c:v>5221.5600000000004</c:v>
                </c:pt>
                <c:pt idx="8">
                  <c:v>5205.6099999999997</c:v>
                </c:pt>
                <c:pt idx="9">
                  <c:v>5230.7</c:v>
                </c:pt>
                <c:pt idx="10">
                  <c:v>5085.83</c:v>
                </c:pt>
                <c:pt idx="11">
                  <c:v>5085.3599999999997</c:v>
                </c:pt>
                <c:pt idx="12">
                  <c:v>5038.5600000000004</c:v>
                </c:pt>
                <c:pt idx="13">
                  <c:v>4991.7299999999996</c:v>
                </c:pt>
                <c:pt idx="14">
                  <c:v>4947.4399999999996</c:v>
                </c:pt>
                <c:pt idx="15">
                  <c:v>4939.09</c:v>
                </c:pt>
                <c:pt idx="16">
                  <c:v>4945.6400000000003</c:v>
                </c:pt>
                <c:pt idx="17">
                  <c:v>4934.22</c:v>
                </c:pt>
                <c:pt idx="18">
                  <c:v>4940.97</c:v>
                </c:pt>
                <c:pt idx="19">
                  <c:v>4939.8500000000004</c:v>
                </c:pt>
                <c:pt idx="20">
                  <c:v>4953.16</c:v>
                </c:pt>
                <c:pt idx="21">
                  <c:v>4950.62</c:v>
                </c:pt>
                <c:pt idx="22">
                  <c:v>4950.34</c:v>
                </c:pt>
                <c:pt idx="23">
                  <c:v>4966.28</c:v>
                </c:pt>
                <c:pt idx="24">
                  <c:v>5038.53</c:v>
                </c:pt>
                <c:pt idx="25">
                  <c:v>5104.4399999999996</c:v>
                </c:pt>
                <c:pt idx="26">
                  <c:v>5111.8599999999997</c:v>
                </c:pt>
                <c:pt idx="27">
                  <c:v>5138.8500000000004</c:v>
                </c:pt>
                <c:pt idx="28">
                  <c:v>5178.1499999999996</c:v>
                </c:pt>
                <c:pt idx="29">
                  <c:v>5187.97</c:v>
                </c:pt>
                <c:pt idx="30">
                  <c:v>5155.8500000000004</c:v>
                </c:pt>
                <c:pt idx="31">
                  <c:v>5129</c:v>
                </c:pt>
                <c:pt idx="32">
                  <c:v>5124.3999999999996</c:v>
                </c:pt>
                <c:pt idx="33">
                  <c:v>5172.34</c:v>
                </c:pt>
                <c:pt idx="34">
                  <c:v>5220.9799999999996</c:v>
                </c:pt>
                <c:pt idx="35">
                  <c:v>5210.99</c:v>
                </c:pt>
                <c:pt idx="36">
                  <c:v>5205.1099999999997</c:v>
                </c:pt>
                <c:pt idx="37">
                  <c:v>5219.68</c:v>
                </c:pt>
                <c:pt idx="38">
                  <c:v>5231.8500000000004</c:v>
                </c:pt>
                <c:pt idx="39">
                  <c:v>5056.5200000000004</c:v>
                </c:pt>
                <c:pt idx="40">
                  <c:v>4985.1499999999996</c:v>
                </c:pt>
                <c:pt idx="41">
                  <c:v>5039.0600000000004</c:v>
                </c:pt>
                <c:pt idx="42">
                  <c:v>5116.75</c:v>
                </c:pt>
                <c:pt idx="43">
                  <c:v>5151.3500000000004</c:v>
                </c:pt>
                <c:pt idx="44">
                  <c:v>5371.6</c:v>
                </c:pt>
                <c:pt idx="45">
                  <c:v>5410.26</c:v>
                </c:pt>
                <c:pt idx="46">
                  <c:v>5595.82</c:v>
                </c:pt>
                <c:pt idx="47">
                  <c:v>5741.86</c:v>
                </c:pt>
                <c:pt idx="48">
                  <c:v>5791.93</c:v>
                </c:pt>
                <c:pt idx="49">
                  <c:v>6045.55</c:v>
                </c:pt>
                <c:pt idx="50">
                  <c:v>6238.16</c:v>
                </c:pt>
                <c:pt idx="51">
                  <c:v>6286.82</c:v>
                </c:pt>
                <c:pt idx="52">
                  <c:v>6290.11</c:v>
                </c:pt>
                <c:pt idx="53">
                  <c:v>6234</c:v>
                </c:pt>
                <c:pt idx="54">
                  <c:v>5740.76</c:v>
                </c:pt>
                <c:pt idx="55">
                  <c:v>5585.55</c:v>
                </c:pt>
                <c:pt idx="56">
                  <c:v>5481.39</c:v>
                </c:pt>
                <c:pt idx="57">
                  <c:v>5254.58</c:v>
                </c:pt>
                <c:pt idx="58">
                  <c:v>5238.2299999999996</c:v>
                </c:pt>
                <c:pt idx="59">
                  <c:v>5232.93</c:v>
                </c:pt>
                <c:pt idx="60">
                  <c:v>5245.15</c:v>
                </c:pt>
                <c:pt idx="61">
                  <c:v>5243.76</c:v>
                </c:pt>
                <c:pt idx="62">
                  <c:v>5210.12</c:v>
                </c:pt>
                <c:pt idx="63">
                  <c:v>5138.0600000000004</c:v>
                </c:pt>
                <c:pt idx="64">
                  <c:v>5116.92</c:v>
                </c:pt>
                <c:pt idx="65">
                  <c:v>5091.7</c:v>
                </c:pt>
                <c:pt idx="66">
                  <c:v>5079.49</c:v>
                </c:pt>
                <c:pt idx="67">
                  <c:v>5086.8900000000003</c:v>
                </c:pt>
                <c:pt idx="68">
                  <c:v>5094.0600000000004</c:v>
                </c:pt>
                <c:pt idx="69">
                  <c:v>5102.99</c:v>
                </c:pt>
                <c:pt idx="70">
                  <c:v>5101.3999999999996</c:v>
                </c:pt>
                <c:pt idx="71">
                  <c:v>5078.5</c:v>
                </c:pt>
                <c:pt idx="72">
                  <c:v>5068.3599999999997</c:v>
                </c:pt>
                <c:pt idx="73">
                  <c:v>5117.49</c:v>
                </c:pt>
                <c:pt idx="74">
                  <c:v>5125.83</c:v>
                </c:pt>
                <c:pt idx="75">
                  <c:v>5132.66</c:v>
                </c:pt>
                <c:pt idx="76">
                  <c:v>5127.6899999999996</c:v>
                </c:pt>
                <c:pt idx="77">
                  <c:v>5026.2700000000004</c:v>
                </c:pt>
                <c:pt idx="78">
                  <c:v>4936.83</c:v>
                </c:pt>
                <c:pt idx="79">
                  <c:v>4916.7700000000004</c:v>
                </c:pt>
                <c:pt idx="80">
                  <c:v>4923.93</c:v>
                </c:pt>
                <c:pt idx="81">
                  <c:v>4920.75</c:v>
                </c:pt>
                <c:pt idx="82">
                  <c:v>4829.13</c:v>
                </c:pt>
                <c:pt idx="83">
                  <c:v>4802.93</c:v>
                </c:pt>
                <c:pt idx="84">
                  <c:v>4779.42</c:v>
                </c:pt>
                <c:pt idx="85">
                  <c:v>4788.51</c:v>
                </c:pt>
                <c:pt idx="86">
                  <c:v>4810.76</c:v>
                </c:pt>
                <c:pt idx="87">
                  <c:v>4745.41</c:v>
                </c:pt>
                <c:pt idx="88">
                  <c:v>4749.63</c:v>
                </c:pt>
                <c:pt idx="89">
                  <c:v>4745.95</c:v>
                </c:pt>
                <c:pt idx="90">
                  <c:v>4755.2299999999996</c:v>
                </c:pt>
                <c:pt idx="91">
                  <c:v>4756.63</c:v>
                </c:pt>
                <c:pt idx="92">
                  <c:v>4763.46</c:v>
                </c:pt>
                <c:pt idx="93">
                  <c:v>4706.28</c:v>
                </c:pt>
                <c:pt idx="94">
                  <c:v>4724.3100000000004</c:v>
                </c:pt>
                <c:pt idx="95">
                  <c:v>4766.6000000000004</c:v>
                </c:pt>
                <c:pt idx="96">
                  <c:v>4795.7700000000004</c:v>
                </c:pt>
                <c:pt idx="97">
                  <c:v>4747.24</c:v>
                </c:pt>
                <c:pt idx="98">
                  <c:v>4797.87</c:v>
                </c:pt>
                <c:pt idx="99">
                  <c:v>4804.45</c:v>
                </c:pt>
                <c:pt idx="100">
                  <c:v>4700.2299999999996</c:v>
                </c:pt>
                <c:pt idx="101">
                  <c:v>4707.41</c:v>
                </c:pt>
                <c:pt idx="102">
                  <c:v>4717.32</c:v>
                </c:pt>
                <c:pt idx="103">
                  <c:v>4711.28</c:v>
                </c:pt>
                <c:pt idx="104">
                  <c:v>4697.1899999999996</c:v>
                </c:pt>
                <c:pt idx="105">
                  <c:v>4705.45</c:v>
                </c:pt>
                <c:pt idx="106">
                  <c:v>4690.5200000000004</c:v>
                </c:pt>
                <c:pt idx="107">
                  <c:v>4611.12</c:v>
                </c:pt>
                <c:pt idx="108">
                  <c:v>4584.12</c:v>
                </c:pt>
                <c:pt idx="109">
                  <c:v>4510.03</c:v>
                </c:pt>
                <c:pt idx="110">
                  <c:v>4388.71</c:v>
                </c:pt>
                <c:pt idx="111">
                  <c:v>4388.71</c:v>
                </c:pt>
                <c:pt idx="112">
                  <c:v>4388.49</c:v>
                </c:pt>
                <c:pt idx="113">
                  <c:v>4388.49</c:v>
                </c:pt>
                <c:pt idx="114">
                  <c:v>4388.49</c:v>
                </c:pt>
                <c:pt idx="115">
                  <c:v>4388.49</c:v>
                </c:pt>
                <c:pt idx="116">
                  <c:v>4388.37</c:v>
                </c:pt>
                <c:pt idx="117">
                  <c:v>4388.13</c:v>
                </c:pt>
                <c:pt idx="118">
                  <c:v>4388.3</c:v>
                </c:pt>
                <c:pt idx="119">
                  <c:v>4387.6499999999996</c:v>
                </c:pt>
                <c:pt idx="120">
                  <c:v>4386.83</c:v>
                </c:pt>
                <c:pt idx="121">
                  <c:v>4384.6400000000003</c:v>
                </c:pt>
                <c:pt idx="122">
                  <c:v>4379.46</c:v>
                </c:pt>
                <c:pt idx="123">
                  <c:v>4377.68</c:v>
                </c:pt>
                <c:pt idx="124">
                  <c:v>4380.93</c:v>
                </c:pt>
                <c:pt idx="125">
                  <c:v>4374.26</c:v>
                </c:pt>
                <c:pt idx="126">
                  <c:v>4374.22</c:v>
                </c:pt>
                <c:pt idx="127">
                  <c:v>4387.5200000000004</c:v>
                </c:pt>
                <c:pt idx="128">
                  <c:v>4397.42</c:v>
                </c:pt>
                <c:pt idx="129">
                  <c:v>4393.29</c:v>
                </c:pt>
                <c:pt idx="130">
                  <c:v>4392.6899999999996</c:v>
                </c:pt>
                <c:pt idx="131">
                  <c:v>4413.17</c:v>
                </c:pt>
                <c:pt idx="132">
                  <c:v>4437.5</c:v>
                </c:pt>
                <c:pt idx="133">
                  <c:v>4472.17</c:v>
                </c:pt>
                <c:pt idx="134">
                  <c:v>4486.5200000000004</c:v>
                </c:pt>
                <c:pt idx="135">
                  <c:v>4478.2</c:v>
                </c:pt>
                <c:pt idx="136">
                  <c:v>4478.59</c:v>
                </c:pt>
                <c:pt idx="137">
                  <c:v>4478.6400000000003</c:v>
                </c:pt>
                <c:pt idx="138">
                  <c:v>4457.09</c:v>
                </c:pt>
              </c:numCache>
            </c:numRef>
          </c:val>
          <c:smooth val="0"/>
          <c:extLst>
            <c:ext xmlns:c16="http://schemas.microsoft.com/office/drawing/2014/chart" uri="{C3380CC4-5D6E-409C-BE32-E72D297353CC}">
              <c16:uniqueId val="{00000000-448D-4D01-A977-CD533EC0996F}"/>
            </c:ext>
          </c:extLst>
        </c:ser>
        <c:ser>
          <c:idx val="1"/>
          <c:order val="1"/>
          <c:tx>
            <c:strRef>
              <c:f>导出数据!$C$2</c:f>
              <c:strCache>
                <c:ptCount val="1"/>
                <c:pt idx="0">
                  <c:v>线材</c:v>
                </c:pt>
              </c:strCache>
            </c:strRef>
          </c:tx>
          <c:spPr>
            <a:ln w="19050" cap="rnd">
              <a:solidFill>
                <a:schemeClr val="accent2"/>
              </a:solidFill>
              <a:round/>
            </a:ln>
            <a:effectLst/>
          </c:spPr>
          <c:marker>
            <c:symbol val="none"/>
          </c:marker>
          <c:cat>
            <c:numRef>
              <c:f>导出数据!$A$3:$A$141</c:f>
              <c:numCache>
                <c:formatCode>yyyy\-mm\-dd</c:formatCode>
                <c:ptCount val="139"/>
                <c:pt idx="0">
                  <c:v>44400</c:v>
                </c:pt>
                <c:pt idx="1">
                  <c:v>44399</c:v>
                </c:pt>
                <c:pt idx="2">
                  <c:v>44398</c:v>
                </c:pt>
                <c:pt idx="3">
                  <c:v>44397</c:v>
                </c:pt>
                <c:pt idx="4">
                  <c:v>44396</c:v>
                </c:pt>
                <c:pt idx="5">
                  <c:v>44393</c:v>
                </c:pt>
                <c:pt idx="6">
                  <c:v>44392</c:v>
                </c:pt>
                <c:pt idx="7">
                  <c:v>44391</c:v>
                </c:pt>
                <c:pt idx="8">
                  <c:v>44390</c:v>
                </c:pt>
                <c:pt idx="9">
                  <c:v>44389</c:v>
                </c:pt>
                <c:pt idx="10">
                  <c:v>44386</c:v>
                </c:pt>
                <c:pt idx="11">
                  <c:v>44385</c:v>
                </c:pt>
                <c:pt idx="12">
                  <c:v>44384</c:v>
                </c:pt>
                <c:pt idx="13">
                  <c:v>44383</c:v>
                </c:pt>
                <c:pt idx="14">
                  <c:v>44382</c:v>
                </c:pt>
                <c:pt idx="15">
                  <c:v>44379</c:v>
                </c:pt>
                <c:pt idx="16">
                  <c:v>44378</c:v>
                </c:pt>
                <c:pt idx="17">
                  <c:v>44377</c:v>
                </c:pt>
                <c:pt idx="18">
                  <c:v>44376</c:v>
                </c:pt>
                <c:pt idx="19">
                  <c:v>44375</c:v>
                </c:pt>
                <c:pt idx="20">
                  <c:v>44372</c:v>
                </c:pt>
                <c:pt idx="21">
                  <c:v>44371</c:v>
                </c:pt>
                <c:pt idx="22">
                  <c:v>44370</c:v>
                </c:pt>
                <c:pt idx="23">
                  <c:v>44369</c:v>
                </c:pt>
                <c:pt idx="24">
                  <c:v>44368</c:v>
                </c:pt>
                <c:pt idx="25">
                  <c:v>44365</c:v>
                </c:pt>
                <c:pt idx="26">
                  <c:v>44364</c:v>
                </c:pt>
                <c:pt idx="27">
                  <c:v>44363</c:v>
                </c:pt>
                <c:pt idx="28">
                  <c:v>44362</c:v>
                </c:pt>
                <c:pt idx="29">
                  <c:v>44358</c:v>
                </c:pt>
                <c:pt idx="30">
                  <c:v>44357</c:v>
                </c:pt>
                <c:pt idx="31">
                  <c:v>44356</c:v>
                </c:pt>
                <c:pt idx="32">
                  <c:v>44355</c:v>
                </c:pt>
                <c:pt idx="33">
                  <c:v>44354</c:v>
                </c:pt>
                <c:pt idx="34">
                  <c:v>44351</c:v>
                </c:pt>
                <c:pt idx="35">
                  <c:v>44350</c:v>
                </c:pt>
                <c:pt idx="36">
                  <c:v>44349</c:v>
                </c:pt>
                <c:pt idx="37">
                  <c:v>44348</c:v>
                </c:pt>
                <c:pt idx="38">
                  <c:v>44347</c:v>
                </c:pt>
                <c:pt idx="39">
                  <c:v>44344</c:v>
                </c:pt>
                <c:pt idx="40">
                  <c:v>44343</c:v>
                </c:pt>
                <c:pt idx="41">
                  <c:v>44342</c:v>
                </c:pt>
                <c:pt idx="42">
                  <c:v>44341</c:v>
                </c:pt>
                <c:pt idx="43">
                  <c:v>44340</c:v>
                </c:pt>
                <c:pt idx="44">
                  <c:v>44337</c:v>
                </c:pt>
                <c:pt idx="45">
                  <c:v>44336</c:v>
                </c:pt>
                <c:pt idx="46">
                  <c:v>44335</c:v>
                </c:pt>
                <c:pt idx="47">
                  <c:v>44334</c:v>
                </c:pt>
                <c:pt idx="48">
                  <c:v>44333</c:v>
                </c:pt>
                <c:pt idx="49">
                  <c:v>44330</c:v>
                </c:pt>
                <c:pt idx="50">
                  <c:v>44329</c:v>
                </c:pt>
                <c:pt idx="51">
                  <c:v>44328</c:v>
                </c:pt>
                <c:pt idx="52">
                  <c:v>44327</c:v>
                </c:pt>
                <c:pt idx="53">
                  <c:v>44326</c:v>
                </c:pt>
                <c:pt idx="54">
                  <c:v>44324</c:v>
                </c:pt>
                <c:pt idx="55">
                  <c:v>44323</c:v>
                </c:pt>
                <c:pt idx="56">
                  <c:v>44322</c:v>
                </c:pt>
                <c:pt idx="57">
                  <c:v>44316</c:v>
                </c:pt>
                <c:pt idx="58">
                  <c:v>44315</c:v>
                </c:pt>
                <c:pt idx="59">
                  <c:v>44314</c:v>
                </c:pt>
                <c:pt idx="60">
                  <c:v>44313</c:v>
                </c:pt>
                <c:pt idx="61">
                  <c:v>44312</c:v>
                </c:pt>
                <c:pt idx="62">
                  <c:v>44311</c:v>
                </c:pt>
                <c:pt idx="63">
                  <c:v>44309</c:v>
                </c:pt>
                <c:pt idx="64">
                  <c:v>44308</c:v>
                </c:pt>
                <c:pt idx="65">
                  <c:v>44307</c:v>
                </c:pt>
                <c:pt idx="66">
                  <c:v>44306</c:v>
                </c:pt>
                <c:pt idx="67">
                  <c:v>44305</c:v>
                </c:pt>
                <c:pt idx="68">
                  <c:v>44302</c:v>
                </c:pt>
                <c:pt idx="69">
                  <c:v>44301</c:v>
                </c:pt>
                <c:pt idx="70">
                  <c:v>44300</c:v>
                </c:pt>
                <c:pt idx="71">
                  <c:v>44299</c:v>
                </c:pt>
                <c:pt idx="72">
                  <c:v>44298</c:v>
                </c:pt>
                <c:pt idx="73">
                  <c:v>44295</c:v>
                </c:pt>
                <c:pt idx="74">
                  <c:v>44294</c:v>
                </c:pt>
                <c:pt idx="75">
                  <c:v>44293</c:v>
                </c:pt>
                <c:pt idx="76">
                  <c:v>44292</c:v>
                </c:pt>
                <c:pt idx="77">
                  <c:v>44288</c:v>
                </c:pt>
                <c:pt idx="78">
                  <c:v>44287</c:v>
                </c:pt>
                <c:pt idx="79">
                  <c:v>44286</c:v>
                </c:pt>
                <c:pt idx="80">
                  <c:v>44285</c:v>
                </c:pt>
                <c:pt idx="81">
                  <c:v>44284</c:v>
                </c:pt>
                <c:pt idx="82">
                  <c:v>44281</c:v>
                </c:pt>
                <c:pt idx="83">
                  <c:v>44280</c:v>
                </c:pt>
                <c:pt idx="84">
                  <c:v>44279</c:v>
                </c:pt>
                <c:pt idx="85">
                  <c:v>44278</c:v>
                </c:pt>
                <c:pt idx="86">
                  <c:v>44277</c:v>
                </c:pt>
                <c:pt idx="87">
                  <c:v>44274</c:v>
                </c:pt>
                <c:pt idx="88">
                  <c:v>44273</c:v>
                </c:pt>
                <c:pt idx="89">
                  <c:v>44272</c:v>
                </c:pt>
                <c:pt idx="90">
                  <c:v>44271</c:v>
                </c:pt>
                <c:pt idx="91">
                  <c:v>44270</c:v>
                </c:pt>
                <c:pt idx="92">
                  <c:v>44267</c:v>
                </c:pt>
                <c:pt idx="93">
                  <c:v>44266</c:v>
                </c:pt>
                <c:pt idx="94">
                  <c:v>44265</c:v>
                </c:pt>
                <c:pt idx="95">
                  <c:v>44264</c:v>
                </c:pt>
                <c:pt idx="96">
                  <c:v>44263</c:v>
                </c:pt>
                <c:pt idx="97">
                  <c:v>44260</c:v>
                </c:pt>
                <c:pt idx="98">
                  <c:v>44259</c:v>
                </c:pt>
                <c:pt idx="99">
                  <c:v>44258</c:v>
                </c:pt>
                <c:pt idx="100">
                  <c:v>44257</c:v>
                </c:pt>
                <c:pt idx="101">
                  <c:v>44256</c:v>
                </c:pt>
                <c:pt idx="102">
                  <c:v>44253</c:v>
                </c:pt>
                <c:pt idx="103">
                  <c:v>44252</c:v>
                </c:pt>
                <c:pt idx="104">
                  <c:v>44251</c:v>
                </c:pt>
                <c:pt idx="105">
                  <c:v>44250</c:v>
                </c:pt>
                <c:pt idx="106">
                  <c:v>44249</c:v>
                </c:pt>
                <c:pt idx="107">
                  <c:v>44247</c:v>
                </c:pt>
                <c:pt idx="108">
                  <c:v>44246</c:v>
                </c:pt>
                <c:pt idx="109">
                  <c:v>44245</c:v>
                </c:pt>
                <c:pt idx="110">
                  <c:v>44237</c:v>
                </c:pt>
                <c:pt idx="111">
                  <c:v>44236</c:v>
                </c:pt>
                <c:pt idx="112">
                  <c:v>44235</c:v>
                </c:pt>
                <c:pt idx="113">
                  <c:v>44234</c:v>
                </c:pt>
                <c:pt idx="114">
                  <c:v>44232</c:v>
                </c:pt>
                <c:pt idx="115">
                  <c:v>44231</c:v>
                </c:pt>
                <c:pt idx="116">
                  <c:v>44230</c:v>
                </c:pt>
                <c:pt idx="117">
                  <c:v>44229</c:v>
                </c:pt>
                <c:pt idx="118">
                  <c:v>44228</c:v>
                </c:pt>
                <c:pt idx="119">
                  <c:v>44225</c:v>
                </c:pt>
                <c:pt idx="120">
                  <c:v>44224</c:v>
                </c:pt>
                <c:pt idx="121">
                  <c:v>44223</c:v>
                </c:pt>
                <c:pt idx="122">
                  <c:v>44222</c:v>
                </c:pt>
                <c:pt idx="123">
                  <c:v>44221</c:v>
                </c:pt>
                <c:pt idx="124">
                  <c:v>44218</c:v>
                </c:pt>
                <c:pt idx="125">
                  <c:v>44217</c:v>
                </c:pt>
                <c:pt idx="126">
                  <c:v>44216</c:v>
                </c:pt>
                <c:pt idx="127">
                  <c:v>44215</c:v>
                </c:pt>
                <c:pt idx="128">
                  <c:v>44214</c:v>
                </c:pt>
                <c:pt idx="129">
                  <c:v>44211</c:v>
                </c:pt>
                <c:pt idx="130">
                  <c:v>44210</c:v>
                </c:pt>
                <c:pt idx="131">
                  <c:v>44209</c:v>
                </c:pt>
                <c:pt idx="132">
                  <c:v>44208</c:v>
                </c:pt>
                <c:pt idx="133">
                  <c:v>44207</c:v>
                </c:pt>
                <c:pt idx="134">
                  <c:v>44204</c:v>
                </c:pt>
                <c:pt idx="135">
                  <c:v>44203</c:v>
                </c:pt>
                <c:pt idx="136">
                  <c:v>44202</c:v>
                </c:pt>
                <c:pt idx="137">
                  <c:v>44201</c:v>
                </c:pt>
                <c:pt idx="138">
                  <c:v>44200</c:v>
                </c:pt>
              </c:numCache>
            </c:numRef>
          </c:cat>
          <c:val>
            <c:numRef>
              <c:f>导出数据!$C$3:$C$141</c:f>
              <c:numCache>
                <c:formatCode>General</c:formatCode>
                <c:ptCount val="139"/>
                <c:pt idx="0">
                  <c:v>5813.69</c:v>
                </c:pt>
                <c:pt idx="1">
                  <c:v>5773</c:v>
                </c:pt>
                <c:pt idx="2">
                  <c:v>5780.75</c:v>
                </c:pt>
                <c:pt idx="3">
                  <c:v>5772.75</c:v>
                </c:pt>
                <c:pt idx="4">
                  <c:v>5782.24</c:v>
                </c:pt>
                <c:pt idx="5">
                  <c:v>5718.62</c:v>
                </c:pt>
                <c:pt idx="6">
                  <c:v>5710.47</c:v>
                </c:pt>
                <c:pt idx="7">
                  <c:v>5679.37</c:v>
                </c:pt>
                <c:pt idx="8">
                  <c:v>5663.02</c:v>
                </c:pt>
                <c:pt idx="9">
                  <c:v>5685.35</c:v>
                </c:pt>
                <c:pt idx="10">
                  <c:v>5548.76</c:v>
                </c:pt>
                <c:pt idx="11">
                  <c:v>5550.15</c:v>
                </c:pt>
                <c:pt idx="12">
                  <c:v>5500.53</c:v>
                </c:pt>
                <c:pt idx="13">
                  <c:v>5455.81</c:v>
                </c:pt>
                <c:pt idx="14">
                  <c:v>5415.9</c:v>
                </c:pt>
                <c:pt idx="15">
                  <c:v>5416.2</c:v>
                </c:pt>
                <c:pt idx="16">
                  <c:v>5434.18</c:v>
                </c:pt>
                <c:pt idx="17">
                  <c:v>5425.42</c:v>
                </c:pt>
                <c:pt idx="18">
                  <c:v>5431.3</c:v>
                </c:pt>
                <c:pt idx="19">
                  <c:v>5430.18</c:v>
                </c:pt>
                <c:pt idx="20">
                  <c:v>5447.42</c:v>
                </c:pt>
                <c:pt idx="21">
                  <c:v>5453.47</c:v>
                </c:pt>
                <c:pt idx="22">
                  <c:v>5453.92</c:v>
                </c:pt>
                <c:pt idx="23">
                  <c:v>5465.5</c:v>
                </c:pt>
                <c:pt idx="24">
                  <c:v>5533.13</c:v>
                </c:pt>
                <c:pt idx="25">
                  <c:v>5595.17</c:v>
                </c:pt>
                <c:pt idx="26">
                  <c:v>5602.34</c:v>
                </c:pt>
                <c:pt idx="27">
                  <c:v>5629.04</c:v>
                </c:pt>
                <c:pt idx="28">
                  <c:v>5663.34</c:v>
                </c:pt>
                <c:pt idx="29">
                  <c:v>5670.67</c:v>
                </c:pt>
                <c:pt idx="30">
                  <c:v>5640.96</c:v>
                </c:pt>
                <c:pt idx="31">
                  <c:v>5618.74</c:v>
                </c:pt>
                <c:pt idx="32">
                  <c:v>5611.39</c:v>
                </c:pt>
                <c:pt idx="33">
                  <c:v>5659.09</c:v>
                </c:pt>
                <c:pt idx="34">
                  <c:v>5695.26</c:v>
                </c:pt>
                <c:pt idx="35">
                  <c:v>5682.11</c:v>
                </c:pt>
                <c:pt idx="36">
                  <c:v>5674.45</c:v>
                </c:pt>
                <c:pt idx="37">
                  <c:v>5681.48</c:v>
                </c:pt>
                <c:pt idx="38">
                  <c:v>5694.2</c:v>
                </c:pt>
                <c:pt idx="39">
                  <c:v>5510.59</c:v>
                </c:pt>
                <c:pt idx="40">
                  <c:v>5438.02</c:v>
                </c:pt>
                <c:pt idx="41">
                  <c:v>5494.53</c:v>
                </c:pt>
                <c:pt idx="42">
                  <c:v>5570.17</c:v>
                </c:pt>
                <c:pt idx="43">
                  <c:v>5602.3</c:v>
                </c:pt>
                <c:pt idx="44">
                  <c:v>5813.64</c:v>
                </c:pt>
                <c:pt idx="45">
                  <c:v>5849.86</c:v>
                </c:pt>
                <c:pt idx="46">
                  <c:v>6047.95</c:v>
                </c:pt>
                <c:pt idx="47">
                  <c:v>6185.54</c:v>
                </c:pt>
                <c:pt idx="48">
                  <c:v>6231.77</c:v>
                </c:pt>
                <c:pt idx="49">
                  <c:v>6474.56</c:v>
                </c:pt>
                <c:pt idx="50">
                  <c:v>6663.97</c:v>
                </c:pt>
                <c:pt idx="51">
                  <c:v>6699.8</c:v>
                </c:pt>
                <c:pt idx="52">
                  <c:v>6696.59</c:v>
                </c:pt>
                <c:pt idx="53">
                  <c:v>6624.27</c:v>
                </c:pt>
                <c:pt idx="54">
                  <c:v>6110.81</c:v>
                </c:pt>
                <c:pt idx="55">
                  <c:v>5947.65</c:v>
                </c:pt>
                <c:pt idx="56">
                  <c:v>5833.05</c:v>
                </c:pt>
                <c:pt idx="57">
                  <c:v>5610.15</c:v>
                </c:pt>
                <c:pt idx="58">
                  <c:v>5591.4</c:v>
                </c:pt>
                <c:pt idx="59">
                  <c:v>5583.75</c:v>
                </c:pt>
                <c:pt idx="60">
                  <c:v>5590.83</c:v>
                </c:pt>
                <c:pt idx="61">
                  <c:v>5585.53</c:v>
                </c:pt>
                <c:pt idx="62">
                  <c:v>5547.81</c:v>
                </c:pt>
                <c:pt idx="63">
                  <c:v>5478.89</c:v>
                </c:pt>
                <c:pt idx="64">
                  <c:v>5457.06</c:v>
                </c:pt>
                <c:pt idx="65">
                  <c:v>5428.44</c:v>
                </c:pt>
                <c:pt idx="66">
                  <c:v>5413.9</c:v>
                </c:pt>
                <c:pt idx="67">
                  <c:v>5415.67</c:v>
                </c:pt>
                <c:pt idx="68">
                  <c:v>5422.42</c:v>
                </c:pt>
                <c:pt idx="69">
                  <c:v>5427.11</c:v>
                </c:pt>
                <c:pt idx="70">
                  <c:v>5422.25</c:v>
                </c:pt>
                <c:pt idx="71">
                  <c:v>5395.21</c:v>
                </c:pt>
                <c:pt idx="72">
                  <c:v>5382.66</c:v>
                </c:pt>
                <c:pt idx="73">
                  <c:v>5418.02</c:v>
                </c:pt>
                <c:pt idx="74">
                  <c:v>5418.82</c:v>
                </c:pt>
                <c:pt idx="75">
                  <c:v>5420.94</c:v>
                </c:pt>
                <c:pt idx="76">
                  <c:v>5410.29</c:v>
                </c:pt>
                <c:pt idx="77">
                  <c:v>5302.61</c:v>
                </c:pt>
                <c:pt idx="78">
                  <c:v>5209</c:v>
                </c:pt>
                <c:pt idx="79">
                  <c:v>5187.62</c:v>
                </c:pt>
                <c:pt idx="80">
                  <c:v>5192.62</c:v>
                </c:pt>
                <c:pt idx="81">
                  <c:v>5189.43</c:v>
                </c:pt>
                <c:pt idx="82">
                  <c:v>5093.97</c:v>
                </c:pt>
                <c:pt idx="83">
                  <c:v>5067.1499999999996</c:v>
                </c:pt>
                <c:pt idx="84">
                  <c:v>5045.9399999999996</c:v>
                </c:pt>
                <c:pt idx="85">
                  <c:v>5052.78</c:v>
                </c:pt>
                <c:pt idx="86">
                  <c:v>5071.37</c:v>
                </c:pt>
                <c:pt idx="87">
                  <c:v>4998.88</c:v>
                </c:pt>
                <c:pt idx="88">
                  <c:v>5001.8100000000004</c:v>
                </c:pt>
                <c:pt idx="89">
                  <c:v>4996.97</c:v>
                </c:pt>
                <c:pt idx="90">
                  <c:v>5003.08</c:v>
                </c:pt>
                <c:pt idx="91">
                  <c:v>4997.05</c:v>
                </c:pt>
                <c:pt idx="92">
                  <c:v>5002.58</c:v>
                </c:pt>
                <c:pt idx="93">
                  <c:v>4946.21</c:v>
                </c:pt>
                <c:pt idx="94">
                  <c:v>4958.32</c:v>
                </c:pt>
                <c:pt idx="95">
                  <c:v>4997.46</c:v>
                </c:pt>
                <c:pt idx="96">
                  <c:v>5023.5</c:v>
                </c:pt>
                <c:pt idx="97">
                  <c:v>4969.1099999999997</c:v>
                </c:pt>
                <c:pt idx="98">
                  <c:v>5014.13</c:v>
                </c:pt>
                <c:pt idx="99">
                  <c:v>5017.51</c:v>
                </c:pt>
                <c:pt idx="100">
                  <c:v>4916.16</c:v>
                </c:pt>
                <c:pt idx="101">
                  <c:v>4921.67</c:v>
                </c:pt>
                <c:pt idx="102">
                  <c:v>4926.42</c:v>
                </c:pt>
                <c:pt idx="103">
                  <c:v>4918.9399999999996</c:v>
                </c:pt>
                <c:pt idx="104">
                  <c:v>4908.8100000000004</c:v>
                </c:pt>
                <c:pt idx="105">
                  <c:v>4913.49</c:v>
                </c:pt>
                <c:pt idx="106">
                  <c:v>4896.58</c:v>
                </c:pt>
                <c:pt idx="107">
                  <c:v>4821.78</c:v>
                </c:pt>
                <c:pt idx="108">
                  <c:v>4794.66</c:v>
                </c:pt>
                <c:pt idx="109">
                  <c:v>4716.58</c:v>
                </c:pt>
                <c:pt idx="110">
                  <c:v>4595.13</c:v>
                </c:pt>
                <c:pt idx="111">
                  <c:v>4595.13</c:v>
                </c:pt>
                <c:pt idx="112">
                  <c:v>4595.13</c:v>
                </c:pt>
                <c:pt idx="113">
                  <c:v>4594.57</c:v>
                </c:pt>
                <c:pt idx="114">
                  <c:v>4594.57</c:v>
                </c:pt>
                <c:pt idx="115">
                  <c:v>4594.01</c:v>
                </c:pt>
                <c:pt idx="116">
                  <c:v>4594.01</c:v>
                </c:pt>
                <c:pt idx="117">
                  <c:v>4594.01</c:v>
                </c:pt>
                <c:pt idx="118">
                  <c:v>4594.01</c:v>
                </c:pt>
                <c:pt idx="119">
                  <c:v>4593.87</c:v>
                </c:pt>
                <c:pt idx="120">
                  <c:v>4592.53</c:v>
                </c:pt>
                <c:pt idx="121">
                  <c:v>4590.5200000000004</c:v>
                </c:pt>
                <c:pt idx="122">
                  <c:v>4587.95</c:v>
                </c:pt>
                <c:pt idx="123">
                  <c:v>4586.76</c:v>
                </c:pt>
                <c:pt idx="124">
                  <c:v>4590.59</c:v>
                </c:pt>
                <c:pt idx="125">
                  <c:v>4583.49</c:v>
                </c:pt>
                <c:pt idx="126">
                  <c:v>4587.4799999999996</c:v>
                </c:pt>
                <c:pt idx="127">
                  <c:v>4598.3599999999997</c:v>
                </c:pt>
                <c:pt idx="128">
                  <c:v>4609.4799999999996</c:v>
                </c:pt>
                <c:pt idx="129">
                  <c:v>4611.5</c:v>
                </c:pt>
                <c:pt idx="130">
                  <c:v>4609.79</c:v>
                </c:pt>
                <c:pt idx="131">
                  <c:v>4632.29</c:v>
                </c:pt>
                <c:pt idx="132">
                  <c:v>4655.6000000000004</c:v>
                </c:pt>
                <c:pt idx="133">
                  <c:v>4691.93</c:v>
                </c:pt>
                <c:pt idx="134">
                  <c:v>4706.95</c:v>
                </c:pt>
                <c:pt idx="135">
                  <c:v>4699.17</c:v>
                </c:pt>
                <c:pt idx="136">
                  <c:v>4704.59</c:v>
                </c:pt>
                <c:pt idx="137">
                  <c:v>4705.97</c:v>
                </c:pt>
                <c:pt idx="138">
                  <c:v>4685.22</c:v>
                </c:pt>
              </c:numCache>
            </c:numRef>
          </c:val>
          <c:smooth val="0"/>
          <c:extLst>
            <c:ext xmlns:c16="http://schemas.microsoft.com/office/drawing/2014/chart" uri="{C3380CC4-5D6E-409C-BE32-E72D297353CC}">
              <c16:uniqueId val="{00000001-448D-4D01-A977-CD533EC0996F}"/>
            </c:ext>
          </c:extLst>
        </c:ser>
        <c:ser>
          <c:idx val="2"/>
          <c:order val="2"/>
          <c:tx>
            <c:strRef>
              <c:f>导出数据!$D$2</c:f>
              <c:strCache>
                <c:ptCount val="1"/>
                <c:pt idx="0">
                  <c:v>冷板</c:v>
                </c:pt>
              </c:strCache>
            </c:strRef>
          </c:tx>
          <c:spPr>
            <a:ln w="19050" cap="rnd">
              <a:solidFill>
                <a:schemeClr val="accent3"/>
              </a:solidFill>
              <a:round/>
            </a:ln>
            <a:effectLst/>
          </c:spPr>
          <c:marker>
            <c:symbol val="none"/>
          </c:marker>
          <c:cat>
            <c:numRef>
              <c:f>导出数据!$A$3:$A$141</c:f>
              <c:numCache>
                <c:formatCode>yyyy\-mm\-dd</c:formatCode>
                <c:ptCount val="139"/>
                <c:pt idx="0">
                  <c:v>44400</c:v>
                </c:pt>
                <c:pt idx="1">
                  <c:v>44399</c:v>
                </c:pt>
                <c:pt idx="2">
                  <c:v>44398</c:v>
                </c:pt>
                <c:pt idx="3">
                  <c:v>44397</c:v>
                </c:pt>
                <c:pt idx="4">
                  <c:v>44396</c:v>
                </c:pt>
                <c:pt idx="5">
                  <c:v>44393</c:v>
                </c:pt>
                <c:pt idx="6">
                  <c:v>44392</c:v>
                </c:pt>
                <c:pt idx="7">
                  <c:v>44391</c:v>
                </c:pt>
                <c:pt idx="8">
                  <c:v>44390</c:v>
                </c:pt>
                <c:pt idx="9">
                  <c:v>44389</c:v>
                </c:pt>
                <c:pt idx="10">
                  <c:v>44386</c:v>
                </c:pt>
                <c:pt idx="11">
                  <c:v>44385</c:v>
                </c:pt>
                <c:pt idx="12">
                  <c:v>44384</c:v>
                </c:pt>
                <c:pt idx="13">
                  <c:v>44383</c:v>
                </c:pt>
                <c:pt idx="14">
                  <c:v>44382</c:v>
                </c:pt>
                <c:pt idx="15">
                  <c:v>44379</c:v>
                </c:pt>
                <c:pt idx="16">
                  <c:v>44378</c:v>
                </c:pt>
                <c:pt idx="17">
                  <c:v>44377</c:v>
                </c:pt>
                <c:pt idx="18">
                  <c:v>44376</c:v>
                </c:pt>
                <c:pt idx="19">
                  <c:v>44375</c:v>
                </c:pt>
                <c:pt idx="20">
                  <c:v>44372</c:v>
                </c:pt>
                <c:pt idx="21">
                  <c:v>44371</c:v>
                </c:pt>
                <c:pt idx="22">
                  <c:v>44370</c:v>
                </c:pt>
                <c:pt idx="23">
                  <c:v>44369</c:v>
                </c:pt>
                <c:pt idx="24">
                  <c:v>44368</c:v>
                </c:pt>
                <c:pt idx="25">
                  <c:v>44365</c:v>
                </c:pt>
                <c:pt idx="26">
                  <c:v>44364</c:v>
                </c:pt>
                <c:pt idx="27">
                  <c:v>44363</c:v>
                </c:pt>
                <c:pt idx="28">
                  <c:v>44362</c:v>
                </c:pt>
                <c:pt idx="29">
                  <c:v>44358</c:v>
                </c:pt>
                <c:pt idx="30">
                  <c:v>44357</c:v>
                </c:pt>
                <c:pt idx="31">
                  <c:v>44356</c:v>
                </c:pt>
                <c:pt idx="32">
                  <c:v>44355</c:v>
                </c:pt>
                <c:pt idx="33">
                  <c:v>44354</c:v>
                </c:pt>
                <c:pt idx="34">
                  <c:v>44351</c:v>
                </c:pt>
                <c:pt idx="35">
                  <c:v>44350</c:v>
                </c:pt>
                <c:pt idx="36">
                  <c:v>44349</c:v>
                </c:pt>
                <c:pt idx="37">
                  <c:v>44348</c:v>
                </c:pt>
                <c:pt idx="38">
                  <c:v>44347</c:v>
                </c:pt>
                <c:pt idx="39">
                  <c:v>44344</c:v>
                </c:pt>
                <c:pt idx="40">
                  <c:v>44343</c:v>
                </c:pt>
                <c:pt idx="41">
                  <c:v>44342</c:v>
                </c:pt>
                <c:pt idx="42">
                  <c:v>44341</c:v>
                </c:pt>
                <c:pt idx="43">
                  <c:v>44340</c:v>
                </c:pt>
                <c:pt idx="44">
                  <c:v>44337</c:v>
                </c:pt>
                <c:pt idx="45">
                  <c:v>44336</c:v>
                </c:pt>
                <c:pt idx="46">
                  <c:v>44335</c:v>
                </c:pt>
                <c:pt idx="47">
                  <c:v>44334</c:v>
                </c:pt>
                <c:pt idx="48">
                  <c:v>44333</c:v>
                </c:pt>
                <c:pt idx="49">
                  <c:v>44330</c:v>
                </c:pt>
                <c:pt idx="50">
                  <c:v>44329</c:v>
                </c:pt>
                <c:pt idx="51">
                  <c:v>44328</c:v>
                </c:pt>
                <c:pt idx="52">
                  <c:v>44327</c:v>
                </c:pt>
                <c:pt idx="53">
                  <c:v>44326</c:v>
                </c:pt>
                <c:pt idx="54">
                  <c:v>44324</c:v>
                </c:pt>
                <c:pt idx="55">
                  <c:v>44323</c:v>
                </c:pt>
                <c:pt idx="56">
                  <c:v>44322</c:v>
                </c:pt>
                <c:pt idx="57">
                  <c:v>44316</c:v>
                </c:pt>
                <c:pt idx="58">
                  <c:v>44315</c:v>
                </c:pt>
                <c:pt idx="59">
                  <c:v>44314</c:v>
                </c:pt>
                <c:pt idx="60">
                  <c:v>44313</c:v>
                </c:pt>
                <c:pt idx="61">
                  <c:v>44312</c:v>
                </c:pt>
                <c:pt idx="62">
                  <c:v>44311</c:v>
                </c:pt>
                <c:pt idx="63">
                  <c:v>44309</c:v>
                </c:pt>
                <c:pt idx="64">
                  <c:v>44308</c:v>
                </c:pt>
                <c:pt idx="65">
                  <c:v>44307</c:v>
                </c:pt>
                <c:pt idx="66">
                  <c:v>44306</c:v>
                </c:pt>
                <c:pt idx="67">
                  <c:v>44305</c:v>
                </c:pt>
                <c:pt idx="68">
                  <c:v>44302</c:v>
                </c:pt>
                <c:pt idx="69">
                  <c:v>44301</c:v>
                </c:pt>
                <c:pt idx="70">
                  <c:v>44300</c:v>
                </c:pt>
                <c:pt idx="71">
                  <c:v>44299</c:v>
                </c:pt>
                <c:pt idx="72">
                  <c:v>44298</c:v>
                </c:pt>
                <c:pt idx="73">
                  <c:v>44295</c:v>
                </c:pt>
                <c:pt idx="74">
                  <c:v>44294</c:v>
                </c:pt>
                <c:pt idx="75">
                  <c:v>44293</c:v>
                </c:pt>
                <c:pt idx="76">
                  <c:v>44292</c:v>
                </c:pt>
                <c:pt idx="77">
                  <c:v>44288</c:v>
                </c:pt>
                <c:pt idx="78">
                  <c:v>44287</c:v>
                </c:pt>
                <c:pt idx="79">
                  <c:v>44286</c:v>
                </c:pt>
                <c:pt idx="80">
                  <c:v>44285</c:v>
                </c:pt>
                <c:pt idx="81">
                  <c:v>44284</c:v>
                </c:pt>
                <c:pt idx="82">
                  <c:v>44281</c:v>
                </c:pt>
                <c:pt idx="83">
                  <c:v>44280</c:v>
                </c:pt>
                <c:pt idx="84">
                  <c:v>44279</c:v>
                </c:pt>
                <c:pt idx="85">
                  <c:v>44278</c:v>
                </c:pt>
                <c:pt idx="86">
                  <c:v>44277</c:v>
                </c:pt>
                <c:pt idx="87">
                  <c:v>44274</c:v>
                </c:pt>
                <c:pt idx="88">
                  <c:v>44273</c:v>
                </c:pt>
                <c:pt idx="89">
                  <c:v>44272</c:v>
                </c:pt>
                <c:pt idx="90">
                  <c:v>44271</c:v>
                </c:pt>
                <c:pt idx="91">
                  <c:v>44270</c:v>
                </c:pt>
                <c:pt idx="92">
                  <c:v>44267</c:v>
                </c:pt>
                <c:pt idx="93">
                  <c:v>44266</c:v>
                </c:pt>
                <c:pt idx="94">
                  <c:v>44265</c:v>
                </c:pt>
                <c:pt idx="95">
                  <c:v>44264</c:v>
                </c:pt>
                <c:pt idx="96">
                  <c:v>44263</c:v>
                </c:pt>
                <c:pt idx="97">
                  <c:v>44260</c:v>
                </c:pt>
                <c:pt idx="98">
                  <c:v>44259</c:v>
                </c:pt>
                <c:pt idx="99">
                  <c:v>44258</c:v>
                </c:pt>
                <c:pt idx="100">
                  <c:v>44257</c:v>
                </c:pt>
                <c:pt idx="101">
                  <c:v>44256</c:v>
                </c:pt>
                <c:pt idx="102">
                  <c:v>44253</c:v>
                </c:pt>
                <c:pt idx="103">
                  <c:v>44252</c:v>
                </c:pt>
                <c:pt idx="104">
                  <c:v>44251</c:v>
                </c:pt>
                <c:pt idx="105">
                  <c:v>44250</c:v>
                </c:pt>
                <c:pt idx="106">
                  <c:v>44249</c:v>
                </c:pt>
                <c:pt idx="107">
                  <c:v>44247</c:v>
                </c:pt>
                <c:pt idx="108">
                  <c:v>44246</c:v>
                </c:pt>
                <c:pt idx="109">
                  <c:v>44245</c:v>
                </c:pt>
                <c:pt idx="110">
                  <c:v>44237</c:v>
                </c:pt>
                <c:pt idx="111">
                  <c:v>44236</c:v>
                </c:pt>
                <c:pt idx="112">
                  <c:v>44235</c:v>
                </c:pt>
                <c:pt idx="113">
                  <c:v>44234</c:v>
                </c:pt>
                <c:pt idx="114">
                  <c:v>44232</c:v>
                </c:pt>
                <c:pt idx="115">
                  <c:v>44231</c:v>
                </c:pt>
                <c:pt idx="116">
                  <c:v>44230</c:v>
                </c:pt>
                <c:pt idx="117">
                  <c:v>44229</c:v>
                </c:pt>
                <c:pt idx="118">
                  <c:v>44228</c:v>
                </c:pt>
                <c:pt idx="119">
                  <c:v>44225</c:v>
                </c:pt>
                <c:pt idx="120">
                  <c:v>44224</c:v>
                </c:pt>
                <c:pt idx="121">
                  <c:v>44223</c:v>
                </c:pt>
                <c:pt idx="122">
                  <c:v>44222</c:v>
                </c:pt>
                <c:pt idx="123">
                  <c:v>44221</c:v>
                </c:pt>
                <c:pt idx="124">
                  <c:v>44218</c:v>
                </c:pt>
                <c:pt idx="125">
                  <c:v>44217</c:v>
                </c:pt>
                <c:pt idx="126">
                  <c:v>44216</c:v>
                </c:pt>
                <c:pt idx="127">
                  <c:v>44215</c:v>
                </c:pt>
                <c:pt idx="128">
                  <c:v>44214</c:v>
                </c:pt>
                <c:pt idx="129">
                  <c:v>44211</c:v>
                </c:pt>
                <c:pt idx="130">
                  <c:v>44210</c:v>
                </c:pt>
                <c:pt idx="131">
                  <c:v>44209</c:v>
                </c:pt>
                <c:pt idx="132">
                  <c:v>44208</c:v>
                </c:pt>
                <c:pt idx="133">
                  <c:v>44207</c:v>
                </c:pt>
                <c:pt idx="134">
                  <c:v>44204</c:v>
                </c:pt>
                <c:pt idx="135">
                  <c:v>44203</c:v>
                </c:pt>
                <c:pt idx="136">
                  <c:v>44202</c:v>
                </c:pt>
                <c:pt idx="137">
                  <c:v>44201</c:v>
                </c:pt>
                <c:pt idx="138">
                  <c:v>44200</c:v>
                </c:pt>
              </c:numCache>
            </c:numRef>
          </c:cat>
          <c:val>
            <c:numRef>
              <c:f>导出数据!$D$3:$D$141</c:f>
              <c:numCache>
                <c:formatCode>General</c:formatCode>
                <c:ptCount val="139"/>
                <c:pt idx="0">
                  <c:v>6446.74</c:v>
                </c:pt>
                <c:pt idx="1">
                  <c:v>6439.87</c:v>
                </c:pt>
                <c:pt idx="2">
                  <c:v>6452.87</c:v>
                </c:pt>
                <c:pt idx="3">
                  <c:v>6450.16</c:v>
                </c:pt>
                <c:pt idx="4">
                  <c:v>6473.46</c:v>
                </c:pt>
                <c:pt idx="5">
                  <c:v>6435.58</c:v>
                </c:pt>
                <c:pt idx="6">
                  <c:v>6434.14</c:v>
                </c:pt>
                <c:pt idx="7">
                  <c:v>6414.48</c:v>
                </c:pt>
                <c:pt idx="8">
                  <c:v>6362.94</c:v>
                </c:pt>
                <c:pt idx="9">
                  <c:v>6375.72</c:v>
                </c:pt>
                <c:pt idx="10">
                  <c:v>6209.56</c:v>
                </c:pt>
                <c:pt idx="11">
                  <c:v>6202.79</c:v>
                </c:pt>
                <c:pt idx="12">
                  <c:v>6151.83</c:v>
                </c:pt>
                <c:pt idx="13">
                  <c:v>6088.99</c:v>
                </c:pt>
                <c:pt idx="14">
                  <c:v>6049.97</c:v>
                </c:pt>
                <c:pt idx="15">
                  <c:v>6042.65</c:v>
                </c:pt>
                <c:pt idx="16">
                  <c:v>6056.32</c:v>
                </c:pt>
                <c:pt idx="17">
                  <c:v>6055.53</c:v>
                </c:pt>
                <c:pt idx="18">
                  <c:v>6055.42</c:v>
                </c:pt>
                <c:pt idx="19">
                  <c:v>6049.38</c:v>
                </c:pt>
                <c:pt idx="20">
                  <c:v>6062.77</c:v>
                </c:pt>
                <c:pt idx="21">
                  <c:v>6068.36</c:v>
                </c:pt>
                <c:pt idx="22">
                  <c:v>6069.16</c:v>
                </c:pt>
                <c:pt idx="23">
                  <c:v>6076.91</c:v>
                </c:pt>
                <c:pt idx="24">
                  <c:v>6138.57</c:v>
                </c:pt>
                <c:pt idx="25">
                  <c:v>6180.89</c:v>
                </c:pt>
                <c:pt idx="26">
                  <c:v>6168.83</c:v>
                </c:pt>
                <c:pt idx="27">
                  <c:v>6187.26</c:v>
                </c:pt>
                <c:pt idx="28">
                  <c:v>6211.97</c:v>
                </c:pt>
                <c:pt idx="29">
                  <c:v>6225.75</c:v>
                </c:pt>
                <c:pt idx="30">
                  <c:v>6212.74</c:v>
                </c:pt>
                <c:pt idx="31">
                  <c:v>6197.78</c:v>
                </c:pt>
                <c:pt idx="32">
                  <c:v>6197.53</c:v>
                </c:pt>
                <c:pt idx="33">
                  <c:v>6229.67</c:v>
                </c:pt>
                <c:pt idx="34">
                  <c:v>6279.44</c:v>
                </c:pt>
                <c:pt idx="35">
                  <c:v>6281.55</c:v>
                </c:pt>
                <c:pt idx="36">
                  <c:v>6277.35</c:v>
                </c:pt>
                <c:pt idx="37">
                  <c:v>6265.18</c:v>
                </c:pt>
                <c:pt idx="38">
                  <c:v>6279.7</c:v>
                </c:pt>
                <c:pt idx="39">
                  <c:v>6136.35</c:v>
                </c:pt>
                <c:pt idx="40">
                  <c:v>6029.47</c:v>
                </c:pt>
                <c:pt idx="41">
                  <c:v>6091.54</c:v>
                </c:pt>
                <c:pt idx="42">
                  <c:v>6154.66</c:v>
                </c:pt>
                <c:pt idx="43">
                  <c:v>6181.85</c:v>
                </c:pt>
                <c:pt idx="44">
                  <c:v>6381.26</c:v>
                </c:pt>
                <c:pt idx="45">
                  <c:v>6332.57</c:v>
                </c:pt>
                <c:pt idx="46">
                  <c:v>6625.57</c:v>
                </c:pt>
                <c:pt idx="47">
                  <c:v>6801.65</c:v>
                </c:pt>
                <c:pt idx="48">
                  <c:v>6832.05</c:v>
                </c:pt>
                <c:pt idx="49">
                  <c:v>7015.9</c:v>
                </c:pt>
                <c:pt idx="50">
                  <c:v>7246.59</c:v>
                </c:pt>
                <c:pt idx="51">
                  <c:v>7215.49</c:v>
                </c:pt>
                <c:pt idx="52">
                  <c:v>7079.12</c:v>
                </c:pt>
                <c:pt idx="53">
                  <c:v>7048.49</c:v>
                </c:pt>
                <c:pt idx="54">
                  <c:v>6590.92</c:v>
                </c:pt>
                <c:pt idx="55">
                  <c:v>6448.59</c:v>
                </c:pt>
                <c:pt idx="56">
                  <c:v>6361.4</c:v>
                </c:pt>
                <c:pt idx="57">
                  <c:v>6181.88</c:v>
                </c:pt>
                <c:pt idx="58">
                  <c:v>6178.7</c:v>
                </c:pt>
                <c:pt idx="59">
                  <c:v>6162.58</c:v>
                </c:pt>
                <c:pt idx="60">
                  <c:v>6168.9</c:v>
                </c:pt>
                <c:pt idx="61">
                  <c:v>6147.95</c:v>
                </c:pt>
                <c:pt idx="62">
                  <c:v>6093.82</c:v>
                </c:pt>
                <c:pt idx="63">
                  <c:v>6008.93</c:v>
                </c:pt>
                <c:pt idx="64">
                  <c:v>5997.47</c:v>
                </c:pt>
                <c:pt idx="65">
                  <c:v>5955.82</c:v>
                </c:pt>
                <c:pt idx="66">
                  <c:v>5958.52</c:v>
                </c:pt>
                <c:pt idx="67">
                  <c:v>5972.11</c:v>
                </c:pt>
                <c:pt idx="68">
                  <c:v>5987.15</c:v>
                </c:pt>
                <c:pt idx="69">
                  <c:v>6004.14</c:v>
                </c:pt>
                <c:pt idx="70">
                  <c:v>5995.86</c:v>
                </c:pt>
                <c:pt idx="71">
                  <c:v>5962.39</c:v>
                </c:pt>
                <c:pt idx="72">
                  <c:v>5950.71</c:v>
                </c:pt>
                <c:pt idx="73">
                  <c:v>6002.53</c:v>
                </c:pt>
                <c:pt idx="74">
                  <c:v>6023.43</c:v>
                </c:pt>
                <c:pt idx="75">
                  <c:v>6035.25</c:v>
                </c:pt>
                <c:pt idx="76">
                  <c:v>6004.93</c:v>
                </c:pt>
                <c:pt idx="77">
                  <c:v>5899.42</c:v>
                </c:pt>
                <c:pt idx="78">
                  <c:v>5815.49</c:v>
                </c:pt>
                <c:pt idx="79">
                  <c:v>5793.84</c:v>
                </c:pt>
                <c:pt idx="80">
                  <c:v>5784.09</c:v>
                </c:pt>
                <c:pt idx="81">
                  <c:v>5763.45</c:v>
                </c:pt>
                <c:pt idx="82">
                  <c:v>5687.31</c:v>
                </c:pt>
                <c:pt idx="83">
                  <c:v>5691.49</c:v>
                </c:pt>
                <c:pt idx="84">
                  <c:v>5679.75</c:v>
                </c:pt>
                <c:pt idx="85">
                  <c:v>5684.96</c:v>
                </c:pt>
                <c:pt idx="86">
                  <c:v>5692.57</c:v>
                </c:pt>
                <c:pt idx="87">
                  <c:v>5625.8</c:v>
                </c:pt>
                <c:pt idx="88">
                  <c:v>5623.61</c:v>
                </c:pt>
                <c:pt idx="89">
                  <c:v>5621.3</c:v>
                </c:pt>
                <c:pt idx="90">
                  <c:v>5630.78</c:v>
                </c:pt>
                <c:pt idx="91">
                  <c:v>5653.9</c:v>
                </c:pt>
                <c:pt idx="92">
                  <c:v>5656.17</c:v>
                </c:pt>
                <c:pt idx="93">
                  <c:v>5610.25</c:v>
                </c:pt>
                <c:pt idx="94">
                  <c:v>5629.01</c:v>
                </c:pt>
                <c:pt idx="95">
                  <c:v>5671.06</c:v>
                </c:pt>
                <c:pt idx="96">
                  <c:v>5687.8</c:v>
                </c:pt>
                <c:pt idx="97">
                  <c:v>5645.38</c:v>
                </c:pt>
                <c:pt idx="98">
                  <c:v>5702.43</c:v>
                </c:pt>
                <c:pt idx="99">
                  <c:v>5704.32</c:v>
                </c:pt>
                <c:pt idx="100">
                  <c:v>5617.47</c:v>
                </c:pt>
                <c:pt idx="101">
                  <c:v>5623.02</c:v>
                </c:pt>
                <c:pt idx="102">
                  <c:v>5626.32</c:v>
                </c:pt>
                <c:pt idx="103">
                  <c:v>5610.85</c:v>
                </c:pt>
                <c:pt idx="104">
                  <c:v>5592.17</c:v>
                </c:pt>
                <c:pt idx="105">
                  <c:v>5594.29</c:v>
                </c:pt>
                <c:pt idx="106">
                  <c:v>5572.66</c:v>
                </c:pt>
                <c:pt idx="107">
                  <c:v>5442.27</c:v>
                </c:pt>
                <c:pt idx="108">
                  <c:v>5433.89</c:v>
                </c:pt>
                <c:pt idx="109">
                  <c:v>5353.78</c:v>
                </c:pt>
                <c:pt idx="110">
                  <c:v>5303.55</c:v>
                </c:pt>
                <c:pt idx="111">
                  <c:v>5303.55</c:v>
                </c:pt>
                <c:pt idx="112">
                  <c:v>5303.55</c:v>
                </c:pt>
                <c:pt idx="113">
                  <c:v>5303.55</c:v>
                </c:pt>
                <c:pt idx="114">
                  <c:v>5303.55</c:v>
                </c:pt>
                <c:pt idx="115">
                  <c:v>5303.55</c:v>
                </c:pt>
                <c:pt idx="116">
                  <c:v>5309.45</c:v>
                </c:pt>
                <c:pt idx="117">
                  <c:v>5316.24</c:v>
                </c:pt>
                <c:pt idx="118">
                  <c:v>5318.94</c:v>
                </c:pt>
                <c:pt idx="119">
                  <c:v>5319.44</c:v>
                </c:pt>
                <c:pt idx="120">
                  <c:v>5328.01</c:v>
                </c:pt>
                <c:pt idx="121">
                  <c:v>5326.66</c:v>
                </c:pt>
                <c:pt idx="122">
                  <c:v>5302.2</c:v>
                </c:pt>
                <c:pt idx="123">
                  <c:v>5267.64</c:v>
                </c:pt>
                <c:pt idx="124">
                  <c:v>5271.12</c:v>
                </c:pt>
                <c:pt idx="125">
                  <c:v>5272.51</c:v>
                </c:pt>
                <c:pt idx="126">
                  <c:v>5299.43</c:v>
                </c:pt>
                <c:pt idx="127">
                  <c:v>5329.11</c:v>
                </c:pt>
                <c:pt idx="128">
                  <c:v>5357.79</c:v>
                </c:pt>
                <c:pt idx="129">
                  <c:v>5379.25</c:v>
                </c:pt>
                <c:pt idx="130">
                  <c:v>5399.19</c:v>
                </c:pt>
                <c:pt idx="131">
                  <c:v>5440.29</c:v>
                </c:pt>
                <c:pt idx="132">
                  <c:v>5497.8</c:v>
                </c:pt>
                <c:pt idx="133">
                  <c:v>5544.64</c:v>
                </c:pt>
                <c:pt idx="134">
                  <c:v>5600.17</c:v>
                </c:pt>
                <c:pt idx="135">
                  <c:v>5595.62</c:v>
                </c:pt>
                <c:pt idx="136">
                  <c:v>5613.85</c:v>
                </c:pt>
                <c:pt idx="137">
                  <c:v>5641.76</c:v>
                </c:pt>
                <c:pt idx="138">
                  <c:v>5643.06</c:v>
                </c:pt>
              </c:numCache>
            </c:numRef>
          </c:val>
          <c:smooth val="0"/>
          <c:extLst>
            <c:ext xmlns:c16="http://schemas.microsoft.com/office/drawing/2014/chart" uri="{C3380CC4-5D6E-409C-BE32-E72D297353CC}">
              <c16:uniqueId val="{00000002-448D-4D01-A977-CD533EC0996F}"/>
            </c:ext>
          </c:extLst>
        </c:ser>
        <c:ser>
          <c:idx val="3"/>
          <c:order val="3"/>
          <c:tx>
            <c:strRef>
              <c:f>导出数据!$E$2</c:f>
              <c:strCache>
                <c:ptCount val="1"/>
                <c:pt idx="0">
                  <c:v>热卷</c:v>
                </c:pt>
              </c:strCache>
            </c:strRef>
          </c:tx>
          <c:spPr>
            <a:ln w="19050" cap="rnd">
              <a:solidFill>
                <a:schemeClr val="accent4"/>
              </a:solidFill>
              <a:round/>
            </a:ln>
            <a:effectLst/>
          </c:spPr>
          <c:marker>
            <c:symbol val="none"/>
          </c:marker>
          <c:cat>
            <c:numRef>
              <c:f>导出数据!$A$3:$A$141</c:f>
              <c:numCache>
                <c:formatCode>yyyy\-mm\-dd</c:formatCode>
                <c:ptCount val="139"/>
                <c:pt idx="0">
                  <c:v>44400</c:v>
                </c:pt>
                <c:pt idx="1">
                  <c:v>44399</c:v>
                </c:pt>
                <c:pt idx="2">
                  <c:v>44398</c:v>
                </c:pt>
                <c:pt idx="3">
                  <c:v>44397</c:v>
                </c:pt>
                <c:pt idx="4">
                  <c:v>44396</c:v>
                </c:pt>
                <c:pt idx="5">
                  <c:v>44393</c:v>
                </c:pt>
                <c:pt idx="6">
                  <c:v>44392</c:v>
                </c:pt>
                <c:pt idx="7">
                  <c:v>44391</c:v>
                </c:pt>
                <c:pt idx="8">
                  <c:v>44390</c:v>
                </c:pt>
                <c:pt idx="9">
                  <c:v>44389</c:v>
                </c:pt>
                <c:pt idx="10">
                  <c:v>44386</c:v>
                </c:pt>
                <c:pt idx="11">
                  <c:v>44385</c:v>
                </c:pt>
                <c:pt idx="12">
                  <c:v>44384</c:v>
                </c:pt>
                <c:pt idx="13">
                  <c:v>44383</c:v>
                </c:pt>
                <c:pt idx="14">
                  <c:v>44382</c:v>
                </c:pt>
                <c:pt idx="15">
                  <c:v>44379</c:v>
                </c:pt>
                <c:pt idx="16">
                  <c:v>44378</c:v>
                </c:pt>
                <c:pt idx="17">
                  <c:v>44377</c:v>
                </c:pt>
                <c:pt idx="18">
                  <c:v>44376</c:v>
                </c:pt>
                <c:pt idx="19">
                  <c:v>44375</c:v>
                </c:pt>
                <c:pt idx="20">
                  <c:v>44372</c:v>
                </c:pt>
                <c:pt idx="21">
                  <c:v>44371</c:v>
                </c:pt>
                <c:pt idx="22">
                  <c:v>44370</c:v>
                </c:pt>
                <c:pt idx="23">
                  <c:v>44369</c:v>
                </c:pt>
                <c:pt idx="24">
                  <c:v>44368</c:v>
                </c:pt>
                <c:pt idx="25">
                  <c:v>44365</c:v>
                </c:pt>
                <c:pt idx="26">
                  <c:v>44364</c:v>
                </c:pt>
                <c:pt idx="27">
                  <c:v>44363</c:v>
                </c:pt>
                <c:pt idx="28">
                  <c:v>44362</c:v>
                </c:pt>
                <c:pt idx="29">
                  <c:v>44358</c:v>
                </c:pt>
                <c:pt idx="30">
                  <c:v>44357</c:v>
                </c:pt>
                <c:pt idx="31">
                  <c:v>44356</c:v>
                </c:pt>
                <c:pt idx="32">
                  <c:v>44355</c:v>
                </c:pt>
                <c:pt idx="33">
                  <c:v>44354</c:v>
                </c:pt>
                <c:pt idx="34">
                  <c:v>44351</c:v>
                </c:pt>
                <c:pt idx="35">
                  <c:v>44350</c:v>
                </c:pt>
                <c:pt idx="36">
                  <c:v>44349</c:v>
                </c:pt>
                <c:pt idx="37">
                  <c:v>44348</c:v>
                </c:pt>
                <c:pt idx="38">
                  <c:v>44347</c:v>
                </c:pt>
                <c:pt idx="39">
                  <c:v>44344</c:v>
                </c:pt>
                <c:pt idx="40">
                  <c:v>44343</c:v>
                </c:pt>
                <c:pt idx="41">
                  <c:v>44342</c:v>
                </c:pt>
                <c:pt idx="42">
                  <c:v>44341</c:v>
                </c:pt>
                <c:pt idx="43">
                  <c:v>44340</c:v>
                </c:pt>
                <c:pt idx="44">
                  <c:v>44337</c:v>
                </c:pt>
                <c:pt idx="45">
                  <c:v>44336</c:v>
                </c:pt>
                <c:pt idx="46">
                  <c:v>44335</c:v>
                </c:pt>
                <c:pt idx="47">
                  <c:v>44334</c:v>
                </c:pt>
                <c:pt idx="48">
                  <c:v>44333</c:v>
                </c:pt>
                <c:pt idx="49">
                  <c:v>44330</c:v>
                </c:pt>
                <c:pt idx="50">
                  <c:v>44329</c:v>
                </c:pt>
                <c:pt idx="51">
                  <c:v>44328</c:v>
                </c:pt>
                <c:pt idx="52">
                  <c:v>44327</c:v>
                </c:pt>
                <c:pt idx="53">
                  <c:v>44326</c:v>
                </c:pt>
                <c:pt idx="54">
                  <c:v>44324</c:v>
                </c:pt>
                <c:pt idx="55">
                  <c:v>44323</c:v>
                </c:pt>
                <c:pt idx="56">
                  <c:v>44322</c:v>
                </c:pt>
                <c:pt idx="57">
                  <c:v>44316</c:v>
                </c:pt>
                <c:pt idx="58">
                  <c:v>44315</c:v>
                </c:pt>
                <c:pt idx="59">
                  <c:v>44314</c:v>
                </c:pt>
                <c:pt idx="60">
                  <c:v>44313</c:v>
                </c:pt>
                <c:pt idx="61">
                  <c:v>44312</c:v>
                </c:pt>
                <c:pt idx="62">
                  <c:v>44311</c:v>
                </c:pt>
                <c:pt idx="63">
                  <c:v>44309</c:v>
                </c:pt>
                <c:pt idx="64">
                  <c:v>44308</c:v>
                </c:pt>
                <c:pt idx="65">
                  <c:v>44307</c:v>
                </c:pt>
                <c:pt idx="66">
                  <c:v>44306</c:v>
                </c:pt>
                <c:pt idx="67">
                  <c:v>44305</c:v>
                </c:pt>
                <c:pt idx="68">
                  <c:v>44302</c:v>
                </c:pt>
                <c:pt idx="69">
                  <c:v>44301</c:v>
                </c:pt>
                <c:pt idx="70">
                  <c:v>44300</c:v>
                </c:pt>
                <c:pt idx="71">
                  <c:v>44299</c:v>
                </c:pt>
                <c:pt idx="72">
                  <c:v>44298</c:v>
                </c:pt>
                <c:pt idx="73">
                  <c:v>44295</c:v>
                </c:pt>
                <c:pt idx="74">
                  <c:v>44294</c:v>
                </c:pt>
                <c:pt idx="75">
                  <c:v>44293</c:v>
                </c:pt>
                <c:pt idx="76">
                  <c:v>44292</c:v>
                </c:pt>
                <c:pt idx="77">
                  <c:v>44288</c:v>
                </c:pt>
                <c:pt idx="78">
                  <c:v>44287</c:v>
                </c:pt>
                <c:pt idx="79">
                  <c:v>44286</c:v>
                </c:pt>
                <c:pt idx="80">
                  <c:v>44285</c:v>
                </c:pt>
                <c:pt idx="81">
                  <c:v>44284</c:v>
                </c:pt>
                <c:pt idx="82">
                  <c:v>44281</c:v>
                </c:pt>
                <c:pt idx="83">
                  <c:v>44280</c:v>
                </c:pt>
                <c:pt idx="84">
                  <c:v>44279</c:v>
                </c:pt>
                <c:pt idx="85">
                  <c:v>44278</c:v>
                </c:pt>
                <c:pt idx="86">
                  <c:v>44277</c:v>
                </c:pt>
                <c:pt idx="87">
                  <c:v>44274</c:v>
                </c:pt>
                <c:pt idx="88">
                  <c:v>44273</c:v>
                </c:pt>
                <c:pt idx="89">
                  <c:v>44272</c:v>
                </c:pt>
                <c:pt idx="90">
                  <c:v>44271</c:v>
                </c:pt>
                <c:pt idx="91">
                  <c:v>44270</c:v>
                </c:pt>
                <c:pt idx="92">
                  <c:v>44267</c:v>
                </c:pt>
                <c:pt idx="93">
                  <c:v>44266</c:v>
                </c:pt>
                <c:pt idx="94">
                  <c:v>44265</c:v>
                </c:pt>
                <c:pt idx="95">
                  <c:v>44264</c:v>
                </c:pt>
                <c:pt idx="96">
                  <c:v>44263</c:v>
                </c:pt>
                <c:pt idx="97">
                  <c:v>44260</c:v>
                </c:pt>
                <c:pt idx="98">
                  <c:v>44259</c:v>
                </c:pt>
                <c:pt idx="99">
                  <c:v>44258</c:v>
                </c:pt>
                <c:pt idx="100">
                  <c:v>44257</c:v>
                </c:pt>
                <c:pt idx="101">
                  <c:v>44256</c:v>
                </c:pt>
                <c:pt idx="102">
                  <c:v>44253</c:v>
                </c:pt>
                <c:pt idx="103">
                  <c:v>44252</c:v>
                </c:pt>
                <c:pt idx="104">
                  <c:v>44251</c:v>
                </c:pt>
                <c:pt idx="105">
                  <c:v>44250</c:v>
                </c:pt>
                <c:pt idx="106">
                  <c:v>44249</c:v>
                </c:pt>
                <c:pt idx="107">
                  <c:v>44247</c:v>
                </c:pt>
                <c:pt idx="108">
                  <c:v>44246</c:v>
                </c:pt>
                <c:pt idx="109">
                  <c:v>44245</c:v>
                </c:pt>
                <c:pt idx="110">
                  <c:v>44237</c:v>
                </c:pt>
                <c:pt idx="111">
                  <c:v>44236</c:v>
                </c:pt>
                <c:pt idx="112">
                  <c:v>44235</c:v>
                </c:pt>
                <c:pt idx="113">
                  <c:v>44234</c:v>
                </c:pt>
                <c:pt idx="114">
                  <c:v>44232</c:v>
                </c:pt>
                <c:pt idx="115">
                  <c:v>44231</c:v>
                </c:pt>
                <c:pt idx="116">
                  <c:v>44230</c:v>
                </c:pt>
                <c:pt idx="117">
                  <c:v>44229</c:v>
                </c:pt>
                <c:pt idx="118">
                  <c:v>44228</c:v>
                </c:pt>
                <c:pt idx="119">
                  <c:v>44225</c:v>
                </c:pt>
                <c:pt idx="120">
                  <c:v>44224</c:v>
                </c:pt>
                <c:pt idx="121">
                  <c:v>44223</c:v>
                </c:pt>
                <c:pt idx="122">
                  <c:v>44222</c:v>
                </c:pt>
                <c:pt idx="123">
                  <c:v>44221</c:v>
                </c:pt>
                <c:pt idx="124">
                  <c:v>44218</c:v>
                </c:pt>
                <c:pt idx="125">
                  <c:v>44217</c:v>
                </c:pt>
                <c:pt idx="126">
                  <c:v>44216</c:v>
                </c:pt>
                <c:pt idx="127">
                  <c:v>44215</c:v>
                </c:pt>
                <c:pt idx="128">
                  <c:v>44214</c:v>
                </c:pt>
                <c:pt idx="129">
                  <c:v>44211</c:v>
                </c:pt>
                <c:pt idx="130">
                  <c:v>44210</c:v>
                </c:pt>
                <c:pt idx="131">
                  <c:v>44209</c:v>
                </c:pt>
                <c:pt idx="132">
                  <c:v>44208</c:v>
                </c:pt>
                <c:pt idx="133">
                  <c:v>44207</c:v>
                </c:pt>
                <c:pt idx="134">
                  <c:v>44204</c:v>
                </c:pt>
                <c:pt idx="135">
                  <c:v>44203</c:v>
                </c:pt>
                <c:pt idx="136">
                  <c:v>44202</c:v>
                </c:pt>
                <c:pt idx="137">
                  <c:v>44201</c:v>
                </c:pt>
                <c:pt idx="138">
                  <c:v>44200</c:v>
                </c:pt>
              </c:numCache>
            </c:numRef>
          </c:cat>
          <c:val>
            <c:numRef>
              <c:f>导出数据!$E$3:$E$141</c:f>
              <c:numCache>
                <c:formatCode>General</c:formatCode>
                <c:ptCount val="139"/>
                <c:pt idx="0">
                  <c:v>5824.55</c:v>
                </c:pt>
                <c:pt idx="1">
                  <c:v>5797.94</c:v>
                </c:pt>
                <c:pt idx="2">
                  <c:v>5822.05</c:v>
                </c:pt>
                <c:pt idx="3">
                  <c:v>5814.01</c:v>
                </c:pt>
                <c:pt idx="4">
                  <c:v>5851</c:v>
                </c:pt>
                <c:pt idx="5">
                  <c:v>5815.2</c:v>
                </c:pt>
                <c:pt idx="6">
                  <c:v>5814.19</c:v>
                </c:pt>
                <c:pt idx="7">
                  <c:v>5800.12</c:v>
                </c:pt>
                <c:pt idx="8">
                  <c:v>5744.59</c:v>
                </c:pt>
                <c:pt idx="9">
                  <c:v>5759.27</c:v>
                </c:pt>
                <c:pt idx="10">
                  <c:v>5650.22</c:v>
                </c:pt>
                <c:pt idx="11">
                  <c:v>5652.64</c:v>
                </c:pt>
                <c:pt idx="12">
                  <c:v>5594.08</c:v>
                </c:pt>
                <c:pt idx="13">
                  <c:v>5521.2</c:v>
                </c:pt>
                <c:pt idx="14">
                  <c:v>5444.07</c:v>
                </c:pt>
                <c:pt idx="15">
                  <c:v>5401.38</c:v>
                </c:pt>
                <c:pt idx="16">
                  <c:v>5424.57</c:v>
                </c:pt>
                <c:pt idx="17">
                  <c:v>5410.25</c:v>
                </c:pt>
                <c:pt idx="18">
                  <c:v>5387.51</c:v>
                </c:pt>
                <c:pt idx="19">
                  <c:v>5374.09</c:v>
                </c:pt>
                <c:pt idx="20">
                  <c:v>5370.76</c:v>
                </c:pt>
                <c:pt idx="21">
                  <c:v>5324.92</c:v>
                </c:pt>
                <c:pt idx="22">
                  <c:v>5314.87</c:v>
                </c:pt>
                <c:pt idx="23">
                  <c:v>5325.64</c:v>
                </c:pt>
                <c:pt idx="24">
                  <c:v>5405.81</c:v>
                </c:pt>
                <c:pt idx="25">
                  <c:v>5503.62</c:v>
                </c:pt>
                <c:pt idx="26">
                  <c:v>5494.27</c:v>
                </c:pt>
                <c:pt idx="27">
                  <c:v>5491.01</c:v>
                </c:pt>
                <c:pt idx="28">
                  <c:v>5553.6</c:v>
                </c:pt>
                <c:pt idx="29">
                  <c:v>5604.63</c:v>
                </c:pt>
                <c:pt idx="30">
                  <c:v>5549.87</c:v>
                </c:pt>
                <c:pt idx="31">
                  <c:v>5507.86</c:v>
                </c:pt>
                <c:pt idx="32">
                  <c:v>5467.16</c:v>
                </c:pt>
                <c:pt idx="33">
                  <c:v>5495.03</c:v>
                </c:pt>
                <c:pt idx="34">
                  <c:v>5566.79</c:v>
                </c:pt>
                <c:pt idx="35">
                  <c:v>5582.06</c:v>
                </c:pt>
                <c:pt idx="36">
                  <c:v>5533.62</c:v>
                </c:pt>
                <c:pt idx="37">
                  <c:v>5548.53</c:v>
                </c:pt>
                <c:pt idx="38">
                  <c:v>5597.09</c:v>
                </c:pt>
                <c:pt idx="39">
                  <c:v>5443.67</c:v>
                </c:pt>
                <c:pt idx="40">
                  <c:v>5293.76</c:v>
                </c:pt>
                <c:pt idx="41">
                  <c:v>5265.47</c:v>
                </c:pt>
                <c:pt idx="42">
                  <c:v>5422.88</c:v>
                </c:pt>
                <c:pt idx="43">
                  <c:v>5443.46</c:v>
                </c:pt>
                <c:pt idx="44">
                  <c:v>5695.87</c:v>
                </c:pt>
                <c:pt idx="45">
                  <c:v>5695.42</c:v>
                </c:pt>
                <c:pt idx="46">
                  <c:v>5925.71</c:v>
                </c:pt>
                <c:pt idx="47">
                  <c:v>6144.76</c:v>
                </c:pt>
                <c:pt idx="48">
                  <c:v>6150.28</c:v>
                </c:pt>
                <c:pt idx="49">
                  <c:v>6356.86</c:v>
                </c:pt>
                <c:pt idx="50">
                  <c:v>6616.89</c:v>
                </c:pt>
                <c:pt idx="51">
                  <c:v>6713.56</c:v>
                </c:pt>
                <c:pt idx="52">
                  <c:v>6597.91</c:v>
                </c:pt>
                <c:pt idx="53">
                  <c:v>6566.29</c:v>
                </c:pt>
                <c:pt idx="54">
                  <c:v>6179.42</c:v>
                </c:pt>
                <c:pt idx="55">
                  <c:v>6024.99</c:v>
                </c:pt>
                <c:pt idx="56">
                  <c:v>5949.39</c:v>
                </c:pt>
                <c:pt idx="57">
                  <c:v>5745.21</c:v>
                </c:pt>
                <c:pt idx="58">
                  <c:v>5758.49</c:v>
                </c:pt>
                <c:pt idx="59">
                  <c:v>5721.82</c:v>
                </c:pt>
                <c:pt idx="60">
                  <c:v>5759.59</c:v>
                </c:pt>
                <c:pt idx="61">
                  <c:v>5746.52</c:v>
                </c:pt>
                <c:pt idx="62">
                  <c:v>5705.11</c:v>
                </c:pt>
                <c:pt idx="63">
                  <c:v>5618.89</c:v>
                </c:pt>
                <c:pt idx="64">
                  <c:v>5603.48</c:v>
                </c:pt>
                <c:pt idx="65">
                  <c:v>5541.63</c:v>
                </c:pt>
                <c:pt idx="66">
                  <c:v>5522.3</c:v>
                </c:pt>
                <c:pt idx="67">
                  <c:v>5527.07</c:v>
                </c:pt>
                <c:pt idx="68">
                  <c:v>5535.55</c:v>
                </c:pt>
                <c:pt idx="69">
                  <c:v>5539.81</c:v>
                </c:pt>
                <c:pt idx="70">
                  <c:v>5543.75</c:v>
                </c:pt>
                <c:pt idx="71">
                  <c:v>5513.66</c:v>
                </c:pt>
                <c:pt idx="72">
                  <c:v>5458.11</c:v>
                </c:pt>
                <c:pt idx="73">
                  <c:v>5546.6</c:v>
                </c:pt>
                <c:pt idx="74">
                  <c:v>5566.49</c:v>
                </c:pt>
                <c:pt idx="75">
                  <c:v>5613.6</c:v>
                </c:pt>
                <c:pt idx="76">
                  <c:v>5601.56</c:v>
                </c:pt>
                <c:pt idx="77">
                  <c:v>5518.43</c:v>
                </c:pt>
                <c:pt idx="78">
                  <c:v>5390.15</c:v>
                </c:pt>
                <c:pt idx="79">
                  <c:v>5338.89</c:v>
                </c:pt>
                <c:pt idx="80">
                  <c:v>5316.59</c:v>
                </c:pt>
                <c:pt idx="81">
                  <c:v>5283.11</c:v>
                </c:pt>
                <c:pt idx="82">
                  <c:v>5135.1000000000004</c:v>
                </c:pt>
                <c:pt idx="83">
                  <c:v>5115.47</c:v>
                </c:pt>
                <c:pt idx="84">
                  <c:v>5093.75</c:v>
                </c:pt>
                <c:pt idx="85">
                  <c:v>5084.22</c:v>
                </c:pt>
                <c:pt idx="86">
                  <c:v>5099.99</c:v>
                </c:pt>
                <c:pt idx="87">
                  <c:v>5000.8100000000004</c:v>
                </c:pt>
                <c:pt idx="88">
                  <c:v>4980.32</c:v>
                </c:pt>
                <c:pt idx="89">
                  <c:v>4962.93</c:v>
                </c:pt>
                <c:pt idx="90">
                  <c:v>4957.6499999999996</c:v>
                </c:pt>
                <c:pt idx="91">
                  <c:v>4975.03</c:v>
                </c:pt>
                <c:pt idx="92">
                  <c:v>4958.37</c:v>
                </c:pt>
                <c:pt idx="93">
                  <c:v>4896.34</c:v>
                </c:pt>
                <c:pt idx="94">
                  <c:v>4876.18</c:v>
                </c:pt>
                <c:pt idx="95">
                  <c:v>4899.75</c:v>
                </c:pt>
                <c:pt idx="96">
                  <c:v>4972.59</c:v>
                </c:pt>
                <c:pt idx="97">
                  <c:v>4877.5</c:v>
                </c:pt>
                <c:pt idx="98">
                  <c:v>4973.57</c:v>
                </c:pt>
                <c:pt idx="99">
                  <c:v>4988.5</c:v>
                </c:pt>
                <c:pt idx="100">
                  <c:v>4865</c:v>
                </c:pt>
                <c:pt idx="101">
                  <c:v>4853.9799999999996</c:v>
                </c:pt>
                <c:pt idx="102">
                  <c:v>4873.37</c:v>
                </c:pt>
                <c:pt idx="103">
                  <c:v>4886.41</c:v>
                </c:pt>
                <c:pt idx="104">
                  <c:v>4842.82</c:v>
                </c:pt>
                <c:pt idx="105">
                  <c:v>4854.05</c:v>
                </c:pt>
                <c:pt idx="106">
                  <c:v>4861.63</c:v>
                </c:pt>
                <c:pt idx="107">
                  <c:v>4733.04</c:v>
                </c:pt>
                <c:pt idx="108">
                  <c:v>4712.0600000000004</c:v>
                </c:pt>
                <c:pt idx="109">
                  <c:v>4693.16</c:v>
                </c:pt>
                <c:pt idx="110">
                  <c:v>4528.43</c:v>
                </c:pt>
                <c:pt idx="111">
                  <c:v>4528.43</c:v>
                </c:pt>
                <c:pt idx="112">
                  <c:v>4513.63</c:v>
                </c:pt>
                <c:pt idx="113">
                  <c:v>4493.0200000000004</c:v>
                </c:pt>
                <c:pt idx="114">
                  <c:v>4491.3999999999996</c:v>
                </c:pt>
                <c:pt idx="115">
                  <c:v>4471.41</c:v>
                </c:pt>
                <c:pt idx="116">
                  <c:v>4465.4799999999996</c:v>
                </c:pt>
                <c:pt idx="117">
                  <c:v>4470.3900000000003</c:v>
                </c:pt>
                <c:pt idx="118">
                  <c:v>4484.4799999999996</c:v>
                </c:pt>
                <c:pt idx="119">
                  <c:v>4505.58</c:v>
                </c:pt>
                <c:pt idx="120">
                  <c:v>4515.21</c:v>
                </c:pt>
                <c:pt idx="121">
                  <c:v>4527.58</c:v>
                </c:pt>
                <c:pt idx="122">
                  <c:v>4498.59</c:v>
                </c:pt>
                <c:pt idx="123">
                  <c:v>4479.04</c:v>
                </c:pt>
                <c:pt idx="124">
                  <c:v>4487.8999999999996</c:v>
                </c:pt>
                <c:pt idx="125">
                  <c:v>4494.21</c:v>
                </c:pt>
                <c:pt idx="126">
                  <c:v>4493.1400000000003</c:v>
                </c:pt>
                <c:pt idx="127">
                  <c:v>4505.29</c:v>
                </c:pt>
                <c:pt idx="128">
                  <c:v>4544.78</c:v>
                </c:pt>
                <c:pt idx="129">
                  <c:v>4544.5600000000004</c:v>
                </c:pt>
                <c:pt idx="130">
                  <c:v>4520.34</c:v>
                </c:pt>
                <c:pt idx="131">
                  <c:v>4530.9399999999996</c:v>
                </c:pt>
                <c:pt idx="132">
                  <c:v>4541.4799999999996</c:v>
                </c:pt>
                <c:pt idx="133">
                  <c:v>4592.75</c:v>
                </c:pt>
                <c:pt idx="134">
                  <c:v>4666.2299999999996</c:v>
                </c:pt>
                <c:pt idx="135">
                  <c:v>4628.8900000000003</c:v>
                </c:pt>
                <c:pt idx="136">
                  <c:v>4605.38</c:v>
                </c:pt>
                <c:pt idx="137">
                  <c:v>4611.45</c:v>
                </c:pt>
                <c:pt idx="138">
                  <c:v>4611.3999999999996</c:v>
                </c:pt>
              </c:numCache>
            </c:numRef>
          </c:val>
          <c:smooth val="0"/>
          <c:extLst>
            <c:ext xmlns:c16="http://schemas.microsoft.com/office/drawing/2014/chart" uri="{C3380CC4-5D6E-409C-BE32-E72D297353CC}">
              <c16:uniqueId val="{00000003-448D-4D01-A977-CD533EC0996F}"/>
            </c:ext>
          </c:extLst>
        </c:ser>
        <c:ser>
          <c:idx val="4"/>
          <c:order val="4"/>
          <c:tx>
            <c:strRef>
              <c:f>导出数据!$F$2</c:f>
              <c:strCache>
                <c:ptCount val="1"/>
                <c:pt idx="0">
                  <c:v>中厚板</c:v>
                </c:pt>
              </c:strCache>
            </c:strRef>
          </c:tx>
          <c:spPr>
            <a:ln w="19050" cap="rnd">
              <a:solidFill>
                <a:schemeClr val="accent5"/>
              </a:solidFill>
              <a:round/>
            </a:ln>
            <a:effectLst/>
          </c:spPr>
          <c:marker>
            <c:symbol val="none"/>
          </c:marker>
          <c:cat>
            <c:numRef>
              <c:f>导出数据!$A$3:$A$141</c:f>
              <c:numCache>
                <c:formatCode>yyyy\-mm\-dd</c:formatCode>
                <c:ptCount val="139"/>
                <c:pt idx="0">
                  <c:v>44400</c:v>
                </c:pt>
                <c:pt idx="1">
                  <c:v>44399</c:v>
                </c:pt>
                <c:pt idx="2">
                  <c:v>44398</c:v>
                </c:pt>
                <c:pt idx="3">
                  <c:v>44397</c:v>
                </c:pt>
                <c:pt idx="4">
                  <c:v>44396</c:v>
                </c:pt>
                <c:pt idx="5">
                  <c:v>44393</c:v>
                </c:pt>
                <c:pt idx="6">
                  <c:v>44392</c:v>
                </c:pt>
                <c:pt idx="7">
                  <c:v>44391</c:v>
                </c:pt>
                <c:pt idx="8">
                  <c:v>44390</c:v>
                </c:pt>
                <c:pt idx="9">
                  <c:v>44389</c:v>
                </c:pt>
                <c:pt idx="10">
                  <c:v>44386</c:v>
                </c:pt>
                <c:pt idx="11">
                  <c:v>44385</c:v>
                </c:pt>
                <c:pt idx="12">
                  <c:v>44384</c:v>
                </c:pt>
                <c:pt idx="13">
                  <c:v>44383</c:v>
                </c:pt>
                <c:pt idx="14">
                  <c:v>44382</c:v>
                </c:pt>
                <c:pt idx="15">
                  <c:v>44379</c:v>
                </c:pt>
                <c:pt idx="16">
                  <c:v>44378</c:v>
                </c:pt>
                <c:pt idx="17">
                  <c:v>44377</c:v>
                </c:pt>
                <c:pt idx="18">
                  <c:v>44376</c:v>
                </c:pt>
                <c:pt idx="19">
                  <c:v>44375</c:v>
                </c:pt>
                <c:pt idx="20">
                  <c:v>44372</c:v>
                </c:pt>
                <c:pt idx="21">
                  <c:v>44371</c:v>
                </c:pt>
                <c:pt idx="22">
                  <c:v>44370</c:v>
                </c:pt>
                <c:pt idx="23">
                  <c:v>44369</c:v>
                </c:pt>
                <c:pt idx="24">
                  <c:v>44368</c:v>
                </c:pt>
                <c:pt idx="25">
                  <c:v>44365</c:v>
                </c:pt>
                <c:pt idx="26">
                  <c:v>44364</c:v>
                </c:pt>
                <c:pt idx="27">
                  <c:v>44363</c:v>
                </c:pt>
                <c:pt idx="28">
                  <c:v>44362</c:v>
                </c:pt>
                <c:pt idx="29">
                  <c:v>44358</c:v>
                </c:pt>
                <c:pt idx="30">
                  <c:v>44357</c:v>
                </c:pt>
                <c:pt idx="31">
                  <c:v>44356</c:v>
                </c:pt>
                <c:pt idx="32">
                  <c:v>44355</c:v>
                </c:pt>
                <c:pt idx="33">
                  <c:v>44354</c:v>
                </c:pt>
                <c:pt idx="34">
                  <c:v>44351</c:v>
                </c:pt>
                <c:pt idx="35">
                  <c:v>44350</c:v>
                </c:pt>
                <c:pt idx="36">
                  <c:v>44349</c:v>
                </c:pt>
                <c:pt idx="37">
                  <c:v>44348</c:v>
                </c:pt>
                <c:pt idx="38">
                  <c:v>44347</c:v>
                </c:pt>
                <c:pt idx="39">
                  <c:v>44344</c:v>
                </c:pt>
                <c:pt idx="40">
                  <c:v>44343</c:v>
                </c:pt>
                <c:pt idx="41">
                  <c:v>44342</c:v>
                </c:pt>
                <c:pt idx="42">
                  <c:v>44341</c:v>
                </c:pt>
                <c:pt idx="43">
                  <c:v>44340</c:v>
                </c:pt>
                <c:pt idx="44">
                  <c:v>44337</c:v>
                </c:pt>
                <c:pt idx="45">
                  <c:v>44336</c:v>
                </c:pt>
                <c:pt idx="46">
                  <c:v>44335</c:v>
                </c:pt>
                <c:pt idx="47">
                  <c:v>44334</c:v>
                </c:pt>
                <c:pt idx="48">
                  <c:v>44333</c:v>
                </c:pt>
                <c:pt idx="49">
                  <c:v>44330</c:v>
                </c:pt>
                <c:pt idx="50">
                  <c:v>44329</c:v>
                </c:pt>
                <c:pt idx="51">
                  <c:v>44328</c:v>
                </c:pt>
                <c:pt idx="52">
                  <c:v>44327</c:v>
                </c:pt>
                <c:pt idx="53">
                  <c:v>44326</c:v>
                </c:pt>
                <c:pt idx="54">
                  <c:v>44324</c:v>
                </c:pt>
                <c:pt idx="55">
                  <c:v>44323</c:v>
                </c:pt>
                <c:pt idx="56">
                  <c:v>44322</c:v>
                </c:pt>
                <c:pt idx="57">
                  <c:v>44316</c:v>
                </c:pt>
                <c:pt idx="58">
                  <c:v>44315</c:v>
                </c:pt>
                <c:pt idx="59">
                  <c:v>44314</c:v>
                </c:pt>
                <c:pt idx="60">
                  <c:v>44313</c:v>
                </c:pt>
                <c:pt idx="61">
                  <c:v>44312</c:v>
                </c:pt>
                <c:pt idx="62">
                  <c:v>44311</c:v>
                </c:pt>
                <c:pt idx="63">
                  <c:v>44309</c:v>
                </c:pt>
                <c:pt idx="64">
                  <c:v>44308</c:v>
                </c:pt>
                <c:pt idx="65">
                  <c:v>44307</c:v>
                </c:pt>
                <c:pt idx="66">
                  <c:v>44306</c:v>
                </c:pt>
                <c:pt idx="67">
                  <c:v>44305</c:v>
                </c:pt>
                <c:pt idx="68">
                  <c:v>44302</c:v>
                </c:pt>
                <c:pt idx="69">
                  <c:v>44301</c:v>
                </c:pt>
                <c:pt idx="70">
                  <c:v>44300</c:v>
                </c:pt>
                <c:pt idx="71">
                  <c:v>44299</c:v>
                </c:pt>
                <c:pt idx="72">
                  <c:v>44298</c:v>
                </c:pt>
                <c:pt idx="73">
                  <c:v>44295</c:v>
                </c:pt>
                <c:pt idx="74">
                  <c:v>44294</c:v>
                </c:pt>
                <c:pt idx="75">
                  <c:v>44293</c:v>
                </c:pt>
                <c:pt idx="76">
                  <c:v>44292</c:v>
                </c:pt>
                <c:pt idx="77">
                  <c:v>44288</c:v>
                </c:pt>
                <c:pt idx="78">
                  <c:v>44287</c:v>
                </c:pt>
                <c:pt idx="79">
                  <c:v>44286</c:v>
                </c:pt>
                <c:pt idx="80">
                  <c:v>44285</c:v>
                </c:pt>
                <c:pt idx="81">
                  <c:v>44284</c:v>
                </c:pt>
                <c:pt idx="82">
                  <c:v>44281</c:v>
                </c:pt>
                <c:pt idx="83">
                  <c:v>44280</c:v>
                </c:pt>
                <c:pt idx="84">
                  <c:v>44279</c:v>
                </c:pt>
                <c:pt idx="85">
                  <c:v>44278</c:v>
                </c:pt>
                <c:pt idx="86">
                  <c:v>44277</c:v>
                </c:pt>
                <c:pt idx="87">
                  <c:v>44274</c:v>
                </c:pt>
                <c:pt idx="88">
                  <c:v>44273</c:v>
                </c:pt>
                <c:pt idx="89">
                  <c:v>44272</c:v>
                </c:pt>
                <c:pt idx="90">
                  <c:v>44271</c:v>
                </c:pt>
                <c:pt idx="91">
                  <c:v>44270</c:v>
                </c:pt>
                <c:pt idx="92">
                  <c:v>44267</c:v>
                </c:pt>
                <c:pt idx="93">
                  <c:v>44266</c:v>
                </c:pt>
                <c:pt idx="94">
                  <c:v>44265</c:v>
                </c:pt>
                <c:pt idx="95">
                  <c:v>44264</c:v>
                </c:pt>
                <c:pt idx="96">
                  <c:v>44263</c:v>
                </c:pt>
                <c:pt idx="97">
                  <c:v>44260</c:v>
                </c:pt>
                <c:pt idx="98">
                  <c:v>44259</c:v>
                </c:pt>
                <c:pt idx="99">
                  <c:v>44258</c:v>
                </c:pt>
                <c:pt idx="100">
                  <c:v>44257</c:v>
                </c:pt>
                <c:pt idx="101">
                  <c:v>44256</c:v>
                </c:pt>
                <c:pt idx="102">
                  <c:v>44253</c:v>
                </c:pt>
                <c:pt idx="103">
                  <c:v>44252</c:v>
                </c:pt>
                <c:pt idx="104">
                  <c:v>44251</c:v>
                </c:pt>
                <c:pt idx="105">
                  <c:v>44250</c:v>
                </c:pt>
                <c:pt idx="106">
                  <c:v>44249</c:v>
                </c:pt>
                <c:pt idx="107">
                  <c:v>44247</c:v>
                </c:pt>
                <c:pt idx="108">
                  <c:v>44246</c:v>
                </c:pt>
                <c:pt idx="109">
                  <c:v>44245</c:v>
                </c:pt>
                <c:pt idx="110">
                  <c:v>44237</c:v>
                </c:pt>
                <c:pt idx="111">
                  <c:v>44236</c:v>
                </c:pt>
                <c:pt idx="112">
                  <c:v>44235</c:v>
                </c:pt>
                <c:pt idx="113">
                  <c:v>44234</c:v>
                </c:pt>
                <c:pt idx="114">
                  <c:v>44232</c:v>
                </c:pt>
                <c:pt idx="115">
                  <c:v>44231</c:v>
                </c:pt>
                <c:pt idx="116">
                  <c:v>44230</c:v>
                </c:pt>
                <c:pt idx="117">
                  <c:v>44229</c:v>
                </c:pt>
                <c:pt idx="118">
                  <c:v>44228</c:v>
                </c:pt>
                <c:pt idx="119">
                  <c:v>44225</c:v>
                </c:pt>
                <c:pt idx="120">
                  <c:v>44224</c:v>
                </c:pt>
                <c:pt idx="121">
                  <c:v>44223</c:v>
                </c:pt>
                <c:pt idx="122">
                  <c:v>44222</c:v>
                </c:pt>
                <c:pt idx="123">
                  <c:v>44221</c:v>
                </c:pt>
                <c:pt idx="124">
                  <c:v>44218</c:v>
                </c:pt>
                <c:pt idx="125">
                  <c:v>44217</c:v>
                </c:pt>
                <c:pt idx="126">
                  <c:v>44216</c:v>
                </c:pt>
                <c:pt idx="127">
                  <c:v>44215</c:v>
                </c:pt>
                <c:pt idx="128">
                  <c:v>44214</c:v>
                </c:pt>
                <c:pt idx="129">
                  <c:v>44211</c:v>
                </c:pt>
                <c:pt idx="130">
                  <c:v>44210</c:v>
                </c:pt>
                <c:pt idx="131">
                  <c:v>44209</c:v>
                </c:pt>
                <c:pt idx="132">
                  <c:v>44208</c:v>
                </c:pt>
                <c:pt idx="133">
                  <c:v>44207</c:v>
                </c:pt>
                <c:pt idx="134">
                  <c:v>44204</c:v>
                </c:pt>
                <c:pt idx="135">
                  <c:v>44203</c:v>
                </c:pt>
                <c:pt idx="136">
                  <c:v>44202</c:v>
                </c:pt>
                <c:pt idx="137">
                  <c:v>44201</c:v>
                </c:pt>
                <c:pt idx="138">
                  <c:v>44200</c:v>
                </c:pt>
              </c:numCache>
            </c:numRef>
          </c:cat>
          <c:val>
            <c:numRef>
              <c:f>导出数据!$F$3:$F$141</c:f>
              <c:numCache>
                <c:formatCode>General</c:formatCode>
                <c:ptCount val="139"/>
                <c:pt idx="0">
                  <c:v>5643.83</c:v>
                </c:pt>
                <c:pt idx="1">
                  <c:v>5624.05</c:v>
                </c:pt>
                <c:pt idx="2">
                  <c:v>5641.67</c:v>
                </c:pt>
                <c:pt idx="3">
                  <c:v>5628.22</c:v>
                </c:pt>
                <c:pt idx="4">
                  <c:v>5663.18</c:v>
                </c:pt>
                <c:pt idx="5">
                  <c:v>5617.42</c:v>
                </c:pt>
                <c:pt idx="6">
                  <c:v>5607.95</c:v>
                </c:pt>
                <c:pt idx="7">
                  <c:v>5580.07</c:v>
                </c:pt>
                <c:pt idx="8">
                  <c:v>5557.42</c:v>
                </c:pt>
                <c:pt idx="9">
                  <c:v>5566.42</c:v>
                </c:pt>
                <c:pt idx="10">
                  <c:v>5448.9</c:v>
                </c:pt>
                <c:pt idx="11">
                  <c:v>5458.27</c:v>
                </c:pt>
                <c:pt idx="12">
                  <c:v>5401.46</c:v>
                </c:pt>
                <c:pt idx="13">
                  <c:v>5357.71</c:v>
                </c:pt>
                <c:pt idx="14">
                  <c:v>5310.49</c:v>
                </c:pt>
                <c:pt idx="15">
                  <c:v>5309.45</c:v>
                </c:pt>
                <c:pt idx="16">
                  <c:v>5320.82</c:v>
                </c:pt>
                <c:pt idx="17">
                  <c:v>5310.95</c:v>
                </c:pt>
                <c:pt idx="18">
                  <c:v>5326.82</c:v>
                </c:pt>
                <c:pt idx="19">
                  <c:v>5323.54</c:v>
                </c:pt>
                <c:pt idx="20">
                  <c:v>5334.28</c:v>
                </c:pt>
                <c:pt idx="21">
                  <c:v>5332.62</c:v>
                </c:pt>
                <c:pt idx="22">
                  <c:v>5326.03</c:v>
                </c:pt>
                <c:pt idx="23">
                  <c:v>5349.71</c:v>
                </c:pt>
                <c:pt idx="24">
                  <c:v>5415.77</c:v>
                </c:pt>
                <c:pt idx="25">
                  <c:v>5468.44</c:v>
                </c:pt>
                <c:pt idx="26">
                  <c:v>5461.67</c:v>
                </c:pt>
                <c:pt idx="27">
                  <c:v>5482.16</c:v>
                </c:pt>
                <c:pt idx="28">
                  <c:v>5520.76</c:v>
                </c:pt>
                <c:pt idx="29">
                  <c:v>5530.58</c:v>
                </c:pt>
                <c:pt idx="30">
                  <c:v>5515.9</c:v>
                </c:pt>
                <c:pt idx="31">
                  <c:v>5497.5</c:v>
                </c:pt>
                <c:pt idx="32">
                  <c:v>5481.6</c:v>
                </c:pt>
                <c:pt idx="33">
                  <c:v>5535.26</c:v>
                </c:pt>
                <c:pt idx="34">
                  <c:v>5595.3</c:v>
                </c:pt>
                <c:pt idx="35">
                  <c:v>5596.05</c:v>
                </c:pt>
                <c:pt idx="36">
                  <c:v>5579.33</c:v>
                </c:pt>
                <c:pt idx="37">
                  <c:v>5617.47</c:v>
                </c:pt>
                <c:pt idx="38">
                  <c:v>5675.47</c:v>
                </c:pt>
                <c:pt idx="39">
                  <c:v>5489.57</c:v>
                </c:pt>
                <c:pt idx="40">
                  <c:v>5390.38</c:v>
                </c:pt>
                <c:pt idx="41">
                  <c:v>5444.58</c:v>
                </c:pt>
                <c:pt idx="42">
                  <c:v>5539.82</c:v>
                </c:pt>
                <c:pt idx="43">
                  <c:v>5575.38</c:v>
                </c:pt>
                <c:pt idx="44">
                  <c:v>5828.71</c:v>
                </c:pt>
                <c:pt idx="45">
                  <c:v>5827.16</c:v>
                </c:pt>
                <c:pt idx="46">
                  <c:v>6127.02</c:v>
                </c:pt>
                <c:pt idx="47">
                  <c:v>6273.21</c:v>
                </c:pt>
                <c:pt idx="48">
                  <c:v>6296.83</c:v>
                </c:pt>
                <c:pt idx="49">
                  <c:v>6435.53</c:v>
                </c:pt>
                <c:pt idx="50">
                  <c:v>6586.81</c:v>
                </c:pt>
                <c:pt idx="51">
                  <c:v>6565.11</c:v>
                </c:pt>
                <c:pt idx="52">
                  <c:v>6490.9</c:v>
                </c:pt>
                <c:pt idx="53">
                  <c:v>6444.53</c:v>
                </c:pt>
                <c:pt idx="54">
                  <c:v>6070.92</c:v>
                </c:pt>
                <c:pt idx="55">
                  <c:v>5959.15</c:v>
                </c:pt>
                <c:pt idx="56">
                  <c:v>5891.8</c:v>
                </c:pt>
                <c:pt idx="57">
                  <c:v>5682.86</c:v>
                </c:pt>
                <c:pt idx="58">
                  <c:v>5677.41</c:v>
                </c:pt>
                <c:pt idx="59">
                  <c:v>5666.43</c:v>
                </c:pt>
                <c:pt idx="60">
                  <c:v>5673</c:v>
                </c:pt>
                <c:pt idx="61">
                  <c:v>5653.64</c:v>
                </c:pt>
                <c:pt idx="62">
                  <c:v>5628.96</c:v>
                </c:pt>
                <c:pt idx="63">
                  <c:v>5570.14</c:v>
                </c:pt>
                <c:pt idx="64">
                  <c:v>5567.83</c:v>
                </c:pt>
                <c:pt idx="65">
                  <c:v>5538.74</c:v>
                </c:pt>
                <c:pt idx="66">
                  <c:v>5537.59</c:v>
                </c:pt>
                <c:pt idx="67">
                  <c:v>5548.95</c:v>
                </c:pt>
                <c:pt idx="68">
                  <c:v>5560.53</c:v>
                </c:pt>
                <c:pt idx="69">
                  <c:v>5567.55</c:v>
                </c:pt>
                <c:pt idx="70">
                  <c:v>5570.78</c:v>
                </c:pt>
                <c:pt idx="71">
                  <c:v>5536.39</c:v>
                </c:pt>
                <c:pt idx="72">
                  <c:v>5524.26</c:v>
                </c:pt>
                <c:pt idx="73">
                  <c:v>5582.95</c:v>
                </c:pt>
                <c:pt idx="74">
                  <c:v>5594.48</c:v>
                </c:pt>
                <c:pt idx="75">
                  <c:v>5607.24</c:v>
                </c:pt>
                <c:pt idx="76">
                  <c:v>5575.55</c:v>
                </c:pt>
                <c:pt idx="77">
                  <c:v>5449.19</c:v>
                </c:pt>
                <c:pt idx="78">
                  <c:v>5305.54</c:v>
                </c:pt>
                <c:pt idx="79">
                  <c:v>5307.32</c:v>
                </c:pt>
                <c:pt idx="80">
                  <c:v>5288.01</c:v>
                </c:pt>
                <c:pt idx="81">
                  <c:v>5250.15</c:v>
                </c:pt>
                <c:pt idx="82">
                  <c:v>5120.78</c:v>
                </c:pt>
                <c:pt idx="83">
                  <c:v>5103.82</c:v>
                </c:pt>
                <c:pt idx="84">
                  <c:v>5074.47</c:v>
                </c:pt>
                <c:pt idx="85">
                  <c:v>5077.32</c:v>
                </c:pt>
                <c:pt idx="86">
                  <c:v>5083.6400000000003</c:v>
                </c:pt>
                <c:pt idx="87">
                  <c:v>4998.96</c:v>
                </c:pt>
                <c:pt idx="88">
                  <c:v>4987.84</c:v>
                </c:pt>
                <c:pt idx="89">
                  <c:v>4980</c:v>
                </c:pt>
                <c:pt idx="90">
                  <c:v>4986.38</c:v>
                </c:pt>
                <c:pt idx="91">
                  <c:v>4985.3</c:v>
                </c:pt>
                <c:pt idx="92">
                  <c:v>4983.29</c:v>
                </c:pt>
                <c:pt idx="93">
                  <c:v>4932.46</c:v>
                </c:pt>
                <c:pt idx="94">
                  <c:v>4939.9399999999996</c:v>
                </c:pt>
                <c:pt idx="95">
                  <c:v>4968.91</c:v>
                </c:pt>
                <c:pt idx="96">
                  <c:v>4980.01</c:v>
                </c:pt>
                <c:pt idx="97">
                  <c:v>4926.8100000000004</c:v>
                </c:pt>
                <c:pt idx="98">
                  <c:v>4966.58</c:v>
                </c:pt>
                <c:pt idx="99">
                  <c:v>4968.33</c:v>
                </c:pt>
                <c:pt idx="100">
                  <c:v>4870.78</c:v>
                </c:pt>
                <c:pt idx="101">
                  <c:v>4872.63</c:v>
                </c:pt>
                <c:pt idx="102">
                  <c:v>4867.8900000000003</c:v>
                </c:pt>
                <c:pt idx="103">
                  <c:v>4863.74</c:v>
                </c:pt>
                <c:pt idx="104">
                  <c:v>4847.62</c:v>
                </c:pt>
                <c:pt idx="105">
                  <c:v>4853.05</c:v>
                </c:pt>
                <c:pt idx="106">
                  <c:v>4831.47</c:v>
                </c:pt>
                <c:pt idx="107">
                  <c:v>4712.22</c:v>
                </c:pt>
                <c:pt idx="108">
                  <c:v>4683.8999999999996</c:v>
                </c:pt>
                <c:pt idx="109">
                  <c:v>4638.5600000000004</c:v>
                </c:pt>
                <c:pt idx="110">
                  <c:v>4506.3</c:v>
                </c:pt>
                <c:pt idx="111">
                  <c:v>4506.3</c:v>
                </c:pt>
                <c:pt idx="112">
                  <c:v>4504.0600000000004</c:v>
                </c:pt>
                <c:pt idx="113">
                  <c:v>4503.97</c:v>
                </c:pt>
                <c:pt idx="114">
                  <c:v>4501.5200000000004</c:v>
                </c:pt>
                <c:pt idx="115">
                  <c:v>4498.91</c:v>
                </c:pt>
                <c:pt idx="116">
                  <c:v>4498.0600000000004</c:v>
                </c:pt>
                <c:pt idx="117">
                  <c:v>4498.03</c:v>
                </c:pt>
                <c:pt idx="118">
                  <c:v>4501.84</c:v>
                </c:pt>
                <c:pt idx="119">
                  <c:v>4501.34</c:v>
                </c:pt>
                <c:pt idx="120">
                  <c:v>4506.1899999999996</c:v>
                </c:pt>
                <c:pt idx="121">
                  <c:v>4492.82</c:v>
                </c:pt>
                <c:pt idx="122">
                  <c:v>4476.6499999999996</c:v>
                </c:pt>
                <c:pt idx="123">
                  <c:v>4475.4399999999996</c:v>
                </c:pt>
                <c:pt idx="124">
                  <c:v>4487.58</c:v>
                </c:pt>
                <c:pt idx="125">
                  <c:v>4483.9799999999996</c:v>
                </c:pt>
                <c:pt idx="126">
                  <c:v>4488.6499999999996</c:v>
                </c:pt>
                <c:pt idx="127">
                  <c:v>4494.6499999999996</c:v>
                </c:pt>
                <c:pt idx="128">
                  <c:v>4503.8</c:v>
                </c:pt>
                <c:pt idx="129">
                  <c:v>4502.3100000000004</c:v>
                </c:pt>
                <c:pt idx="130">
                  <c:v>4498.54</c:v>
                </c:pt>
                <c:pt idx="131">
                  <c:v>4510.5600000000004</c:v>
                </c:pt>
                <c:pt idx="132">
                  <c:v>4527.8100000000004</c:v>
                </c:pt>
                <c:pt idx="133">
                  <c:v>4546.12</c:v>
                </c:pt>
                <c:pt idx="134">
                  <c:v>4562.33</c:v>
                </c:pt>
                <c:pt idx="135">
                  <c:v>4554.8500000000004</c:v>
                </c:pt>
                <c:pt idx="136">
                  <c:v>4557.03</c:v>
                </c:pt>
                <c:pt idx="137">
                  <c:v>4563.1499999999996</c:v>
                </c:pt>
                <c:pt idx="138">
                  <c:v>4563.3</c:v>
                </c:pt>
              </c:numCache>
            </c:numRef>
          </c:val>
          <c:smooth val="0"/>
          <c:extLst>
            <c:ext xmlns:c16="http://schemas.microsoft.com/office/drawing/2014/chart" uri="{C3380CC4-5D6E-409C-BE32-E72D297353CC}">
              <c16:uniqueId val="{00000004-448D-4D01-A977-CD533EC0996F}"/>
            </c:ext>
          </c:extLst>
        </c:ser>
        <c:ser>
          <c:idx val="5"/>
          <c:order val="5"/>
          <c:tx>
            <c:strRef>
              <c:f>导出数据!$G$2</c:f>
              <c:strCache>
                <c:ptCount val="1"/>
                <c:pt idx="0">
                  <c:v>方坯</c:v>
                </c:pt>
              </c:strCache>
            </c:strRef>
          </c:tx>
          <c:spPr>
            <a:ln w="19050" cap="rnd">
              <a:solidFill>
                <a:schemeClr val="accent6"/>
              </a:solidFill>
              <a:round/>
            </a:ln>
            <a:effectLst/>
          </c:spPr>
          <c:marker>
            <c:symbol val="none"/>
          </c:marker>
          <c:cat>
            <c:numRef>
              <c:f>导出数据!$A$3:$A$141</c:f>
              <c:numCache>
                <c:formatCode>yyyy\-mm\-dd</c:formatCode>
                <c:ptCount val="139"/>
                <c:pt idx="0">
                  <c:v>44400</c:v>
                </c:pt>
                <c:pt idx="1">
                  <c:v>44399</c:v>
                </c:pt>
                <c:pt idx="2">
                  <c:v>44398</c:v>
                </c:pt>
                <c:pt idx="3">
                  <c:v>44397</c:v>
                </c:pt>
                <c:pt idx="4">
                  <c:v>44396</c:v>
                </c:pt>
                <c:pt idx="5">
                  <c:v>44393</c:v>
                </c:pt>
                <c:pt idx="6">
                  <c:v>44392</c:v>
                </c:pt>
                <c:pt idx="7">
                  <c:v>44391</c:v>
                </c:pt>
                <c:pt idx="8">
                  <c:v>44390</c:v>
                </c:pt>
                <c:pt idx="9">
                  <c:v>44389</c:v>
                </c:pt>
                <c:pt idx="10">
                  <c:v>44386</c:v>
                </c:pt>
                <c:pt idx="11">
                  <c:v>44385</c:v>
                </c:pt>
                <c:pt idx="12">
                  <c:v>44384</c:v>
                </c:pt>
                <c:pt idx="13">
                  <c:v>44383</c:v>
                </c:pt>
                <c:pt idx="14">
                  <c:v>44382</c:v>
                </c:pt>
                <c:pt idx="15">
                  <c:v>44379</c:v>
                </c:pt>
                <c:pt idx="16">
                  <c:v>44378</c:v>
                </c:pt>
                <c:pt idx="17">
                  <c:v>44377</c:v>
                </c:pt>
                <c:pt idx="18">
                  <c:v>44376</c:v>
                </c:pt>
                <c:pt idx="19">
                  <c:v>44375</c:v>
                </c:pt>
                <c:pt idx="20">
                  <c:v>44372</c:v>
                </c:pt>
                <c:pt idx="21">
                  <c:v>44371</c:v>
                </c:pt>
                <c:pt idx="22">
                  <c:v>44370</c:v>
                </c:pt>
                <c:pt idx="23">
                  <c:v>44369</c:v>
                </c:pt>
                <c:pt idx="24">
                  <c:v>44368</c:v>
                </c:pt>
                <c:pt idx="25">
                  <c:v>44365</c:v>
                </c:pt>
                <c:pt idx="26">
                  <c:v>44364</c:v>
                </c:pt>
                <c:pt idx="27">
                  <c:v>44363</c:v>
                </c:pt>
                <c:pt idx="28">
                  <c:v>44362</c:v>
                </c:pt>
                <c:pt idx="29">
                  <c:v>44358</c:v>
                </c:pt>
                <c:pt idx="30">
                  <c:v>44357</c:v>
                </c:pt>
                <c:pt idx="31">
                  <c:v>44356</c:v>
                </c:pt>
                <c:pt idx="32">
                  <c:v>44355</c:v>
                </c:pt>
                <c:pt idx="33">
                  <c:v>44354</c:v>
                </c:pt>
                <c:pt idx="34">
                  <c:v>44351</c:v>
                </c:pt>
                <c:pt idx="35">
                  <c:v>44350</c:v>
                </c:pt>
                <c:pt idx="36">
                  <c:v>44349</c:v>
                </c:pt>
                <c:pt idx="37">
                  <c:v>44348</c:v>
                </c:pt>
                <c:pt idx="38">
                  <c:v>44347</c:v>
                </c:pt>
                <c:pt idx="39">
                  <c:v>44344</c:v>
                </c:pt>
                <c:pt idx="40">
                  <c:v>44343</c:v>
                </c:pt>
                <c:pt idx="41">
                  <c:v>44342</c:v>
                </c:pt>
                <c:pt idx="42">
                  <c:v>44341</c:v>
                </c:pt>
                <c:pt idx="43">
                  <c:v>44340</c:v>
                </c:pt>
                <c:pt idx="44">
                  <c:v>44337</c:v>
                </c:pt>
                <c:pt idx="45">
                  <c:v>44336</c:v>
                </c:pt>
                <c:pt idx="46">
                  <c:v>44335</c:v>
                </c:pt>
                <c:pt idx="47">
                  <c:v>44334</c:v>
                </c:pt>
                <c:pt idx="48">
                  <c:v>44333</c:v>
                </c:pt>
                <c:pt idx="49">
                  <c:v>44330</c:v>
                </c:pt>
                <c:pt idx="50">
                  <c:v>44329</c:v>
                </c:pt>
                <c:pt idx="51">
                  <c:v>44328</c:v>
                </c:pt>
                <c:pt idx="52">
                  <c:v>44327</c:v>
                </c:pt>
                <c:pt idx="53">
                  <c:v>44326</c:v>
                </c:pt>
                <c:pt idx="54">
                  <c:v>44324</c:v>
                </c:pt>
                <c:pt idx="55">
                  <c:v>44323</c:v>
                </c:pt>
                <c:pt idx="56">
                  <c:v>44322</c:v>
                </c:pt>
                <c:pt idx="57">
                  <c:v>44316</c:v>
                </c:pt>
                <c:pt idx="58">
                  <c:v>44315</c:v>
                </c:pt>
                <c:pt idx="59">
                  <c:v>44314</c:v>
                </c:pt>
                <c:pt idx="60">
                  <c:v>44313</c:v>
                </c:pt>
                <c:pt idx="61">
                  <c:v>44312</c:v>
                </c:pt>
                <c:pt idx="62">
                  <c:v>44311</c:v>
                </c:pt>
                <c:pt idx="63">
                  <c:v>44309</c:v>
                </c:pt>
                <c:pt idx="64">
                  <c:v>44308</c:v>
                </c:pt>
                <c:pt idx="65">
                  <c:v>44307</c:v>
                </c:pt>
                <c:pt idx="66">
                  <c:v>44306</c:v>
                </c:pt>
                <c:pt idx="67">
                  <c:v>44305</c:v>
                </c:pt>
                <c:pt idx="68">
                  <c:v>44302</c:v>
                </c:pt>
                <c:pt idx="69">
                  <c:v>44301</c:v>
                </c:pt>
                <c:pt idx="70">
                  <c:v>44300</c:v>
                </c:pt>
                <c:pt idx="71">
                  <c:v>44299</c:v>
                </c:pt>
                <c:pt idx="72">
                  <c:v>44298</c:v>
                </c:pt>
                <c:pt idx="73">
                  <c:v>44295</c:v>
                </c:pt>
                <c:pt idx="74">
                  <c:v>44294</c:v>
                </c:pt>
                <c:pt idx="75">
                  <c:v>44293</c:v>
                </c:pt>
                <c:pt idx="76">
                  <c:v>44292</c:v>
                </c:pt>
                <c:pt idx="77">
                  <c:v>44288</c:v>
                </c:pt>
                <c:pt idx="78">
                  <c:v>44287</c:v>
                </c:pt>
                <c:pt idx="79">
                  <c:v>44286</c:v>
                </c:pt>
                <c:pt idx="80">
                  <c:v>44285</c:v>
                </c:pt>
                <c:pt idx="81">
                  <c:v>44284</c:v>
                </c:pt>
                <c:pt idx="82">
                  <c:v>44281</c:v>
                </c:pt>
                <c:pt idx="83">
                  <c:v>44280</c:v>
                </c:pt>
                <c:pt idx="84">
                  <c:v>44279</c:v>
                </c:pt>
                <c:pt idx="85">
                  <c:v>44278</c:v>
                </c:pt>
                <c:pt idx="86">
                  <c:v>44277</c:v>
                </c:pt>
                <c:pt idx="87">
                  <c:v>44274</c:v>
                </c:pt>
                <c:pt idx="88">
                  <c:v>44273</c:v>
                </c:pt>
                <c:pt idx="89">
                  <c:v>44272</c:v>
                </c:pt>
                <c:pt idx="90">
                  <c:v>44271</c:v>
                </c:pt>
                <c:pt idx="91">
                  <c:v>44270</c:v>
                </c:pt>
                <c:pt idx="92">
                  <c:v>44267</c:v>
                </c:pt>
                <c:pt idx="93">
                  <c:v>44266</c:v>
                </c:pt>
                <c:pt idx="94">
                  <c:v>44265</c:v>
                </c:pt>
                <c:pt idx="95">
                  <c:v>44264</c:v>
                </c:pt>
                <c:pt idx="96">
                  <c:v>44263</c:v>
                </c:pt>
                <c:pt idx="97">
                  <c:v>44260</c:v>
                </c:pt>
                <c:pt idx="98">
                  <c:v>44259</c:v>
                </c:pt>
                <c:pt idx="99">
                  <c:v>44258</c:v>
                </c:pt>
                <c:pt idx="100">
                  <c:v>44257</c:v>
                </c:pt>
                <c:pt idx="101">
                  <c:v>44256</c:v>
                </c:pt>
                <c:pt idx="102">
                  <c:v>44253</c:v>
                </c:pt>
                <c:pt idx="103">
                  <c:v>44252</c:v>
                </c:pt>
                <c:pt idx="104">
                  <c:v>44251</c:v>
                </c:pt>
                <c:pt idx="105">
                  <c:v>44250</c:v>
                </c:pt>
                <c:pt idx="106">
                  <c:v>44249</c:v>
                </c:pt>
                <c:pt idx="107">
                  <c:v>44247</c:v>
                </c:pt>
                <c:pt idx="108">
                  <c:v>44246</c:v>
                </c:pt>
                <c:pt idx="109">
                  <c:v>44245</c:v>
                </c:pt>
                <c:pt idx="110">
                  <c:v>44237</c:v>
                </c:pt>
                <c:pt idx="111">
                  <c:v>44236</c:v>
                </c:pt>
                <c:pt idx="112">
                  <c:v>44235</c:v>
                </c:pt>
                <c:pt idx="113">
                  <c:v>44234</c:v>
                </c:pt>
                <c:pt idx="114">
                  <c:v>44232</c:v>
                </c:pt>
                <c:pt idx="115">
                  <c:v>44231</c:v>
                </c:pt>
                <c:pt idx="116">
                  <c:v>44230</c:v>
                </c:pt>
                <c:pt idx="117">
                  <c:v>44229</c:v>
                </c:pt>
                <c:pt idx="118">
                  <c:v>44228</c:v>
                </c:pt>
                <c:pt idx="119">
                  <c:v>44225</c:v>
                </c:pt>
                <c:pt idx="120">
                  <c:v>44224</c:v>
                </c:pt>
                <c:pt idx="121">
                  <c:v>44223</c:v>
                </c:pt>
                <c:pt idx="122">
                  <c:v>44222</c:v>
                </c:pt>
                <c:pt idx="123">
                  <c:v>44221</c:v>
                </c:pt>
                <c:pt idx="124">
                  <c:v>44218</c:v>
                </c:pt>
                <c:pt idx="125">
                  <c:v>44217</c:v>
                </c:pt>
                <c:pt idx="126">
                  <c:v>44216</c:v>
                </c:pt>
                <c:pt idx="127">
                  <c:v>44215</c:v>
                </c:pt>
                <c:pt idx="128">
                  <c:v>44214</c:v>
                </c:pt>
                <c:pt idx="129">
                  <c:v>44211</c:v>
                </c:pt>
                <c:pt idx="130">
                  <c:v>44210</c:v>
                </c:pt>
                <c:pt idx="131">
                  <c:v>44209</c:v>
                </c:pt>
                <c:pt idx="132">
                  <c:v>44208</c:v>
                </c:pt>
                <c:pt idx="133">
                  <c:v>44207</c:v>
                </c:pt>
                <c:pt idx="134">
                  <c:v>44204</c:v>
                </c:pt>
                <c:pt idx="135">
                  <c:v>44203</c:v>
                </c:pt>
                <c:pt idx="136">
                  <c:v>44202</c:v>
                </c:pt>
                <c:pt idx="137">
                  <c:v>44201</c:v>
                </c:pt>
                <c:pt idx="138">
                  <c:v>44200</c:v>
                </c:pt>
              </c:numCache>
            </c:numRef>
          </c:cat>
          <c:val>
            <c:numRef>
              <c:f>导出数据!$G$3:$G$141</c:f>
              <c:numCache>
                <c:formatCode>General</c:formatCode>
                <c:ptCount val="139"/>
                <c:pt idx="0">
                  <c:v>5200</c:v>
                </c:pt>
                <c:pt idx="1">
                  <c:v>5180</c:v>
                </c:pt>
                <c:pt idx="2">
                  <c:v>5180</c:v>
                </c:pt>
                <c:pt idx="3">
                  <c:v>5180</c:v>
                </c:pt>
                <c:pt idx="4">
                  <c:v>5180</c:v>
                </c:pt>
                <c:pt idx="5">
                  <c:v>5160</c:v>
                </c:pt>
                <c:pt idx="6">
                  <c:v>5140</c:v>
                </c:pt>
                <c:pt idx="7">
                  <c:v>5120</c:v>
                </c:pt>
                <c:pt idx="8">
                  <c:v>5100</c:v>
                </c:pt>
                <c:pt idx="9">
                  <c:v>5130</c:v>
                </c:pt>
                <c:pt idx="10">
                  <c:v>5020</c:v>
                </c:pt>
                <c:pt idx="11">
                  <c:v>5020</c:v>
                </c:pt>
                <c:pt idx="12">
                  <c:v>5000</c:v>
                </c:pt>
                <c:pt idx="13">
                  <c:v>4930</c:v>
                </c:pt>
                <c:pt idx="14">
                  <c:v>4890</c:v>
                </c:pt>
                <c:pt idx="15">
                  <c:v>4870</c:v>
                </c:pt>
                <c:pt idx="16">
                  <c:v>4910</c:v>
                </c:pt>
                <c:pt idx="17">
                  <c:v>4910</c:v>
                </c:pt>
                <c:pt idx="18">
                  <c:v>4910</c:v>
                </c:pt>
                <c:pt idx="19">
                  <c:v>4860</c:v>
                </c:pt>
                <c:pt idx="20">
                  <c:v>4840</c:v>
                </c:pt>
                <c:pt idx="21">
                  <c:v>4820</c:v>
                </c:pt>
                <c:pt idx="22">
                  <c:v>4820</c:v>
                </c:pt>
                <c:pt idx="23">
                  <c:v>4800</c:v>
                </c:pt>
                <c:pt idx="24">
                  <c:v>4850</c:v>
                </c:pt>
                <c:pt idx="25">
                  <c:v>4960</c:v>
                </c:pt>
                <c:pt idx="26">
                  <c:v>4940</c:v>
                </c:pt>
                <c:pt idx="27">
                  <c:v>4940</c:v>
                </c:pt>
                <c:pt idx="28">
                  <c:v>5020</c:v>
                </c:pt>
                <c:pt idx="29">
                  <c:v>5010</c:v>
                </c:pt>
                <c:pt idx="30">
                  <c:v>4980</c:v>
                </c:pt>
                <c:pt idx="31">
                  <c:v>4960</c:v>
                </c:pt>
                <c:pt idx="32">
                  <c:v>4940</c:v>
                </c:pt>
                <c:pt idx="33">
                  <c:v>4940</c:v>
                </c:pt>
                <c:pt idx="34">
                  <c:v>5000</c:v>
                </c:pt>
                <c:pt idx="35">
                  <c:v>5000</c:v>
                </c:pt>
                <c:pt idx="36">
                  <c:v>4970</c:v>
                </c:pt>
                <c:pt idx="37">
                  <c:v>5000</c:v>
                </c:pt>
                <c:pt idx="38">
                  <c:v>5000</c:v>
                </c:pt>
                <c:pt idx="39">
                  <c:v>4800</c:v>
                </c:pt>
                <c:pt idx="40">
                  <c:v>4730</c:v>
                </c:pt>
                <c:pt idx="41">
                  <c:v>4700</c:v>
                </c:pt>
                <c:pt idx="42">
                  <c:v>4940</c:v>
                </c:pt>
                <c:pt idx="43">
                  <c:v>4920</c:v>
                </c:pt>
                <c:pt idx="44">
                  <c:v>5070</c:v>
                </c:pt>
                <c:pt idx="45">
                  <c:v>5150</c:v>
                </c:pt>
                <c:pt idx="46">
                  <c:v>5300</c:v>
                </c:pt>
                <c:pt idx="47">
                  <c:v>5470</c:v>
                </c:pt>
                <c:pt idx="48">
                  <c:v>5540</c:v>
                </c:pt>
                <c:pt idx="49">
                  <c:v>5670</c:v>
                </c:pt>
                <c:pt idx="50">
                  <c:v>5820</c:v>
                </c:pt>
                <c:pt idx="51">
                  <c:v>5770</c:v>
                </c:pt>
                <c:pt idx="52">
                  <c:v>5670</c:v>
                </c:pt>
                <c:pt idx="53">
                  <c:v>5650</c:v>
                </c:pt>
                <c:pt idx="54">
                  <c:v>5280</c:v>
                </c:pt>
                <c:pt idx="55">
                  <c:v>5190</c:v>
                </c:pt>
                <c:pt idx="56">
                  <c:v>5120</c:v>
                </c:pt>
                <c:pt idx="57">
                  <c:v>4990</c:v>
                </c:pt>
                <c:pt idx="58">
                  <c:v>4990</c:v>
                </c:pt>
                <c:pt idx="59">
                  <c:v>4980</c:v>
                </c:pt>
                <c:pt idx="60">
                  <c:v>4980</c:v>
                </c:pt>
                <c:pt idx="61">
                  <c:v>4980</c:v>
                </c:pt>
                <c:pt idx="62">
                  <c:v>4980</c:v>
                </c:pt>
                <c:pt idx="63">
                  <c:v>4950</c:v>
                </c:pt>
                <c:pt idx="64">
                  <c:v>4940</c:v>
                </c:pt>
                <c:pt idx="65">
                  <c:v>4940</c:v>
                </c:pt>
                <c:pt idx="66">
                  <c:v>4940</c:v>
                </c:pt>
                <c:pt idx="67">
                  <c:v>4940</c:v>
                </c:pt>
                <c:pt idx="68">
                  <c:v>4960</c:v>
                </c:pt>
                <c:pt idx="69">
                  <c:v>4960</c:v>
                </c:pt>
                <c:pt idx="70">
                  <c:v>4960</c:v>
                </c:pt>
                <c:pt idx="71">
                  <c:v>4940</c:v>
                </c:pt>
                <c:pt idx="72">
                  <c:v>4890</c:v>
                </c:pt>
                <c:pt idx="73">
                  <c:v>5040</c:v>
                </c:pt>
                <c:pt idx="74">
                  <c:v>5060</c:v>
                </c:pt>
                <c:pt idx="75">
                  <c:v>5060</c:v>
                </c:pt>
                <c:pt idx="76">
                  <c:v>5040</c:v>
                </c:pt>
                <c:pt idx="77">
                  <c:v>4960</c:v>
                </c:pt>
                <c:pt idx="78">
                  <c:v>4820</c:v>
                </c:pt>
                <c:pt idx="79">
                  <c:v>4800</c:v>
                </c:pt>
                <c:pt idx="80">
                  <c:v>4790</c:v>
                </c:pt>
                <c:pt idx="81">
                  <c:v>4780</c:v>
                </c:pt>
                <c:pt idx="82">
                  <c:v>4710</c:v>
                </c:pt>
                <c:pt idx="83">
                  <c:v>4650</c:v>
                </c:pt>
                <c:pt idx="84">
                  <c:v>4600</c:v>
                </c:pt>
                <c:pt idx="85">
                  <c:v>4620</c:v>
                </c:pt>
                <c:pt idx="86">
                  <c:v>4620</c:v>
                </c:pt>
                <c:pt idx="87">
                  <c:v>4470</c:v>
                </c:pt>
                <c:pt idx="88">
                  <c:v>4470</c:v>
                </c:pt>
                <c:pt idx="89">
                  <c:v>4450</c:v>
                </c:pt>
                <c:pt idx="90">
                  <c:v>4440</c:v>
                </c:pt>
                <c:pt idx="91">
                  <c:v>4420</c:v>
                </c:pt>
                <c:pt idx="92">
                  <c:v>4430</c:v>
                </c:pt>
                <c:pt idx="93">
                  <c:v>4290</c:v>
                </c:pt>
                <c:pt idx="94">
                  <c:v>4340</c:v>
                </c:pt>
                <c:pt idx="95">
                  <c:v>4340</c:v>
                </c:pt>
                <c:pt idx="96">
                  <c:v>4420</c:v>
                </c:pt>
                <c:pt idx="97">
                  <c:v>4300</c:v>
                </c:pt>
                <c:pt idx="98">
                  <c:v>4410</c:v>
                </c:pt>
                <c:pt idx="99">
                  <c:v>4270</c:v>
                </c:pt>
                <c:pt idx="100">
                  <c:v>4270</c:v>
                </c:pt>
                <c:pt idx="101">
                  <c:v>4260</c:v>
                </c:pt>
                <c:pt idx="102">
                  <c:v>4290</c:v>
                </c:pt>
                <c:pt idx="103">
                  <c:v>4270</c:v>
                </c:pt>
                <c:pt idx="104">
                  <c:v>4230</c:v>
                </c:pt>
                <c:pt idx="105">
                  <c:v>4230</c:v>
                </c:pt>
                <c:pt idx="106">
                  <c:v>4250</c:v>
                </c:pt>
                <c:pt idx="107">
                  <c:v>4140</c:v>
                </c:pt>
                <c:pt idx="108">
                  <c:v>4140</c:v>
                </c:pt>
                <c:pt idx="109">
                  <c:v>3850</c:v>
                </c:pt>
                <c:pt idx="110">
                  <c:v>3850</c:v>
                </c:pt>
                <c:pt idx="111">
                  <c:v>3850</c:v>
                </c:pt>
                <c:pt idx="112">
                  <c:v>3850</c:v>
                </c:pt>
                <c:pt idx="113">
                  <c:v>3850</c:v>
                </c:pt>
                <c:pt idx="114">
                  <c:v>3850</c:v>
                </c:pt>
                <c:pt idx="115">
                  <c:v>3850</c:v>
                </c:pt>
                <c:pt idx="116">
                  <c:v>3850</c:v>
                </c:pt>
                <c:pt idx="117">
                  <c:v>3850</c:v>
                </c:pt>
                <c:pt idx="118">
                  <c:v>3850</c:v>
                </c:pt>
                <c:pt idx="119">
                  <c:v>3860</c:v>
                </c:pt>
                <c:pt idx="120">
                  <c:v>3860</c:v>
                </c:pt>
                <c:pt idx="121">
                  <c:v>3860</c:v>
                </c:pt>
                <c:pt idx="122">
                  <c:v>3840</c:v>
                </c:pt>
                <c:pt idx="123">
                  <c:v>3830</c:v>
                </c:pt>
                <c:pt idx="124">
                  <c:v>3830</c:v>
                </c:pt>
                <c:pt idx="125">
                  <c:v>3810</c:v>
                </c:pt>
                <c:pt idx="126">
                  <c:v>3810</c:v>
                </c:pt>
                <c:pt idx="127">
                  <c:v>3810</c:v>
                </c:pt>
                <c:pt idx="128">
                  <c:v>3810</c:v>
                </c:pt>
                <c:pt idx="129">
                  <c:v>3800</c:v>
                </c:pt>
                <c:pt idx="130">
                  <c:v>3800</c:v>
                </c:pt>
                <c:pt idx="131">
                  <c:v>3810</c:v>
                </c:pt>
                <c:pt idx="132">
                  <c:v>3810</c:v>
                </c:pt>
                <c:pt idx="133">
                  <c:v>3810</c:v>
                </c:pt>
                <c:pt idx="134">
                  <c:v>3800</c:v>
                </c:pt>
                <c:pt idx="135">
                  <c:v>3780</c:v>
                </c:pt>
                <c:pt idx="136">
                  <c:v>3800</c:v>
                </c:pt>
                <c:pt idx="137">
                  <c:v>3800</c:v>
                </c:pt>
                <c:pt idx="138">
                  <c:v>3810</c:v>
                </c:pt>
              </c:numCache>
            </c:numRef>
          </c:val>
          <c:smooth val="0"/>
          <c:extLst>
            <c:ext xmlns:c16="http://schemas.microsoft.com/office/drawing/2014/chart" uri="{C3380CC4-5D6E-409C-BE32-E72D297353CC}">
              <c16:uniqueId val="{00000005-448D-4D01-A977-CD533EC0996F}"/>
            </c:ext>
          </c:extLst>
        </c:ser>
        <c:dLbls>
          <c:showLegendKey val="0"/>
          <c:showVal val="0"/>
          <c:showCatName val="0"/>
          <c:showSerName val="0"/>
          <c:showPercent val="0"/>
          <c:showBubbleSize val="0"/>
        </c:dLbls>
        <c:smooth val="0"/>
        <c:axId val="1029614479"/>
        <c:axId val="1029633199"/>
      </c:lineChart>
      <c:dateAx>
        <c:axId val="1029614479"/>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29633199"/>
        <c:crosses val="autoZero"/>
        <c:auto val="1"/>
        <c:lblOffset val="100"/>
        <c:baseTimeUnit val="days"/>
      </c:dateAx>
      <c:valAx>
        <c:axId val="10296331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29614479"/>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'导出数据 (2)'!$F$1</c:f>
              <c:strCache>
                <c:ptCount val="1"/>
                <c:pt idx="0">
                  <c:v>硅锰</c:v>
                </c:pt>
              </c:strCache>
            </c:strRef>
          </c:tx>
          <c:spPr>
            <a:ln w="19050" cap="rnd">
              <a:solidFill>
                <a:schemeClr val="accent1"/>
              </a:solidFill>
              <a:round/>
            </a:ln>
            <a:effectLst/>
          </c:spPr>
          <c:marker>
            <c:symbol val="none"/>
          </c:marker>
          <c:cat>
            <c:numRef>
              <c:f>'导出数据 (2)'!$A$2:$A$140</c:f>
              <c:numCache>
                <c:formatCode>yyyy\-m\-d</c:formatCode>
                <c:ptCount val="139"/>
                <c:pt idx="0">
                  <c:v>44400</c:v>
                </c:pt>
                <c:pt idx="1">
                  <c:v>44399</c:v>
                </c:pt>
                <c:pt idx="2">
                  <c:v>44398</c:v>
                </c:pt>
                <c:pt idx="3">
                  <c:v>44397</c:v>
                </c:pt>
                <c:pt idx="4">
                  <c:v>44396</c:v>
                </c:pt>
                <c:pt idx="5">
                  <c:v>44393</c:v>
                </c:pt>
                <c:pt idx="6">
                  <c:v>44392</c:v>
                </c:pt>
                <c:pt idx="7">
                  <c:v>44391</c:v>
                </c:pt>
                <c:pt idx="8">
                  <c:v>44390</c:v>
                </c:pt>
                <c:pt idx="9">
                  <c:v>44389</c:v>
                </c:pt>
                <c:pt idx="10">
                  <c:v>44386</c:v>
                </c:pt>
                <c:pt idx="11">
                  <c:v>44385</c:v>
                </c:pt>
                <c:pt idx="12">
                  <c:v>44384</c:v>
                </c:pt>
                <c:pt idx="13">
                  <c:v>44383</c:v>
                </c:pt>
                <c:pt idx="14">
                  <c:v>44382</c:v>
                </c:pt>
                <c:pt idx="15">
                  <c:v>44379</c:v>
                </c:pt>
                <c:pt idx="16">
                  <c:v>44378</c:v>
                </c:pt>
                <c:pt idx="17">
                  <c:v>44377</c:v>
                </c:pt>
                <c:pt idx="18">
                  <c:v>44376</c:v>
                </c:pt>
                <c:pt idx="19">
                  <c:v>44375</c:v>
                </c:pt>
                <c:pt idx="20">
                  <c:v>44372</c:v>
                </c:pt>
                <c:pt idx="21">
                  <c:v>44371</c:v>
                </c:pt>
                <c:pt idx="22">
                  <c:v>44370</c:v>
                </c:pt>
                <c:pt idx="23">
                  <c:v>44369</c:v>
                </c:pt>
                <c:pt idx="24">
                  <c:v>44368</c:v>
                </c:pt>
                <c:pt idx="25">
                  <c:v>44365</c:v>
                </c:pt>
                <c:pt idx="26">
                  <c:v>44364</c:v>
                </c:pt>
                <c:pt idx="27">
                  <c:v>44363</c:v>
                </c:pt>
                <c:pt idx="28">
                  <c:v>44362</c:v>
                </c:pt>
                <c:pt idx="29">
                  <c:v>44358</c:v>
                </c:pt>
                <c:pt idx="30">
                  <c:v>44357</c:v>
                </c:pt>
                <c:pt idx="31">
                  <c:v>44356</c:v>
                </c:pt>
                <c:pt idx="32">
                  <c:v>44355</c:v>
                </c:pt>
                <c:pt idx="33">
                  <c:v>44354</c:v>
                </c:pt>
                <c:pt idx="34">
                  <c:v>44351</c:v>
                </c:pt>
                <c:pt idx="35">
                  <c:v>44350</c:v>
                </c:pt>
                <c:pt idx="36">
                  <c:v>44349</c:v>
                </c:pt>
                <c:pt idx="37">
                  <c:v>44348</c:v>
                </c:pt>
                <c:pt idx="38">
                  <c:v>44347</c:v>
                </c:pt>
                <c:pt idx="39">
                  <c:v>44344</c:v>
                </c:pt>
                <c:pt idx="40">
                  <c:v>44343</c:v>
                </c:pt>
                <c:pt idx="41">
                  <c:v>44342</c:v>
                </c:pt>
                <c:pt idx="42">
                  <c:v>44341</c:v>
                </c:pt>
                <c:pt idx="43">
                  <c:v>44340</c:v>
                </c:pt>
                <c:pt idx="44">
                  <c:v>44337</c:v>
                </c:pt>
                <c:pt idx="45">
                  <c:v>44336</c:v>
                </c:pt>
                <c:pt idx="46">
                  <c:v>44335</c:v>
                </c:pt>
                <c:pt idx="47">
                  <c:v>44334</c:v>
                </c:pt>
                <c:pt idx="48">
                  <c:v>44333</c:v>
                </c:pt>
                <c:pt idx="49">
                  <c:v>44330</c:v>
                </c:pt>
                <c:pt idx="50">
                  <c:v>44329</c:v>
                </c:pt>
                <c:pt idx="51">
                  <c:v>44328</c:v>
                </c:pt>
                <c:pt idx="52">
                  <c:v>44327</c:v>
                </c:pt>
                <c:pt idx="53">
                  <c:v>44326</c:v>
                </c:pt>
                <c:pt idx="54">
                  <c:v>44324</c:v>
                </c:pt>
                <c:pt idx="55">
                  <c:v>44323</c:v>
                </c:pt>
                <c:pt idx="56">
                  <c:v>44322</c:v>
                </c:pt>
                <c:pt idx="57">
                  <c:v>44316</c:v>
                </c:pt>
                <c:pt idx="58">
                  <c:v>44315</c:v>
                </c:pt>
                <c:pt idx="59">
                  <c:v>44314</c:v>
                </c:pt>
                <c:pt idx="60">
                  <c:v>44313</c:v>
                </c:pt>
                <c:pt idx="61">
                  <c:v>44312</c:v>
                </c:pt>
                <c:pt idx="62">
                  <c:v>44311</c:v>
                </c:pt>
                <c:pt idx="63">
                  <c:v>44309</c:v>
                </c:pt>
                <c:pt idx="64">
                  <c:v>44308</c:v>
                </c:pt>
                <c:pt idx="65">
                  <c:v>44307</c:v>
                </c:pt>
                <c:pt idx="66">
                  <c:v>44306</c:v>
                </c:pt>
                <c:pt idx="67">
                  <c:v>44305</c:v>
                </c:pt>
                <c:pt idx="68">
                  <c:v>44302</c:v>
                </c:pt>
                <c:pt idx="69">
                  <c:v>44301</c:v>
                </c:pt>
                <c:pt idx="70">
                  <c:v>44300</c:v>
                </c:pt>
                <c:pt idx="71">
                  <c:v>44299</c:v>
                </c:pt>
                <c:pt idx="72">
                  <c:v>44298</c:v>
                </c:pt>
                <c:pt idx="73">
                  <c:v>44295</c:v>
                </c:pt>
                <c:pt idx="74">
                  <c:v>44294</c:v>
                </c:pt>
                <c:pt idx="75">
                  <c:v>44293</c:v>
                </c:pt>
                <c:pt idx="76">
                  <c:v>44292</c:v>
                </c:pt>
                <c:pt idx="77">
                  <c:v>44288</c:v>
                </c:pt>
                <c:pt idx="78">
                  <c:v>44287</c:v>
                </c:pt>
                <c:pt idx="79">
                  <c:v>44286</c:v>
                </c:pt>
                <c:pt idx="80">
                  <c:v>44285</c:v>
                </c:pt>
                <c:pt idx="81">
                  <c:v>44284</c:v>
                </c:pt>
                <c:pt idx="82">
                  <c:v>44281</c:v>
                </c:pt>
                <c:pt idx="83">
                  <c:v>44280</c:v>
                </c:pt>
                <c:pt idx="84">
                  <c:v>44279</c:v>
                </c:pt>
                <c:pt idx="85">
                  <c:v>44278</c:v>
                </c:pt>
                <c:pt idx="86">
                  <c:v>44277</c:v>
                </c:pt>
                <c:pt idx="87">
                  <c:v>44274</c:v>
                </c:pt>
                <c:pt idx="88">
                  <c:v>44273</c:v>
                </c:pt>
                <c:pt idx="89">
                  <c:v>44272</c:v>
                </c:pt>
                <c:pt idx="90">
                  <c:v>44271</c:v>
                </c:pt>
                <c:pt idx="91">
                  <c:v>44270</c:v>
                </c:pt>
                <c:pt idx="92">
                  <c:v>44267</c:v>
                </c:pt>
                <c:pt idx="93">
                  <c:v>44266</c:v>
                </c:pt>
                <c:pt idx="94">
                  <c:v>44265</c:v>
                </c:pt>
                <c:pt idx="95">
                  <c:v>44264</c:v>
                </c:pt>
                <c:pt idx="96">
                  <c:v>44263</c:v>
                </c:pt>
                <c:pt idx="97">
                  <c:v>44260</c:v>
                </c:pt>
                <c:pt idx="98">
                  <c:v>44259</c:v>
                </c:pt>
                <c:pt idx="99">
                  <c:v>44258</c:v>
                </c:pt>
                <c:pt idx="100">
                  <c:v>44257</c:v>
                </c:pt>
                <c:pt idx="101">
                  <c:v>44256</c:v>
                </c:pt>
                <c:pt idx="102">
                  <c:v>44253</c:v>
                </c:pt>
                <c:pt idx="103">
                  <c:v>44252</c:v>
                </c:pt>
                <c:pt idx="104">
                  <c:v>44251</c:v>
                </c:pt>
                <c:pt idx="105">
                  <c:v>44250</c:v>
                </c:pt>
                <c:pt idx="106">
                  <c:v>44249</c:v>
                </c:pt>
                <c:pt idx="107">
                  <c:v>44247</c:v>
                </c:pt>
                <c:pt idx="108">
                  <c:v>44246</c:v>
                </c:pt>
                <c:pt idx="109">
                  <c:v>44245</c:v>
                </c:pt>
                <c:pt idx="110">
                  <c:v>44237</c:v>
                </c:pt>
                <c:pt idx="111">
                  <c:v>44236</c:v>
                </c:pt>
                <c:pt idx="112">
                  <c:v>44235</c:v>
                </c:pt>
                <c:pt idx="113">
                  <c:v>44234</c:v>
                </c:pt>
                <c:pt idx="114">
                  <c:v>44232</c:v>
                </c:pt>
                <c:pt idx="115">
                  <c:v>44231</c:v>
                </c:pt>
                <c:pt idx="116">
                  <c:v>44230</c:v>
                </c:pt>
                <c:pt idx="117">
                  <c:v>44229</c:v>
                </c:pt>
                <c:pt idx="118">
                  <c:v>44228</c:v>
                </c:pt>
                <c:pt idx="119">
                  <c:v>44225</c:v>
                </c:pt>
                <c:pt idx="120">
                  <c:v>44224</c:v>
                </c:pt>
                <c:pt idx="121">
                  <c:v>44223</c:v>
                </c:pt>
                <c:pt idx="122">
                  <c:v>44222</c:v>
                </c:pt>
                <c:pt idx="123">
                  <c:v>44221</c:v>
                </c:pt>
                <c:pt idx="124">
                  <c:v>44218</c:v>
                </c:pt>
                <c:pt idx="125">
                  <c:v>44217</c:v>
                </c:pt>
                <c:pt idx="126">
                  <c:v>44216</c:v>
                </c:pt>
                <c:pt idx="127">
                  <c:v>44215</c:v>
                </c:pt>
                <c:pt idx="128">
                  <c:v>44214</c:v>
                </c:pt>
                <c:pt idx="129">
                  <c:v>44211</c:v>
                </c:pt>
                <c:pt idx="130">
                  <c:v>44210</c:v>
                </c:pt>
                <c:pt idx="131">
                  <c:v>44209</c:v>
                </c:pt>
                <c:pt idx="132">
                  <c:v>44208</c:v>
                </c:pt>
                <c:pt idx="133">
                  <c:v>44207</c:v>
                </c:pt>
                <c:pt idx="134">
                  <c:v>44204</c:v>
                </c:pt>
                <c:pt idx="135">
                  <c:v>44203</c:v>
                </c:pt>
                <c:pt idx="136">
                  <c:v>44202</c:v>
                </c:pt>
                <c:pt idx="137">
                  <c:v>44201</c:v>
                </c:pt>
                <c:pt idx="138">
                  <c:v>44200</c:v>
                </c:pt>
              </c:numCache>
            </c:numRef>
          </c:cat>
          <c:val>
            <c:numRef>
              <c:f>'导出数据 (2)'!$F$2:$F$140</c:f>
              <c:numCache>
                <c:formatCode>General</c:formatCode>
                <c:ptCount val="139"/>
                <c:pt idx="0">
                  <c:v>7608.29</c:v>
                </c:pt>
                <c:pt idx="1">
                  <c:v>7594.45</c:v>
                </c:pt>
                <c:pt idx="2">
                  <c:v>7594.45</c:v>
                </c:pt>
                <c:pt idx="3">
                  <c:v>7586.46</c:v>
                </c:pt>
                <c:pt idx="4">
                  <c:v>7546.46</c:v>
                </c:pt>
                <c:pt idx="5">
                  <c:v>7490.29</c:v>
                </c:pt>
                <c:pt idx="6">
                  <c:v>7332.98</c:v>
                </c:pt>
                <c:pt idx="7">
                  <c:v>7249.15</c:v>
                </c:pt>
                <c:pt idx="8">
                  <c:v>7249.15</c:v>
                </c:pt>
                <c:pt idx="9">
                  <c:v>7270.1</c:v>
                </c:pt>
                <c:pt idx="10">
                  <c:v>7279.05</c:v>
                </c:pt>
                <c:pt idx="11">
                  <c:v>7328.09</c:v>
                </c:pt>
                <c:pt idx="12">
                  <c:v>7328.09</c:v>
                </c:pt>
                <c:pt idx="13">
                  <c:v>7353.17</c:v>
                </c:pt>
                <c:pt idx="14">
                  <c:v>7399.15</c:v>
                </c:pt>
                <c:pt idx="15">
                  <c:v>7415.21</c:v>
                </c:pt>
                <c:pt idx="16">
                  <c:v>7431.26</c:v>
                </c:pt>
                <c:pt idx="17">
                  <c:v>7431.26</c:v>
                </c:pt>
                <c:pt idx="18">
                  <c:v>7431.26</c:v>
                </c:pt>
                <c:pt idx="19">
                  <c:v>7415.21</c:v>
                </c:pt>
                <c:pt idx="20">
                  <c:v>7407.22</c:v>
                </c:pt>
                <c:pt idx="21">
                  <c:v>7329.14</c:v>
                </c:pt>
                <c:pt idx="22">
                  <c:v>7329.14</c:v>
                </c:pt>
                <c:pt idx="23">
                  <c:v>7329.14</c:v>
                </c:pt>
                <c:pt idx="24">
                  <c:v>7329.14</c:v>
                </c:pt>
                <c:pt idx="25">
                  <c:v>7349.24</c:v>
                </c:pt>
                <c:pt idx="26">
                  <c:v>7349.24</c:v>
                </c:pt>
                <c:pt idx="27">
                  <c:v>7410.4</c:v>
                </c:pt>
                <c:pt idx="28">
                  <c:v>7451.45</c:v>
                </c:pt>
                <c:pt idx="29">
                  <c:v>7451.45</c:v>
                </c:pt>
                <c:pt idx="30">
                  <c:v>7467.5</c:v>
                </c:pt>
                <c:pt idx="31">
                  <c:v>7467.5</c:v>
                </c:pt>
                <c:pt idx="32">
                  <c:v>7467.5</c:v>
                </c:pt>
                <c:pt idx="33">
                  <c:v>7467.5</c:v>
                </c:pt>
                <c:pt idx="34">
                  <c:v>7435.4</c:v>
                </c:pt>
                <c:pt idx="35">
                  <c:v>7345.1</c:v>
                </c:pt>
                <c:pt idx="36">
                  <c:v>7249.15</c:v>
                </c:pt>
                <c:pt idx="37">
                  <c:v>7181.26</c:v>
                </c:pt>
                <c:pt idx="38">
                  <c:v>7123.28</c:v>
                </c:pt>
                <c:pt idx="39">
                  <c:v>7123.28</c:v>
                </c:pt>
                <c:pt idx="40">
                  <c:v>7115.29</c:v>
                </c:pt>
                <c:pt idx="41">
                  <c:v>7115.29</c:v>
                </c:pt>
                <c:pt idx="42">
                  <c:v>7115.29</c:v>
                </c:pt>
                <c:pt idx="43">
                  <c:v>7103.17</c:v>
                </c:pt>
                <c:pt idx="44">
                  <c:v>7103.17</c:v>
                </c:pt>
                <c:pt idx="45">
                  <c:v>7103.17</c:v>
                </c:pt>
                <c:pt idx="46">
                  <c:v>7103.17</c:v>
                </c:pt>
                <c:pt idx="47">
                  <c:v>7103.17</c:v>
                </c:pt>
                <c:pt idx="48">
                  <c:v>7103.17</c:v>
                </c:pt>
                <c:pt idx="49">
                  <c:v>7103.17</c:v>
                </c:pt>
                <c:pt idx="50">
                  <c:v>7077.21</c:v>
                </c:pt>
                <c:pt idx="51">
                  <c:v>7006.26</c:v>
                </c:pt>
                <c:pt idx="52">
                  <c:v>6990.18</c:v>
                </c:pt>
                <c:pt idx="53">
                  <c:v>6990.18</c:v>
                </c:pt>
                <c:pt idx="54">
                  <c:v>6931.26</c:v>
                </c:pt>
                <c:pt idx="55">
                  <c:v>6881.26</c:v>
                </c:pt>
                <c:pt idx="56">
                  <c:v>6860.4</c:v>
                </c:pt>
                <c:pt idx="57">
                  <c:v>6852.33</c:v>
                </c:pt>
                <c:pt idx="58">
                  <c:v>6805.41</c:v>
                </c:pt>
                <c:pt idx="59">
                  <c:v>6773.28</c:v>
                </c:pt>
                <c:pt idx="60">
                  <c:v>6741.14</c:v>
                </c:pt>
                <c:pt idx="61">
                  <c:v>6741.14</c:v>
                </c:pt>
                <c:pt idx="62">
                  <c:v>6723.36</c:v>
                </c:pt>
                <c:pt idx="63">
                  <c:v>6723.36</c:v>
                </c:pt>
                <c:pt idx="64">
                  <c:v>6719.31</c:v>
                </c:pt>
                <c:pt idx="65">
                  <c:v>6714.42</c:v>
                </c:pt>
                <c:pt idx="66">
                  <c:v>6714.42</c:v>
                </c:pt>
                <c:pt idx="67">
                  <c:v>6628.98</c:v>
                </c:pt>
                <c:pt idx="68">
                  <c:v>6550.09</c:v>
                </c:pt>
                <c:pt idx="69">
                  <c:v>6534.04</c:v>
                </c:pt>
                <c:pt idx="70">
                  <c:v>6534.04</c:v>
                </c:pt>
                <c:pt idx="71">
                  <c:v>6546.16</c:v>
                </c:pt>
                <c:pt idx="72">
                  <c:v>6596.16</c:v>
                </c:pt>
                <c:pt idx="73">
                  <c:v>6596.16</c:v>
                </c:pt>
                <c:pt idx="74">
                  <c:v>6633.36</c:v>
                </c:pt>
                <c:pt idx="75">
                  <c:v>6669.12</c:v>
                </c:pt>
                <c:pt idx="76">
                  <c:v>6669.12</c:v>
                </c:pt>
                <c:pt idx="77">
                  <c:v>6669.12</c:v>
                </c:pt>
                <c:pt idx="78">
                  <c:v>6685.18</c:v>
                </c:pt>
                <c:pt idx="79">
                  <c:v>6764.99</c:v>
                </c:pt>
                <c:pt idx="80">
                  <c:v>6838.93</c:v>
                </c:pt>
                <c:pt idx="81">
                  <c:v>6881.8</c:v>
                </c:pt>
                <c:pt idx="82">
                  <c:v>6889.87</c:v>
                </c:pt>
                <c:pt idx="83">
                  <c:v>6905.92</c:v>
                </c:pt>
                <c:pt idx="84">
                  <c:v>6962.94</c:v>
                </c:pt>
                <c:pt idx="85">
                  <c:v>7011.36</c:v>
                </c:pt>
                <c:pt idx="86">
                  <c:v>7011.36</c:v>
                </c:pt>
                <c:pt idx="87">
                  <c:v>7035.4</c:v>
                </c:pt>
                <c:pt idx="88">
                  <c:v>7072.22</c:v>
                </c:pt>
                <c:pt idx="89">
                  <c:v>7072.22</c:v>
                </c:pt>
                <c:pt idx="90">
                  <c:v>7072.22</c:v>
                </c:pt>
                <c:pt idx="91">
                  <c:v>7072.22</c:v>
                </c:pt>
                <c:pt idx="92">
                  <c:v>7072.22</c:v>
                </c:pt>
                <c:pt idx="93">
                  <c:v>7072.22</c:v>
                </c:pt>
                <c:pt idx="94">
                  <c:v>7072.22</c:v>
                </c:pt>
                <c:pt idx="95">
                  <c:v>7072.22</c:v>
                </c:pt>
                <c:pt idx="96">
                  <c:v>7072.22</c:v>
                </c:pt>
                <c:pt idx="97">
                  <c:v>7072.22</c:v>
                </c:pt>
                <c:pt idx="98">
                  <c:v>7072.22</c:v>
                </c:pt>
                <c:pt idx="99">
                  <c:v>7072.22</c:v>
                </c:pt>
                <c:pt idx="100">
                  <c:v>7072.22</c:v>
                </c:pt>
                <c:pt idx="101">
                  <c:v>6986.36</c:v>
                </c:pt>
                <c:pt idx="102">
                  <c:v>6986.36</c:v>
                </c:pt>
                <c:pt idx="103">
                  <c:v>6986.36</c:v>
                </c:pt>
                <c:pt idx="104">
                  <c:v>6878.26</c:v>
                </c:pt>
                <c:pt idx="105">
                  <c:v>6854.14</c:v>
                </c:pt>
                <c:pt idx="106">
                  <c:v>6776.17</c:v>
                </c:pt>
                <c:pt idx="107">
                  <c:v>6776.17</c:v>
                </c:pt>
                <c:pt idx="108">
                  <c:v>6776.17</c:v>
                </c:pt>
                <c:pt idx="109">
                  <c:v>6776.17</c:v>
                </c:pt>
                <c:pt idx="110">
                  <c:v>6776.17</c:v>
                </c:pt>
                <c:pt idx="111">
                  <c:v>6776.17</c:v>
                </c:pt>
                <c:pt idx="112">
                  <c:v>6776.17</c:v>
                </c:pt>
                <c:pt idx="113">
                  <c:v>6776.17</c:v>
                </c:pt>
                <c:pt idx="114">
                  <c:v>6776.17</c:v>
                </c:pt>
                <c:pt idx="115">
                  <c:v>6776.17</c:v>
                </c:pt>
                <c:pt idx="116">
                  <c:v>6834.27</c:v>
                </c:pt>
                <c:pt idx="117">
                  <c:v>6905.13</c:v>
                </c:pt>
                <c:pt idx="118">
                  <c:v>6933.31</c:v>
                </c:pt>
                <c:pt idx="119">
                  <c:v>6954.26</c:v>
                </c:pt>
                <c:pt idx="120">
                  <c:v>6954.26</c:v>
                </c:pt>
                <c:pt idx="121">
                  <c:v>6954.26</c:v>
                </c:pt>
                <c:pt idx="122">
                  <c:v>7004.23</c:v>
                </c:pt>
                <c:pt idx="123">
                  <c:v>7004.23</c:v>
                </c:pt>
                <c:pt idx="124">
                  <c:v>7004.23</c:v>
                </c:pt>
                <c:pt idx="125">
                  <c:v>7004.23</c:v>
                </c:pt>
                <c:pt idx="126">
                  <c:v>7004.23</c:v>
                </c:pt>
                <c:pt idx="127">
                  <c:v>7000.18</c:v>
                </c:pt>
                <c:pt idx="128">
                  <c:v>6928.26</c:v>
                </c:pt>
                <c:pt idx="129">
                  <c:v>6928.26</c:v>
                </c:pt>
                <c:pt idx="130">
                  <c:v>6869.43</c:v>
                </c:pt>
                <c:pt idx="131">
                  <c:v>6869.43</c:v>
                </c:pt>
                <c:pt idx="132">
                  <c:v>6844.43</c:v>
                </c:pt>
                <c:pt idx="133">
                  <c:v>6844.43</c:v>
                </c:pt>
                <c:pt idx="134">
                  <c:v>6832.31</c:v>
                </c:pt>
                <c:pt idx="135">
                  <c:v>6828.26</c:v>
                </c:pt>
                <c:pt idx="136">
                  <c:v>6828.26</c:v>
                </c:pt>
                <c:pt idx="137">
                  <c:v>6823.36</c:v>
                </c:pt>
                <c:pt idx="138">
                  <c:v>6823.36</c:v>
                </c:pt>
              </c:numCache>
            </c:numRef>
          </c:val>
          <c:smooth val="0"/>
          <c:extLst>
            <c:ext xmlns:c16="http://schemas.microsoft.com/office/drawing/2014/chart" uri="{C3380CC4-5D6E-409C-BE32-E72D297353CC}">
              <c16:uniqueId val="{00000000-1191-439A-A1EC-8EDBA6333BE4}"/>
            </c:ext>
          </c:extLst>
        </c:ser>
        <c:ser>
          <c:idx val="1"/>
          <c:order val="1"/>
          <c:tx>
            <c:strRef>
              <c:f>'导出数据 (2)'!$G$1</c:f>
              <c:strCache>
                <c:ptCount val="1"/>
                <c:pt idx="0">
                  <c:v>硅铁75B</c:v>
                </c:pt>
              </c:strCache>
            </c:strRef>
          </c:tx>
          <c:spPr>
            <a:ln w="19050" cap="rnd">
              <a:solidFill>
                <a:schemeClr val="accent2"/>
              </a:solidFill>
              <a:round/>
            </a:ln>
            <a:effectLst/>
          </c:spPr>
          <c:marker>
            <c:symbol val="none"/>
          </c:marker>
          <c:cat>
            <c:numRef>
              <c:f>'导出数据 (2)'!$A$2:$A$140</c:f>
              <c:numCache>
                <c:formatCode>yyyy\-m\-d</c:formatCode>
                <c:ptCount val="139"/>
                <c:pt idx="0">
                  <c:v>44400</c:v>
                </c:pt>
                <c:pt idx="1">
                  <c:v>44399</c:v>
                </c:pt>
                <c:pt idx="2">
                  <c:v>44398</c:v>
                </c:pt>
                <c:pt idx="3">
                  <c:v>44397</c:v>
                </c:pt>
                <c:pt idx="4">
                  <c:v>44396</c:v>
                </c:pt>
                <c:pt idx="5">
                  <c:v>44393</c:v>
                </c:pt>
                <c:pt idx="6">
                  <c:v>44392</c:v>
                </c:pt>
                <c:pt idx="7">
                  <c:v>44391</c:v>
                </c:pt>
                <c:pt idx="8">
                  <c:v>44390</c:v>
                </c:pt>
                <c:pt idx="9">
                  <c:v>44389</c:v>
                </c:pt>
                <c:pt idx="10">
                  <c:v>44386</c:v>
                </c:pt>
                <c:pt idx="11">
                  <c:v>44385</c:v>
                </c:pt>
                <c:pt idx="12">
                  <c:v>44384</c:v>
                </c:pt>
                <c:pt idx="13">
                  <c:v>44383</c:v>
                </c:pt>
                <c:pt idx="14">
                  <c:v>44382</c:v>
                </c:pt>
                <c:pt idx="15">
                  <c:v>44379</c:v>
                </c:pt>
                <c:pt idx="16">
                  <c:v>44378</c:v>
                </c:pt>
                <c:pt idx="17">
                  <c:v>44377</c:v>
                </c:pt>
                <c:pt idx="18">
                  <c:v>44376</c:v>
                </c:pt>
                <c:pt idx="19">
                  <c:v>44375</c:v>
                </c:pt>
                <c:pt idx="20">
                  <c:v>44372</c:v>
                </c:pt>
                <c:pt idx="21">
                  <c:v>44371</c:v>
                </c:pt>
                <c:pt idx="22">
                  <c:v>44370</c:v>
                </c:pt>
                <c:pt idx="23">
                  <c:v>44369</c:v>
                </c:pt>
                <c:pt idx="24">
                  <c:v>44368</c:v>
                </c:pt>
                <c:pt idx="25">
                  <c:v>44365</c:v>
                </c:pt>
                <c:pt idx="26">
                  <c:v>44364</c:v>
                </c:pt>
                <c:pt idx="27">
                  <c:v>44363</c:v>
                </c:pt>
                <c:pt idx="28">
                  <c:v>44362</c:v>
                </c:pt>
                <c:pt idx="29">
                  <c:v>44358</c:v>
                </c:pt>
                <c:pt idx="30">
                  <c:v>44357</c:v>
                </c:pt>
                <c:pt idx="31">
                  <c:v>44356</c:v>
                </c:pt>
                <c:pt idx="32">
                  <c:v>44355</c:v>
                </c:pt>
                <c:pt idx="33">
                  <c:v>44354</c:v>
                </c:pt>
                <c:pt idx="34">
                  <c:v>44351</c:v>
                </c:pt>
                <c:pt idx="35">
                  <c:v>44350</c:v>
                </c:pt>
                <c:pt idx="36">
                  <c:v>44349</c:v>
                </c:pt>
                <c:pt idx="37">
                  <c:v>44348</c:v>
                </c:pt>
                <c:pt idx="38">
                  <c:v>44347</c:v>
                </c:pt>
                <c:pt idx="39">
                  <c:v>44344</c:v>
                </c:pt>
                <c:pt idx="40">
                  <c:v>44343</c:v>
                </c:pt>
                <c:pt idx="41">
                  <c:v>44342</c:v>
                </c:pt>
                <c:pt idx="42">
                  <c:v>44341</c:v>
                </c:pt>
                <c:pt idx="43">
                  <c:v>44340</c:v>
                </c:pt>
                <c:pt idx="44">
                  <c:v>44337</c:v>
                </c:pt>
                <c:pt idx="45">
                  <c:v>44336</c:v>
                </c:pt>
                <c:pt idx="46">
                  <c:v>44335</c:v>
                </c:pt>
                <c:pt idx="47">
                  <c:v>44334</c:v>
                </c:pt>
                <c:pt idx="48">
                  <c:v>44333</c:v>
                </c:pt>
                <c:pt idx="49">
                  <c:v>44330</c:v>
                </c:pt>
                <c:pt idx="50">
                  <c:v>44329</c:v>
                </c:pt>
                <c:pt idx="51">
                  <c:v>44328</c:v>
                </c:pt>
                <c:pt idx="52">
                  <c:v>44327</c:v>
                </c:pt>
                <c:pt idx="53">
                  <c:v>44326</c:v>
                </c:pt>
                <c:pt idx="54">
                  <c:v>44324</c:v>
                </c:pt>
                <c:pt idx="55">
                  <c:v>44323</c:v>
                </c:pt>
                <c:pt idx="56">
                  <c:v>44322</c:v>
                </c:pt>
                <c:pt idx="57">
                  <c:v>44316</c:v>
                </c:pt>
                <c:pt idx="58">
                  <c:v>44315</c:v>
                </c:pt>
                <c:pt idx="59">
                  <c:v>44314</c:v>
                </c:pt>
                <c:pt idx="60">
                  <c:v>44313</c:v>
                </c:pt>
                <c:pt idx="61">
                  <c:v>44312</c:v>
                </c:pt>
                <c:pt idx="62">
                  <c:v>44311</c:v>
                </c:pt>
                <c:pt idx="63">
                  <c:v>44309</c:v>
                </c:pt>
                <c:pt idx="64">
                  <c:v>44308</c:v>
                </c:pt>
                <c:pt idx="65">
                  <c:v>44307</c:v>
                </c:pt>
                <c:pt idx="66">
                  <c:v>44306</c:v>
                </c:pt>
                <c:pt idx="67">
                  <c:v>44305</c:v>
                </c:pt>
                <c:pt idx="68">
                  <c:v>44302</c:v>
                </c:pt>
                <c:pt idx="69">
                  <c:v>44301</c:v>
                </c:pt>
                <c:pt idx="70">
                  <c:v>44300</c:v>
                </c:pt>
                <c:pt idx="71">
                  <c:v>44299</c:v>
                </c:pt>
                <c:pt idx="72">
                  <c:v>44298</c:v>
                </c:pt>
                <c:pt idx="73">
                  <c:v>44295</c:v>
                </c:pt>
                <c:pt idx="74">
                  <c:v>44294</c:v>
                </c:pt>
                <c:pt idx="75">
                  <c:v>44293</c:v>
                </c:pt>
                <c:pt idx="76">
                  <c:v>44292</c:v>
                </c:pt>
                <c:pt idx="77">
                  <c:v>44288</c:v>
                </c:pt>
                <c:pt idx="78">
                  <c:v>44287</c:v>
                </c:pt>
                <c:pt idx="79">
                  <c:v>44286</c:v>
                </c:pt>
                <c:pt idx="80">
                  <c:v>44285</c:v>
                </c:pt>
                <c:pt idx="81">
                  <c:v>44284</c:v>
                </c:pt>
                <c:pt idx="82">
                  <c:v>44281</c:v>
                </c:pt>
                <c:pt idx="83">
                  <c:v>44280</c:v>
                </c:pt>
                <c:pt idx="84">
                  <c:v>44279</c:v>
                </c:pt>
                <c:pt idx="85">
                  <c:v>44278</c:v>
                </c:pt>
                <c:pt idx="86">
                  <c:v>44277</c:v>
                </c:pt>
                <c:pt idx="87">
                  <c:v>44274</c:v>
                </c:pt>
                <c:pt idx="88">
                  <c:v>44273</c:v>
                </c:pt>
                <c:pt idx="89">
                  <c:v>44272</c:v>
                </c:pt>
                <c:pt idx="90">
                  <c:v>44271</c:v>
                </c:pt>
                <c:pt idx="91">
                  <c:v>44270</c:v>
                </c:pt>
                <c:pt idx="92">
                  <c:v>44267</c:v>
                </c:pt>
                <c:pt idx="93">
                  <c:v>44266</c:v>
                </c:pt>
                <c:pt idx="94">
                  <c:v>44265</c:v>
                </c:pt>
                <c:pt idx="95">
                  <c:v>44264</c:v>
                </c:pt>
                <c:pt idx="96">
                  <c:v>44263</c:v>
                </c:pt>
                <c:pt idx="97">
                  <c:v>44260</c:v>
                </c:pt>
                <c:pt idx="98">
                  <c:v>44259</c:v>
                </c:pt>
                <c:pt idx="99">
                  <c:v>44258</c:v>
                </c:pt>
                <c:pt idx="100">
                  <c:v>44257</c:v>
                </c:pt>
                <c:pt idx="101">
                  <c:v>44256</c:v>
                </c:pt>
                <c:pt idx="102">
                  <c:v>44253</c:v>
                </c:pt>
                <c:pt idx="103">
                  <c:v>44252</c:v>
                </c:pt>
                <c:pt idx="104">
                  <c:v>44251</c:v>
                </c:pt>
                <c:pt idx="105">
                  <c:v>44250</c:v>
                </c:pt>
                <c:pt idx="106">
                  <c:v>44249</c:v>
                </c:pt>
                <c:pt idx="107">
                  <c:v>44247</c:v>
                </c:pt>
                <c:pt idx="108">
                  <c:v>44246</c:v>
                </c:pt>
                <c:pt idx="109">
                  <c:v>44245</c:v>
                </c:pt>
                <c:pt idx="110">
                  <c:v>44237</c:v>
                </c:pt>
                <c:pt idx="111">
                  <c:v>44236</c:v>
                </c:pt>
                <c:pt idx="112">
                  <c:v>44235</c:v>
                </c:pt>
                <c:pt idx="113">
                  <c:v>44234</c:v>
                </c:pt>
                <c:pt idx="114">
                  <c:v>44232</c:v>
                </c:pt>
                <c:pt idx="115">
                  <c:v>44231</c:v>
                </c:pt>
                <c:pt idx="116">
                  <c:v>44230</c:v>
                </c:pt>
                <c:pt idx="117">
                  <c:v>44229</c:v>
                </c:pt>
                <c:pt idx="118">
                  <c:v>44228</c:v>
                </c:pt>
                <c:pt idx="119">
                  <c:v>44225</c:v>
                </c:pt>
                <c:pt idx="120">
                  <c:v>44224</c:v>
                </c:pt>
                <c:pt idx="121">
                  <c:v>44223</c:v>
                </c:pt>
                <c:pt idx="122">
                  <c:v>44222</c:v>
                </c:pt>
                <c:pt idx="123">
                  <c:v>44221</c:v>
                </c:pt>
                <c:pt idx="124">
                  <c:v>44218</c:v>
                </c:pt>
                <c:pt idx="125">
                  <c:v>44217</c:v>
                </c:pt>
                <c:pt idx="126">
                  <c:v>44216</c:v>
                </c:pt>
                <c:pt idx="127">
                  <c:v>44215</c:v>
                </c:pt>
                <c:pt idx="128">
                  <c:v>44214</c:v>
                </c:pt>
                <c:pt idx="129">
                  <c:v>44211</c:v>
                </c:pt>
                <c:pt idx="130">
                  <c:v>44210</c:v>
                </c:pt>
                <c:pt idx="131">
                  <c:v>44209</c:v>
                </c:pt>
                <c:pt idx="132">
                  <c:v>44208</c:v>
                </c:pt>
                <c:pt idx="133">
                  <c:v>44207</c:v>
                </c:pt>
                <c:pt idx="134">
                  <c:v>44204</c:v>
                </c:pt>
                <c:pt idx="135">
                  <c:v>44203</c:v>
                </c:pt>
                <c:pt idx="136">
                  <c:v>44202</c:v>
                </c:pt>
                <c:pt idx="137">
                  <c:v>44201</c:v>
                </c:pt>
                <c:pt idx="138">
                  <c:v>44200</c:v>
                </c:pt>
              </c:numCache>
            </c:numRef>
          </c:cat>
          <c:val>
            <c:numRef>
              <c:f>'导出数据 (2)'!$G$2:$G$140</c:f>
              <c:numCache>
                <c:formatCode>General</c:formatCode>
                <c:ptCount val="139"/>
                <c:pt idx="0">
                  <c:v>8341.64</c:v>
                </c:pt>
                <c:pt idx="1">
                  <c:v>8290.7800000000007</c:v>
                </c:pt>
                <c:pt idx="2">
                  <c:v>8290.7800000000007</c:v>
                </c:pt>
                <c:pt idx="3">
                  <c:v>8290.7800000000007</c:v>
                </c:pt>
                <c:pt idx="4">
                  <c:v>8266.0499999999993</c:v>
                </c:pt>
                <c:pt idx="5">
                  <c:v>8266.0499999999993</c:v>
                </c:pt>
                <c:pt idx="6">
                  <c:v>8278.2800000000007</c:v>
                </c:pt>
                <c:pt idx="7">
                  <c:v>8275.56</c:v>
                </c:pt>
                <c:pt idx="8">
                  <c:v>8275.56</c:v>
                </c:pt>
                <c:pt idx="9">
                  <c:v>8275.56</c:v>
                </c:pt>
                <c:pt idx="10">
                  <c:v>8275.56</c:v>
                </c:pt>
                <c:pt idx="11">
                  <c:v>8275.56</c:v>
                </c:pt>
                <c:pt idx="12">
                  <c:v>8275.56</c:v>
                </c:pt>
                <c:pt idx="13">
                  <c:v>8275.56</c:v>
                </c:pt>
                <c:pt idx="14">
                  <c:v>8275.56</c:v>
                </c:pt>
                <c:pt idx="15">
                  <c:v>8275.56</c:v>
                </c:pt>
                <c:pt idx="16">
                  <c:v>8288.7800000000007</c:v>
                </c:pt>
                <c:pt idx="17">
                  <c:v>8273.5</c:v>
                </c:pt>
                <c:pt idx="18">
                  <c:v>8273.5</c:v>
                </c:pt>
                <c:pt idx="19">
                  <c:v>8273.5</c:v>
                </c:pt>
                <c:pt idx="20">
                  <c:v>8273.5</c:v>
                </c:pt>
                <c:pt idx="21">
                  <c:v>8273.5</c:v>
                </c:pt>
                <c:pt idx="22">
                  <c:v>8273.5</c:v>
                </c:pt>
                <c:pt idx="23">
                  <c:v>8273.5</c:v>
                </c:pt>
                <c:pt idx="24">
                  <c:v>8100.04</c:v>
                </c:pt>
                <c:pt idx="25">
                  <c:v>8098.68</c:v>
                </c:pt>
                <c:pt idx="26">
                  <c:v>8099.49</c:v>
                </c:pt>
                <c:pt idx="27">
                  <c:v>8099.49</c:v>
                </c:pt>
                <c:pt idx="28">
                  <c:v>8100.04</c:v>
                </c:pt>
                <c:pt idx="29">
                  <c:v>8100.04</c:v>
                </c:pt>
                <c:pt idx="30">
                  <c:v>8100.04</c:v>
                </c:pt>
                <c:pt idx="31">
                  <c:v>8100.04</c:v>
                </c:pt>
                <c:pt idx="32">
                  <c:v>8100.04</c:v>
                </c:pt>
                <c:pt idx="33">
                  <c:v>8040.4</c:v>
                </c:pt>
                <c:pt idx="34">
                  <c:v>8014.33</c:v>
                </c:pt>
                <c:pt idx="35">
                  <c:v>7818.52</c:v>
                </c:pt>
                <c:pt idx="36">
                  <c:v>7720.05</c:v>
                </c:pt>
                <c:pt idx="37">
                  <c:v>7695.33</c:v>
                </c:pt>
                <c:pt idx="38">
                  <c:v>7644.52</c:v>
                </c:pt>
                <c:pt idx="39">
                  <c:v>7640.46</c:v>
                </c:pt>
                <c:pt idx="40">
                  <c:v>7639.1</c:v>
                </c:pt>
                <c:pt idx="41">
                  <c:v>7639.1</c:v>
                </c:pt>
                <c:pt idx="42">
                  <c:v>7639.1</c:v>
                </c:pt>
                <c:pt idx="43">
                  <c:v>7623.82</c:v>
                </c:pt>
                <c:pt idx="44">
                  <c:v>7564.22</c:v>
                </c:pt>
                <c:pt idx="45">
                  <c:v>7564.22</c:v>
                </c:pt>
                <c:pt idx="46">
                  <c:v>7564.22</c:v>
                </c:pt>
                <c:pt idx="47">
                  <c:v>7564.22</c:v>
                </c:pt>
                <c:pt idx="48">
                  <c:v>7558.79</c:v>
                </c:pt>
                <c:pt idx="49">
                  <c:v>7558.79</c:v>
                </c:pt>
                <c:pt idx="50">
                  <c:v>7558.79</c:v>
                </c:pt>
                <c:pt idx="51">
                  <c:v>7368.65</c:v>
                </c:pt>
                <c:pt idx="52">
                  <c:v>7099.91</c:v>
                </c:pt>
                <c:pt idx="53">
                  <c:v>7099.91</c:v>
                </c:pt>
                <c:pt idx="54">
                  <c:v>6907.33</c:v>
                </c:pt>
                <c:pt idx="55">
                  <c:v>6907.33</c:v>
                </c:pt>
                <c:pt idx="56">
                  <c:v>6907.33</c:v>
                </c:pt>
                <c:pt idx="57">
                  <c:v>6877.51</c:v>
                </c:pt>
                <c:pt idx="58">
                  <c:v>6865.97</c:v>
                </c:pt>
                <c:pt idx="59">
                  <c:v>6865.97</c:v>
                </c:pt>
                <c:pt idx="60">
                  <c:v>6865.29</c:v>
                </c:pt>
                <c:pt idx="61">
                  <c:v>6805.66</c:v>
                </c:pt>
                <c:pt idx="62">
                  <c:v>6805.66</c:v>
                </c:pt>
                <c:pt idx="63">
                  <c:v>6756.77</c:v>
                </c:pt>
                <c:pt idx="64">
                  <c:v>6594.36</c:v>
                </c:pt>
                <c:pt idx="65">
                  <c:v>6594.36</c:v>
                </c:pt>
                <c:pt idx="66">
                  <c:v>6591.13</c:v>
                </c:pt>
                <c:pt idx="67">
                  <c:v>6514.75</c:v>
                </c:pt>
                <c:pt idx="68">
                  <c:v>6513.39</c:v>
                </c:pt>
                <c:pt idx="69">
                  <c:v>6495.28</c:v>
                </c:pt>
                <c:pt idx="70">
                  <c:v>6495.28</c:v>
                </c:pt>
                <c:pt idx="71">
                  <c:v>6520</c:v>
                </c:pt>
                <c:pt idx="72">
                  <c:v>6544.72</c:v>
                </c:pt>
                <c:pt idx="73">
                  <c:v>6544.72</c:v>
                </c:pt>
                <c:pt idx="74">
                  <c:v>6622.75</c:v>
                </c:pt>
                <c:pt idx="75">
                  <c:v>6652.56</c:v>
                </c:pt>
                <c:pt idx="76">
                  <c:v>6655.27</c:v>
                </c:pt>
                <c:pt idx="77">
                  <c:v>6690.18</c:v>
                </c:pt>
                <c:pt idx="78">
                  <c:v>6834.75</c:v>
                </c:pt>
                <c:pt idx="79">
                  <c:v>6894.38</c:v>
                </c:pt>
                <c:pt idx="80">
                  <c:v>6896.42</c:v>
                </c:pt>
                <c:pt idx="81">
                  <c:v>6916.73</c:v>
                </c:pt>
                <c:pt idx="82">
                  <c:v>6987.97</c:v>
                </c:pt>
                <c:pt idx="83">
                  <c:v>7047.6</c:v>
                </c:pt>
                <c:pt idx="84">
                  <c:v>7104.7</c:v>
                </c:pt>
                <c:pt idx="85">
                  <c:v>7163.5</c:v>
                </c:pt>
                <c:pt idx="86">
                  <c:v>7168.84</c:v>
                </c:pt>
                <c:pt idx="87">
                  <c:v>7188.22</c:v>
                </c:pt>
                <c:pt idx="88">
                  <c:v>7188.22</c:v>
                </c:pt>
                <c:pt idx="89">
                  <c:v>7188.22</c:v>
                </c:pt>
                <c:pt idx="90">
                  <c:v>7219.39</c:v>
                </c:pt>
                <c:pt idx="91">
                  <c:v>7219.39</c:v>
                </c:pt>
                <c:pt idx="92">
                  <c:v>7257.05</c:v>
                </c:pt>
                <c:pt idx="93">
                  <c:v>7257.05</c:v>
                </c:pt>
                <c:pt idx="94">
                  <c:v>7257.05</c:v>
                </c:pt>
                <c:pt idx="95">
                  <c:v>7150.43</c:v>
                </c:pt>
                <c:pt idx="96">
                  <c:v>7101.54</c:v>
                </c:pt>
                <c:pt idx="97">
                  <c:v>6973.22</c:v>
                </c:pt>
                <c:pt idx="98">
                  <c:v>6998.2</c:v>
                </c:pt>
                <c:pt idx="99">
                  <c:v>6998.62</c:v>
                </c:pt>
                <c:pt idx="100">
                  <c:v>6998.62</c:v>
                </c:pt>
                <c:pt idx="101">
                  <c:v>6949.73</c:v>
                </c:pt>
                <c:pt idx="102">
                  <c:v>6834.33</c:v>
                </c:pt>
                <c:pt idx="103">
                  <c:v>6834.33</c:v>
                </c:pt>
                <c:pt idx="104">
                  <c:v>6799.43</c:v>
                </c:pt>
                <c:pt idx="105">
                  <c:v>6799.43</c:v>
                </c:pt>
                <c:pt idx="106">
                  <c:v>6702.83</c:v>
                </c:pt>
                <c:pt idx="107">
                  <c:v>6702.83</c:v>
                </c:pt>
                <c:pt idx="108">
                  <c:v>6755.99</c:v>
                </c:pt>
                <c:pt idx="109">
                  <c:v>6901.55</c:v>
                </c:pt>
                <c:pt idx="110">
                  <c:v>6931.37</c:v>
                </c:pt>
                <c:pt idx="111">
                  <c:v>6930.83</c:v>
                </c:pt>
                <c:pt idx="112">
                  <c:v>6930.83</c:v>
                </c:pt>
                <c:pt idx="113">
                  <c:v>6931.37</c:v>
                </c:pt>
                <c:pt idx="114">
                  <c:v>6931.37</c:v>
                </c:pt>
                <c:pt idx="115">
                  <c:v>6931.37</c:v>
                </c:pt>
                <c:pt idx="116">
                  <c:v>6961.18</c:v>
                </c:pt>
                <c:pt idx="117">
                  <c:v>6961.18</c:v>
                </c:pt>
                <c:pt idx="118">
                  <c:v>6961.18</c:v>
                </c:pt>
                <c:pt idx="119">
                  <c:v>7047.57</c:v>
                </c:pt>
                <c:pt idx="120">
                  <c:v>7047.57</c:v>
                </c:pt>
                <c:pt idx="121">
                  <c:v>7047.57</c:v>
                </c:pt>
                <c:pt idx="122">
                  <c:v>7068.22</c:v>
                </c:pt>
                <c:pt idx="123">
                  <c:v>7132.94</c:v>
                </c:pt>
                <c:pt idx="124">
                  <c:v>7153.2</c:v>
                </c:pt>
                <c:pt idx="125">
                  <c:v>7153.2</c:v>
                </c:pt>
                <c:pt idx="126">
                  <c:v>7153.2</c:v>
                </c:pt>
                <c:pt idx="127">
                  <c:v>7177.92</c:v>
                </c:pt>
                <c:pt idx="128">
                  <c:v>7177.92</c:v>
                </c:pt>
                <c:pt idx="129">
                  <c:v>7157.66</c:v>
                </c:pt>
                <c:pt idx="130">
                  <c:v>7052.66</c:v>
                </c:pt>
                <c:pt idx="131">
                  <c:v>6944.61</c:v>
                </c:pt>
                <c:pt idx="132">
                  <c:v>6676.13</c:v>
                </c:pt>
                <c:pt idx="133">
                  <c:v>6621.02</c:v>
                </c:pt>
                <c:pt idx="134">
                  <c:v>6533.96</c:v>
                </c:pt>
                <c:pt idx="135">
                  <c:v>6474.32</c:v>
                </c:pt>
                <c:pt idx="136">
                  <c:v>6396.3</c:v>
                </c:pt>
                <c:pt idx="137">
                  <c:v>6396.3</c:v>
                </c:pt>
                <c:pt idx="138">
                  <c:v>6396.3</c:v>
                </c:pt>
              </c:numCache>
            </c:numRef>
          </c:val>
          <c:smooth val="0"/>
          <c:extLst>
            <c:ext xmlns:c16="http://schemas.microsoft.com/office/drawing/2014/chart" uri="{C3380CC4-5D6E-409C-BE32-E72D297353CC}">
              <c16:uniqueId val="{00000001-1191-439A-A1EC-8EDBA6333BE4}"/>
            </c:ext>
          </c:extLst>
        </c:ser>
        <c:dLbls>
          <c:showLegendKey val="0"/>
          <c:showVal val="0"/>
          <c:showCatName val="0"/>
          <c:showSerName val="0"/>
          <c:showPercent val="0"/>
          <c:showBubbleSize val="0"/>
        </c:dLbls>
        <c:smooth val="0"/>
        <c:axId val="1600582015"/>
        <c:axId val="1"/>
      </c:lineChart>
      <c:dateAx>
        <c:axId val="1600582015"/>
        <c:scaling>
          <c:orientation val="minMax"/>
        </c:scaling>
        <c:delete val="0"/>
        <c:axPos val="b"/>
        <c:numFmt formatCode="yyyy\-m\-d" sourceLinked="0"/>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1"/>
        <c:crosses val="autoZero"/>
        <c:auto val="1"/>
        <c:lblOffset val="100"/>
        <c:baseTimeUnit val="days"/>
      </c:date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6350">
            <a:noFill/>
          </a:ln>
        </c:spPr>
        <c:txPr>
          <a:bodyPr rot="-60000000" vert="horz"/>
          <a:lstStyle/>
          <a:p>
            <a:pPr>
              <a:defRPr/>
            </a:pPr>
            <a:endParaRPr lang="zh-CN"/>
          </a:p>
        </c:txPr>
        <c:crossAx val="1600582015"/>
        <c:crosses val="autoZero"/>
        <c:crossBetween val="between"/>
      </c:valAx>
      <c:spPr>
        <a:noFill/>
        <a:ln w="25400">
          <a:noFill/>
        </a:ln>
      </c:spPr>
    </c:plotArea>
    <c:legend>
      <c:legendPos val="t"/>
      <c:overlay val="0"/>
      <c:spPr>
        <a:noFill/>
        <a:ln w="25400">
          <a:noFill/>
        </a:ln>
      </c:spPr>
      <c:txPr>
        <a:bodyPr rot="0" vert="horz"/>
        <a:lstStyle/>
        <a:p>
          <a:pPr>
            <a:defRPr sz="1600"/>
          </a:pPr>
          <a:endParaRPr lang="zh-CN"/>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导出数据!$B$1</c:f>
              <c:strCache>
                <c:ptCount val="1"/>
                <c:pt idx="0">
                  <c:v>炼焦煤</c:v>
                </c:pt>
              </c:strCache>
            </c:strRef>
          </c:tx>
          <c:spPr>
            <a:ln w="19050" cap="rnd">
              <a:solidFill>
                <a:schemeClr val="accent1"/>
              </a:solidFill>
              <a:round/>
            </a:ln>
            <a:effectLst/>
          </c:spPr>
          <c:marker>
            <c:symbol val="none"/>
          </c:marker>
          <c:cat>
            <c:numRef>
              <c:f>导出数据!$A$2:$A$141</c:f>
              <c:numCache>
                <c:formatCode>yyyy\-m\-d</c:formatCode>
                <c:ptCount val="140"/>
                <c:pt idx="0">
                  <c:v>44407</c:v>
                </c:pt>
                <c:pt idx="1">
                  <c:v>44400</c:v>
                </c:pt>
                <c:pt idx="2">
                  <c:v>44399</c:v>
                </c:pt>
                <c:pt idx="3">
                  <c:v>44398</c:v>
                </c:pt>
                <c:pt idx="4">
                  <c:v>44397</c:v>
                </c:pt>
                <c:pt idx="5">
                  <c:v>44396</c:v>
                </c:pt>
                <c:pt idx="6">
                  <c:v>44393</c:v>
                </c:pt>
                <c:pt idx="7">
                  <c:v>44392</c:v>
                </c:pt>
                <c:pt idx="8">
                  <c:v>44391</c:v>
                </c:pt>
                <c:pt idx="9">
                  <c:v>44390</c:v>
                </c:pt>
                <c:pt idx="10">
                  <c:v>44389</c:v>
                </c:pt>
                <c:pt idx="11">
                  <c:v>44386</c:v>
                </c:pt>
                <c:pt idx="12">
                  <c:v>44385</c:v>
                </c:pt>
                <c:pt idx="13">
                  <c:v>44384</c:v>
                </c:pt>
                <c:pt idx="14">
                  <c:v>44383</c:v>
                </c:pt>
                <c:pt idx="15">
                  <c:v>44382</c:v>
                </c:pt>
                <c:pt idx="16">
                  <c:v>44379</c:v>
                </c:pt>
                <c:pt idx="17">
                  <c:v>44378</c:v>
                </c:pt>
                <c:pt idx="18">
                  <c:v>44377</c:v>
                </c:pt>
                <c:pt idx="19">
                  <c:v>44376</c:v>
                </c:pt>
                <c:pt idx="20">
                  <c:v>44375</c:v>
                </c:pt>
                <c:pt idx="21">
                  <c:v>44372</c:v>
                </c:pt>
                <c:pt idx="22">
                  <c:v>44371</c:v>
                </c:pt>
                <c:pt idx="23">
                  <c:v>44370</c:v>
                </c:pt>
                <c:pt idx="24">
                  <c:v>44369</c:v>
                </c:pt>
                <c:pt idx="25">
                  <c:v>44368</c:v>
                </c:pt>
                <c:pt idx="26">
                  <c:v>44365</c:v>
                </c:pt>
                <c:pt idx="27">
                  <c:v>44364</c:v>
                </c:pt>
                <c:pt idx="28">
                  <c:v>44363</c:v>
                </c:pt>
                <c:pt idx="29">
                  <c:v>44362</c:v>
                </c:pt>
                <c:pt idx="30">
                  <c:v>44358</c:v>
                </c:pt>
                <c:pt idx="31">
                  <c:v>44357</c:v>
                </c:pt>
                <c:pt idx="32">
                  <c:v>44356</c:v>
                </c:pt>
                <c:pt idx="33">
                  <c:v>44355</c:v>
                </c:pt>
                <c:pt idx="34">
                  <c:v>44354</c:v>
                </c:pt>
                <c:pt idx="35">
                  <c:v>44351</c:v>
                </c:pt>
                <c:pt idx="36">
                  <c:v>44350</c:v>
                </c:pt>
                <c:pt idx="37">
                  <c:v>44349</c:v>
                </c:pt>
                <c:pt idx="38">
                  <c:v>44348</c:v>
                </c:pt>
                <c:pt idx="39">
                  <c:v>44347</c:v>
                </c:pt>
                <c:pt idx="40">
                  <c:v>44344</c:v>
                </c:pt>
                <c:pt idx="41">
                  <c:v>44343</c:v>
                </c:pt>
                <c:pt idx="42">
                  <c:v>44342</c:v>
                </c:pt>
                <c:pt idx="43">
                  <c:v>44341</c:v>
                </c:pt>
                <c:pt idx="44">
                  <c:v>44340</c:v>
                </c:pt>
                <c:pt idx="45">
                  <c:v>44337</c:v>
                </c:pt>
                <c:pt idx="46">
                  <c:v>44336</c:v>
                </c:pt>
                <c:pt idx="47">
                  <c:v>44335</c:v>
                </c:pt>
                <c:pt idx="48">
                  <c:v>44334</c:v>
                </c:pt>
                <c:pt idx="49">
                  <c:v>44333</c:v>
                </c:pt>
                <c:pt idx="50">
                  <c:v>44330</c:v>
                </c:pt>
                <c:pt idx="51">
                  <c:v>44329</c:v>
                </c:pt>
                <c:pt idx="52">
                  <c:v>44328</c:v>
                </c:pt>
                <c:pt idx="53">
                  <c:v>44327</c:v>
                </c:pt>
                <c:pt idx="54">
                  <c:v>44326</c:v>
                </c:pt>
                <c:pt idx="55">
                  <c:v>44324</c:v>
                </c:pt>
                <c:pt idx="56">
                  <c:v>44323</c:v>
                </c:pt>
                <c:pt idx="57">
                  <c:v>44322</c:v>
                </c:pt>
                <c:pt idx="58">
                  <c:v>44316</c:v>
                </c:pt>
                <c:pt idx="59">
                  <c:v>44315</c:v>
                </c:pt>
                <c:pt idx="60">
                  <c:v>44314</c:v>
                </c:pt>
                <c:pt idx="61">
                  <c:v>44313</c:v>
                </c:pt>
                <c:pt idx="62">
                  <c:v>44312</c:v>
                </c:pt>
                <c:pt idx="63">
                  <c:v>44311</c:v>
                </c:pt>
                <c:pt idx="64">
                  <c:v>44309</c:v>
                </c:pt>
                <c:pt idx="65">
                  <c:v>44308</c:v>
                </c:pt>
                <c:pt idx="66">
                  <c:v>44307</c:v>
                </c:pt>
                <c:pt idx="67">
                  <c:v>44306</c:v>
                </c:pt>
                <c:pt idx="68">
                  <c:v>44305</c:v>
                </c:pt>
                <c:pt idx="69">
                  <c:v>44302</c:v>
                </c:pt>
                <c:pt idx="70">
                  <c:v>44301</c:v>
                </c:pt>
                <c:pt idx="71">
                  <c:v>44300</c:v>
                </c:pt>
                <c:pt idx="72">
                  <c:v>44299</c:v>
                </c:pt>
                <c:pt idx="73">
                  <c:v>44298</c:v>
                </c:pt>
                <c:pt idx="74">
                  <c:v>44295</c:v>
                </c:pt>
                <c:pt idx="75">
                  <c:v>44294</c:v>
                </c:pt>
                <c:pt idx="76">
                  <c:v>44293</c:v>
                </c:pt>
                <c:pt idx="77">
                  <c:v>44292</c:v>
                </c:pt>
                <c:pt idx="78">
                  <c:v>44288</c:v>
                </c:pt>
                <c:pt idx="79">
                  <c:v>44287</c:v>
                </c:pt>
                <c:pt idx="80">
                  <c:v>44286</c:v>
                </c:pt>
                <c:pt idx="81">
                  <c:v>44285</c:v>
                </c:pt>
                <c:pt idx="82">
                  <c:v>44284</c:v>
                </c:pt>
                <c:pt idx="83">
                  <c:v>44281</c:v>
                </c:pt>
                <c:pt idx="84">
                  <c:v>44280</c:v>
                </c:pt>
                <c:pt idx="85">
                  <c:v>44279</c:v>
                </c:pt>
                <c:pt idx="86">
                  <c:v>44278</c:v>
                </c:pt>
                <c:pt idx="87">
                  <c:v>44277</c:v>
                </c:pt>
                <c:pt idx="88">
                  <c:v>44274</c:v>
                </c:pt>
                <c:pt idx="89">
                  <c:v>44273</c:v>
                </c:pt>
                <c:pt idx="90">
                  <c:v>44272</c:v>
                </c:pt>
                <c:pt idx="91">
                  <c:v>44271</c:v>
                </c:pt>
                <c:pt idx="92">
                  <c:v>44270</c:v>
                </c:pt>
                <c:pt idx="93">
                  <c:v>44267</c:v>
                </c:pt>
                <c:pt idx="94">
                  <c:v>44266</c:v>
                </c:pt>
                <c:pt idx="95">
                  <c:v>44265</c:v>
                </c:pt>
                <c:pt idx="96">
                  <c:v>44264</c:v>
                </c:pt>
                <c:pt idx="97">
                  <c:v>44263</c:v>
                </c:pt>
                <c:pt idx="98">
                  <c:v>44260</c:v>
                </c:pt>
                <c:pt idx="99">
                  <c:v>44259</c:v>
                </c:pt>
                <c:pt idx="100">
                  <c:v>44258</c:v>
                </c:pt>
                <c:pt idx="101">
                  <c:v>44257</c:v>
                </c:pt>
                <c:pt idx="102">
                  <c:v>44256</c:v>
                </c:pt>
                <c:pt idx="103">
                  <c:v>44253</c:v>
                </c:pt>
                <c:pt idx="104">
                  <c:v>44252</c:v>
                </c:pt>
                <c:pt idx="105">
                  <c:v>44251</c:v>
                </c:pt>
                <c:pt idx="106">
                  <c:v>44250</c:v>
                </c:pt>
                <c:pt idx="107">
                  <c:v>44249</c:v>
                </c:pt>
                <c:pt idx="108">
                  <c:v>44247</c:v>
                </c:pt>
                <c:pt idx="109">
                  <c:v>44246</c:v>
                </c:pt>
                <c:pt idx="110">
                  <c:v>44245</c:v>
                </c:pt>
                <c:pt idx="111">
                  <c:v>44237</c:v>
                </c:pt>
                <c:pt idx="112">
                  <c:v>44236</c:v>
                </c:pt>
                <c:pt idx="113">
                  <c:v>44235</c:v>
                </c:pt>
                <c:pt idx="114">
                  <c:v>44234</c:v>
                </c:pt>
                <c:pt idx="115">
                  <c:v>44232</c:v>
                </c:pt>
                <c:pt idx="116">
                  <c:v>44231</c:v>
                </c:pt>
                <c:pt idx="117">
                  <c:v>44230</c:v>
                </c:pt>
                <c:pt idx="118">
                  <c:v>44229</c:v>
                </c:pt>
                <c:pt idx="119">
                  <c:v>44228</c:v>
                </c:pt>
                <c:pt idx="120">
                  <c:v>44225</c:v>
                </c:pt>
                <c:pt idx="121">
                  <c:v>44224</c:v>
                </c:pt>
                <c:pt idx="122">
                  <c:v>44223</c:v>
                </c:pt>
                <c:pt idx="123">
                  <c:v>44222</c:v>
                </c:pt>
                <c:pt idx="124">
                  <c:v>44221</c:v>
                </c:pt>
                <c:pt idx="125">
                  <c:v>44218</c:v>
                </c:pt>
                <c:pt idx="126">
                  <c:v>44217</c:v>
                </c:pt>
                <c:pt idx="127">
                  <c:v>44216</c:v>
                </c:pt>
                <c:pt idx="128">
                  <c:v>44215</c:v>
                </c:pt>
                <c:pt idx="129">
                  <c:v>44214</c:v>
                </c:pt>
                <c:pt idx="130">
                  <c:v>44211</c:v>
                </c:pt>
                <c:pt idx="131">
                  <c:v>44210</c:v>
                </c:pt>
                <c:pt idx="132">
                  <c:v>44209</c:v>
                </c:pt>
                <c:pt idx="133">
                  <c:v>44208</c:v>
                </c:pt>
                <c:pt idx="134">
                  <c:v>44207</c:v>
                </c:pt>
                <c:pt idx="135">
                  <c:v>44204</c:v>
                </c:pt>
                <c:pt idx="136">
                  <c:v>44203</c:v>
                </c:pt>
                <c:pt idx="137">
                  <c:v>44202</c:v>
                </c:pt>
                <c:pt idx="138">
                  <c:v>44201</c:v>
                </c:pt>
                <c:pt idx="139">
                  <c:v>44200</c:v>
                </c:pt>
              </c:numCache>
            </c:numRef>
          </c:cat>
          <c:val>
            <c:numRef>
              <c:f>导出数据!$B$2:$B$141</c:f>
              <c:numCache>
                <c:formatCode>General</c:formatCode>
                <c:ptCount val="140"/>
                <c:pt idx="0">
                  <c:v>1871.6</c:v>
                </c:pt>
                <c:pt idx="1">
                  <c:v>1807.1</c:v>
                </c:pt>
                <c:pt idx="2">
                  <c:v>1794.4</c:v>
                </c:pt>
                <c:pt idx="3">
                  <c:v>1792.8</c:v>
                </c:pt>
                <c:pt idx="4">
                  <c:v>1783.7</c:v>
                </c:pt>
                <c:pt idx="5">
                  <c:v>1768</c:v>
                </c:pt>
                <c:pt idx="6">
                  <c:v>1759.3</c:v>
                </c:pt>
                <c:pt idx="7">
                  <c:v>1757.2</c:v>
                </c:pt>
                <c:pt idx="8">
                  <c:v>1747.5</c:v>
                </c:pt>
                <c:pt idx="9">
                  <c:v>1747.5</c:v>
                </c:pt>
                <c:pt idx="10">
                  <c:v>1743.4</c:v>
                </c:pt>
                <c:pt idx="11">
                  <c:v>1743.4</c:v>
                </c:pt>
                <c:pt idx="12">
                  <c:v>1720.2</c:v>
                </c:pt>
                <c:pt idx="13">
                  <c:v>1714.7</c:v>
                </c:pt>
                <c:pt idx="14">
                  <c:v>1691</c:v>
                </c:pt>
                <c:pt idx="15">
                  <c:v>1675.6</c:v>
                </c:pt>
                <c:pt idx="16">
                  <c:v>1651.5</c:v>
                </c:pt>
                <c:pt idx="17">
                  <c:v>1651.5</c:v>
                </c:pt>
                <c:pt idx="18">
                  <c:v>1651.5</c:v>
                </c:pt>
                <c:pt idx="19">
                  <c:v>1651.5</c:v>
                </c:pt>
                <c:pt idx="20">
                  <c:v>1651.5</c:v>
                </c:pt>
                <c:pt idx="21">
                  <c:v>1635.3</c:v>
                </c:pt>
                <c:pt idx="22">
                  <c:v>1625.6</c:v>
                </c:pt>
                <c:pt idx="23">
                  <c:v>1625.6</c:v>
                </c:pt>
                <c:pt idx="24">
                  <c:v>1543.2</c:v>
                </c:pt>
                <c:pt idx="25">
                  <c:v>1455.4</c:v>
                </c:pt>
                <c:pt idx="26">
                  <c:v>1407.7</c:v>
                </c:pt>
                <c:pt idx="27">
                  <c:v>1401.9</c:v>
                </c:pt>
                <c:pt idx="28">
                  <c:v>1391.6</c:v>
                </c:pt>
                <c:pt idx="29">
                  <c:v>1380.2</c:v>
                </c:pt>
                <c:pt idx="30">
                  <c:v>1372.6</c:v>
                </c:pt>
                <c:pt idx="31">
                  <c:v>1372.6</c:v>
                </c:pt>
                <c:pt idx="32">
                  <c:v>1372.6</c:v>
                </c:pt>
                <c:pt idx="33">
                  <c:v>1375.4</c:v>
                </c:pt>
                <c:pt idx="34">
                  <c:v>1375.9</c:v>
                </c:pt>
                <c:pt idx="35">
                  <c:v>1375.9</c:v>
                </c:pt>
                <c:pt idx="36">
                  <c:v>1376.2</c:v>
                </c:pt>
                <c:pt idx="37">
                  <c:v>1376.2</c:v>
                </c:pt>
                <c:pt idx="38">
                  <c:v>1376.2</c:v>
                </c:pt>
                <c:pt idx="39">
                  <c:v>1376.2</c:v>
                </c:pt>
                <c:pt idx="40">
                  <c:v>1377.5</c:v>
                </c:pt>
                <c:pt idx="41">
                  <c:v>1377.5</c:v>
                </c:pt>
                <c:pt idx="42">
                  <c:v>1368.8</c:v>
                </c:pt>
                <c:pt idx="43">
                  <c:v>1364</c:v>
                </c:pt>
                <c:pt idx="44">
                  <c:v>1361.9</c:v>
                </c:pt>
                <c:pt idx="45">
                  <c:v>1357.5</c:v>
                </c:pt>
                <c:pt idx="46">
                  <c:v>1357.5</c:v>
                </c:pt>
                <c:pt idx="47">
                  <c:v>1356.8</c:v>
                </c:pt>
                <c:pt idx="48">
                  <c:v>1354.6</c:v>
                </c:pt>
                <c:pt idx="49">
                  <c:v>1336.4</c:v>
                </c:pt>
                <c:pt idx="50">
                  <c:v>1320.3</c:v>
                </c:pt>
                <c:pt idx="51">
                  <c:v>1289.4000000000001</c:v>
                </c:pt>
                <c:pt idx="52">
                  <c:v>1271.2</c:v>
                </c:pt>
                <c:pt idx="53">
                  <c:v>1265.2</c:v>
                </c:pt>
                <c:pt idx="54">
                  <c:v>1252.3</c:v>
                </c:pt>
                <c:pt idx="55">
                  <c:v>1237.4000000000001</c:v>
                </c:pt>
                <c:pt idx="56">
                  <c:v>1218.3</c:v>
                </c:pt>
                <c:pt idx="57">
                  <c:v>1215.4000000000001</c:v>
                </c:pt>
                <c:pt idx="58">
                  <c:v>1187.2</c:v>
                </c:pt>
                <c:pt idx="59">
                  <c:v>1186</c:v>
                </c:pt>
                <c:pt idx="60">
                  <c:v>1181.5999999999999</c:v>
                </c:pt>
                <c:pt idx="61">
                  <c:v>1181.5999999999999</c:v>
                </c:pt>
                <c:pt idx="62">
                  <c:v>1173.4000000000001</c:v>
                </c:pt>
                <c:pt idx="63">
                  <c:v>1173.2</c:v>
                </c:pt>
                <c:pt idx="64">
                  <c:v>1171</c:v>
                </c:pt>
                <c:pt idx="65">
                  <c:v>1164.5999999999999</c:v>
                </c:pt>
                <c:pt idx="66">
                  <c:v>1159.8</c:v>
                </c:pt>
                <c:pt idx="67">
                  <c:v>1153.5</c:v>
                </c:pt>
                <c:pt idx="68">
                  <c:v>1147.7</c:v>
                </c:pt>
                <c:pt idx="69">
                  <c:v>1143.5</c:v>
                </c:pt>
                <c:pt idx="70">
                  <c:v>1140.4000000000001</c:v>
                </c:pt>
                <c:pt idx="71">
                  <c:v>1133.4000000000001</c:v>
                </c:pt>
                <c:pt idx="72">
                  <c:v>1131.5</c:v>
                </c:pt>
                <c:pt idx="73">
                  <c:v>1127.5</c:v>
                </c:pt>
                <c:pt idx="74">
                  <c:v>1127.5</c:v>
                </c:pt>
                <c:pt idx="75">
                  <c:v>1127.5</c:v>
                </c:pt>
                <c:pt idx="76">
                  <c:v>1127.5</c:v>
                </c:pt>
                <c:pt idx="77">
                  <c:v>1126.5</c:v>
                </c:pt>
                <c:pt idx="78">
                  <c:v>1125.2</c:v>
                </c:pt>
                <c:pt idx="79">
                  <c:v>1125.2</c:v>
                </c:pt>
                <c:pt idx="80">
                  <c:v>1125.2</c:v>
                </c:pt>
                <c:pt idx="81">
                  <c:v>1124.9000000000001</c:v>
                </c:pt>
                <c:pt idx="82">
                  <c:v>1128.2</c:v>
                </c:pt>
                <c:pt idx="83">
                  <c:v>1128.2</c:v>
                </c:pt>
                <c:pt idx="84">
                  <c:v>1132.9000000000001</c:v>
                </c:pt>
                <c:pt idx="85">
                  <c:v>1132.7</c:v>
                </c:pt>
                <c:pt idx="86">
                  <c:v>1132.7</c:v>
                </c:pt>
                <c:pt idx="87">
                  <c:v>1132.7</c:v>
                </c:pt>
                <c:pt idx="88">
                  <c:v>1132.7</c:v>
                </c:pt>
                <c:pt idx="89">
                  <c:v>1132.7</c:v>
                </c:pt>
                <c:pt idx="90">
                  <c:v>1132.7</c:v>
                </c:pt>
                <c:pt idx="91">
                  <c:v>1132.7</c:v>
                </c:pt>
                <c:pt idx="92">
                  <c:v>1134.0999999999999</c:v>
                </c:pt>
                <c:pt idx="93">
                  <c:v>1135.9000000000001</c:v>
                </c:pt>
                <c:pt idx="94">
                  <c:v>1135.9000000000001</c:v>
                </c:pt>
                <c:pt idx="95">
                  <c:v>1138.0999999999999</c:v>
                </c:pt>
                <c:pt idx="96">
                  <c:v>1138.0999999999999</c:v>
                </c:pt>
                <c:pt idx="97">
                  <c:v>1140.2</c:v>
                </c:pt>
                <c:pt idx="98">
                  <c:v>1140.2</c:v>
                </c:pt>
                <c:pt idx="99">
                  <c:v>1147.5</c:v>
                </c:pt>
                <c:pt idx="100">
                  <c:v>1147.5</c:v>
                </c:pt>
                <c:pt idx="101">
                  <c:v>1147.5</c:v>
                </c:pt>
                <c:pt idx="102">
                  <c:v>1147.5</c:v>
                </c:pt>
                <c:pt idx="103">
                  <c:v>1150.2</c:v>
                </c:pt>
                <c:pt idx="104">
                  <c:v>1152.2</c:v>
                </c:pt>
                <c:pt idx="105">
                  <c:v>1152.5</c:v>
                </c:pt>
                <c:pt idx="106">
                  <c:v>1152.5</c:v>
                </c:pt>
                <c:pt idx="107">
                  <c:v>1153.2</c:v>
                </c:pt>
                <c:pt idx="108">
                  <c:v>1153.5</c:v>
                </c:pt>
                <c:pt idx="109">
                  <c:v>1153.5</c:v>
                </c:pt>
                <c:pt idx="110">
                  <c:v>1155.2</c:v>
                </c:pt>
                <c:pt idx="111">
                  <c:v>1155.2</c:v>
                </c:pt>
                <c:pt idx="112">
                  <c:v>1155.2</c:v>
                </c:pt>
                <c:pt idx="113">
                  <c:v>1155.2</c:v>
                </c:pt>
                <c:pt idx="114">
                  <c:v>1155.2</c:v>
                </c:pt>
                <c:pt idx="115">
                  <c:v>1155.2</c:v>
                </c:pt>
                <c:pt idx="116">
                  <c:v>1155.2</c:v>
                </c:pt>
                <c:pt idx="117">
                  <c:v>1155.2</c:v>
                </c:pt>
                <c:pt idx="118">
                  <c:v>1155.2</c:v>
                </c:pt>
                <c:pt idx="119">
                  <c:v>1151.2</c:v>
                </c:pt>
                <c:pt idx="120">
                  <c:v>1151.2</c:v>
                </c:pt>
                <c:pt idx="121">
                  <c:v>1151.2</c:v>
                </c:pt>
                <c:pt idx="122">
                  <c:v>1151.2</c:v>
                </c:pt>
                <c:pt idx="123">
                  <c:v>1146.0999999999999</c:v>
                </c:pt>
                <c:pt idx="124">
                  <c:v>1140.3</c:v>
                </c:pt>
                <c:pt idx="125">
                  <c:v>1137.4000000000001</c:v>
                </c:pt>
                <c:pt idx="126">
                  <c:v>1135.7</c:v>
                </c:pt>
                <c:pt idx="127">
                  <c:v>1135.7</c:v>
                </c:pt>
                <c:pt idx="128">
                  <c:v>1123.2</c:v>
                </c:pt>
                <c:pt idx="129">
                  <c:v>1120.5</c:v>
                </c:pt>
                <c:pt idx="130">
                  <c:v>1113</c:v>
                </c:pt>
                <c:pt idx="131">
                  <c:v>1112.5999999999999</c:v>
                </c:pt>
                <c:pt idx="132">
                  <c:v>1112.5999999999999</c:v>
                </c:pt>
                <c:pt idx="133">
                  <c:v>1106.5</c:v>
                </c:pt>
                <c:pt idx="134">
                  <c:v>1104.5999999999999</c:v>
                </c:pt>
                <c:pt idx="135">
                  <c:v>1104.5999999999999</c:v>
                </c:pt>
                <c:pt idx="136">
                  <c:v>1104.5999999999999</c:v>
                </c:pt>
                <c:pt idx="137">
                  <c:v>1104.5999999999999</c:v>
                </c:pt>
                <c:pt idx="138">
                  <c:v>1101.9000000000001</c:v>
                </c:pt>
                <c:pt idx="139">
                  <c:v>1094.8</c:v>
                </c:pt>
              </c:numCache>
            </c:numRef>
          </c:val>
          <c:smooth val="0"/>
          <c:extLst>
            <c:ext xmlns:c16="http://schemas.microsoft.com/office/drawing/2014/chart" uri="{C3380CC4-5D6E-409C-BE32-E72D297353CC}">
              <c16:uniqueId val="{00000000-6DD3-49AA-8705-55D92E712834}"/>
            </c:ext>
          </c:extLst>
        </c:ser>
        <c:ser>
          <c:idx val="1"/>
          <c:order val="1"/>
          <c:tx>
            <c:strRef>
              <c:f>导出数据!$C$1</c:f>
              <c:strCache>
                <c:ptCount val="1"/>
                <c:pt idx="0">
                  <c:v>焦炭</c:v>
                </c:pt>
              </c:strCache>
            </c:strRef>
          </c:tx>
          <c:spPr>
            <a:ln w="19050" cap="rnd">
              <a:solidFill>
                <a:schemeClr val="accent2"/>
              </a:solidFill>
              <a:round/>
            </a:ln>
            <a:effectLst/>
          </c:spPr>
          <c:marker>
            <c:symbol val="none"/>
          </c:marker>
          <c:cat>
            <c:numRef>
              <c:f>导出数据!$A$2:$A$141</c:f>
              <c:numCache>
                <c:formatCode>yyyy\-m\-d</c:formatCode>
                <c:ptCount val="140"/>
                <c:pt idx="0">
                  <c:v>44407</c:v>
                </c:pt>
                <c:pt idx="1">
                  <c:v>44400</c:v>
                </c:pt>
                <c:pt idx="2">
                  <c:v>44399</c:v>
                </c:pt>
                <c:pt idx="3">
                  <c:v>44398</c:v>
                </c:pt>
                <c:pt idx="4">
                  <c:v>44397</c:v>
                </c:pt>
                <c:pt idx="5">
                  <c:v>44396</c:v>
                </c:pt>
                <c:pt idx="6">
                  <c:v>44393</c:v>
                </c:pt>
                <c:pt idx="7">
                  <c:v>44392</c:v>
                </c:pt>
                <c:pt idx="8">
                  <c:v>44391</c:v>
                </c:pt>
                <c:pt idx="9">
                  <c:v>44390</c:v>
                </c:pt>
                <c:pt idx="10">
                  <c:v>44389</c:v>
                </c:pt>
                <c:pt idx="11">
                  <c:v>44386</c:v>
                </c:pt>
                <c:pt idx="12">
                  <c:v>44385</c:v>
                </c:pt>
                <c:pt idx="13">
                  <c:v>44384</c:v>
                </c:pt>
                <c:pt idx="14">
                  <c:v>44383</c:v>
                </c:pt>
                <c:pt idx="15">
                  <c:v>44382</c:v>
                </c:pt>
                <c:pt idx="16">
                  <c:v>44379</c:v>
                </c:pt>
                <c:pt idx="17">
                  <c:v>44378</c:v>
                </c:pt>
                <c:pt idx="18">
                  <c:v>44377</c:v>
                </c:pt>
                <c:pt idx="19">
                  <c:v>44376</c:v>
                </c:pt>
                <c:pt idx="20">
                  <c:v>44375</c:v>
                </c:pt>
                <c:pt idx="21">
                  <c:v>44372</c:v>
                </c:pt>
                <c:pt idx="22">
                  <c:v>44371</c:v>
                </c:pt>
                <c:pt idx="23">
                  <c:v>44370</c:v>
                </c:pt>
                <c:pt idx="24">
                  <c:v>44369</c:v>
                </c:pt>
                <c:pt idx="25">
                  <c:v>44368</c:v>
                </c:pt>
                <c:pt idx="26">
                  <c:v>44365</c:v>
                </c:pt>
                <c:pt idx="27">
                  <c:v>44364</c:v>
                </c:pt>
                <c:pt idx="28">
                  <c:v>44363</c:v>
                </c:pt>
                <c:pt idx="29">
                  <c:v>44362</c:v>
                </c:pt>
                <c:pt idx="30">
                  <c:v>44358</c:v>
                </c:pt>
                <c:pt idx="31">
                  <c:v>44357</c:v>
                </c:pt>
                <c:pt idx="32">
                  <c:v>44356</c:v>
                </c:pt>
                <c:pt idx="33">
                  <c:v>44355</c:v>
                </c:pt>
                <c:pt idx="34">
                  <c:v>44354</c:v>
                </c:pt>
                <c:pt idx="35">
                  <c:v>44351</c:v>
                </c:pt>
                <c:pt idx="36">
                  <c:v>44350</c:v>
                </c:pt>
                <c:pt idx="37">
                  <c:v>44349</c:v>
                </c:pt>
                <c:pt idx="38">
                  <c:v>44348</c:v>
                </c:pt>
                <c:pt idx="39">
                  <c:v>44347</c:v>
                </c:pt>
                <c:pt idx="40">
                  <c:v>44344</c:v>
                </c:pt>
                <c:pt idx="41">
                  <c:v>44343</c:v>
                </c:pt>
                <c:pt idx="42">
                  <c:v>44342</c:v>
                </c:pt>
                <c:pt idx="43">
                  <c:v>44341</c:v>
                </c:pt>
                <c:pt idx="44">
                  <c:v>44340</c:v>
                </c:pt>
                <c:pt idx="45">
                  <c:v>44337</c:v>
                </c:pt>
                <c:pt idx="46">
                  <c:v>44336</c:v>
                </c:pt>
                <c:pt idx="47">
                  <c:v>44335</c:v>
                </c:pt>
                <c:pt idx="48">
                  <c:v>44334</c:v>
                </c:pt>
                <c:pt idx="49">
                  <c:v>44333</c:v>
                </c:pt>
                <c:pt idx="50">
                  <c:v>44330</c:v>
                </c:pt>
                <c:pt idx="51">
                  <c:v>44329</c:v>
                </c:pt>
                <c:pt idx="52">
                  <c:v>44328</c:v>
                </c:pt>
                <c:pt idx="53">
                  <c:v>44327</c:v>
                </c:pt>
                <c:pt idx="54">
                  <c:v>44326</c:v>
                </c:pt>
                <c:pt idx="55">
                  <c:v>44324</c:v>
                </c:pt>
                <c:pt idx="56">
                  <c:v>44323</c:v>
                </c:pt>
                <c:pt idx="57">
                  <c:v>44322</c:v>
                </c:pt>
                <c:pt idx="58">
                  <c:v>44316</c:v>
                </c:pt>
                <c:pt idx="59">
                  <c:v>44315</c:v>
                </c:pt>
                <c:pt idx="60">
                  <c:v>44314</c:v>
                </c:pt>
                <c:pt idx="61">
                  <c:v>44313</c:v>
                </c:pt>
                <c:pt idx="62">
                  <c:v>44312</c:v>
                </c:pt>
                <c:pt idx="63">
                  <c:v>44311</c:v>
                </c:pt>
                <c:pt idx="64">
                  <c:v>44309</c:v>
                </c:pt>
                <c:pt idx="65">
                  <c:v>44308</c:v>
                </c:pt>
                <c:pt idx="66">
                  <c:v>44307</c:v>
                </c:pt>
                <c:pt idx="67">
                  <c:v>44306</c:v>
                </c:pt>
                <c:pt idx="68">
                  <c:v>44305</c:v>
                </c:pt>
                <c:pt idx="69">
                  <c:v>44302</c:v>
                </c:pt>
                <c:pt idx="70">
                  <c:v>44301</c:v>
                </c:pt>
                <c:pt idx="71">
                  <c:v>44300</c:v>
                </c:pt>
                <c:pt idx="72">
                  <c:v>44299</c:v>
                </c:pt>
                <c:pt idx="73">
                  <c:v>44298</c:v>
                </c:pt>
                <c:pt idx="74">
                  <c:v>44295</c:v>
                </c:pt>
                <c:pt idx="75">
                  <c:v>44294</c:v>
                </c:pt>
                <c:pt idx="76">
                  <c:v>44293</c:v>
                </c:pt>
                <c:pt idx="77">
                  <c:v>44292</c:v>
                </c:pt>
                <c:pt idx="78">
                  <c:v>44288</c:v>
                </c:pt>
                <c:pt idx="79">
                  <c:v>44287</c:v>
                </c:pt>
                <c:pt idx="80">
                  <c:v>44286</c:v>
                </c:pt>
                <c:pt idx="81">
                  <c:v>44285</c:v>
                </c:pt>
                <c:pt idx="82">
                  <c:v>44284</c:v>
                </c:pt>
                <c:pt idx="83">
                  <c:v>44281</c:v>
                </c:pt>
                <c:pt idx="84">
                  <c:v>44280</c:v>
                </c:pt>
                <c:pt idx="85">
                  <c:v>44279</c:v>
                </c:pt>
                <c:pt idx="86">
                  <c:v>44278</c:v>
                </c:pt>
                <c:pt idx="87">
                  <c:v>44277</c:v>
                </c:pt>
                <c:pt idx="88">
                  <c:v>44274</c:v>
                </c:pt>
                <c:pt idx="89">
                  <c:v>44273</c:v>
                </c:pt>
                <c:pt idx="90">
                  <c:v>44272</c:v>
                </c:pt>
                <c:pt idx="91">
                  <c:v>44271</c:v>
                </c:pt>
                <c:pt idx="92">
                  <c:v>44270</c:v>
                </c:pt>
                <c:pt idx="93">
                  <c:v>44267</c:v>
                </c:pt>
                <c:pt idx="94">
                  <c:v>44266</c:v>
                </c:pt>
                <c:pt idx="95">
                  <c:v>44265</c:v>
                </c:pt>
                <c:pt idx="96">
                  <c:v>44264</c:v>
                </c:pt>
                <c:pt idx="97">
                  <c:v>44263</c:v>
                </c:pt>
                <c:pt idx="98">
                  <c:v>44260</c:v>
                </c:pt>
                <c:pt idx="99">
                  <c:v>44259</c:v>
                </c:pt>
                <c:pt idx="100">
                  <c:v>44258</c:v>
                </c:pt>
                <c:pt idx="101">
                  <c:v>44257</c:v>
                </c:pt>
                <c:pt idx="102">
                  <c:v>44256</c:v>
                </c:pt>
                <c:pt idx="103">
                  <c:v>44253</c:v>
                </c:pt>
                <c:pt idx="104">
                  <c:v>44252</c:v>
                </c:pt>
                <c:pt idx="105">
                  <c:v>44251</c:v>
                </c:pt>
                <c:pt idx="106">
                  <c:v>44250</c:v>
                </c:pt>
                <c:pt idx="107">
                  <c:v>44249</c:v>
                </c:pt>
                <c:pt idx="108">
                  <c:v>44247</c:v>
                </c:pt>
                <c:pt idx="109">
                  <c:v>44246</c:v>
                </c:pt>
                <c:pt idx="110">
                  <c:v>44245</c:v>
                </c:pt>
                <c:pt idx="111">
                  <c:v>44237</c:v>
                </c:pt>
                <c:pt idx="112">
                  <c:v>44236</c:v>
                </c:pt>
                <c:pt idx="113">
                  <c:v>44235</c:v>
                </c:pt>
                <c:pt idx="114">
                  <c:v>44234</c:v>
                </c:pt>
                <c:pt idx="115">
                  <c:v>44232</c:v>
                </c:pt>
                <c:pt idx="116">
                  <c:v>44231</c:v>
                </c:pt>
                <c:pt idx="117">
                  <c:v>44230</c:v>
                </c:pt>
                <c:pt idx="118">
                  <c:v>44229</c:v>
                </c:pt>
                <c:pt idx="119">
                  <c:v>44228</c:v>
                </c:pt>
                <c:pt idx="120">
                  <c:v>44225</c:v>
                </c:pt>
                <c:pt idx="121">
                  <c:v>44224</c:v>
                </c:pt>
                <c:pt idx="122">
                  <c:v>44223</c:v>
                </c:pt>
                <c:pt idx="123">
                  <c:v>44222</c:v>
                </c:pt>
                <c:pt idx="124">
                  <c:v>44221</c:v>
                </c:pt>
                <c:pt idx="125">
                  <c:v>44218</c:v>
                </c:pt>
                <c:pt idx="126">
                  <c:v>44217</c:v>
                </c:pt>
                <c:pt idx="127">
                  <c:v>44216</c:v>
                </c:pt>
                <c:pt idx="128">
                  <c:v>44215</c:v>
                </c:pt>
                <c:pt idx="129">
                  <c:v>44214</c:v>
                </c:pt>
                <c:pt idx="130">
                  <c:v>44211</c:v>
                </c:pt>
                <c:pt idx="131">
                  <c:v>44210</c:v>
                </c:pt>
                <c:pt idx="132">
                  <c:v>44209</c:v>
                </c:pt>
                <c:pt idx="133">
                  <c:v>44208</c:v>
                </c:pt>
                <c:pt idx="134">
                  <c:v>44207</c:v>
                </c:pt>
                <c:pt idx="135">
                  <c:v>44204</c:v>
                </c:pt>
                <c:pt idx="136">
                  <c:v>44203</c:v>
                </c:pt>
                <c:pt idx="137">
                  <c:v>44202</c:v>
                </c:pt>
                <c:pt idx="138">
                  <c:v>44201</c:v>
                </c:pt>
                <c:pt idx="139">
                  <c:v>44200</c:v>
                </c:pt>
              </c:numCache>
            </c:numRef>
          </c:cat>
          <c:val>
            <c:numRef>
              <c:f>导出数据!$C$2:$C$141</c:f>
              <c:numCache>
                <c:formatCode>General</c:formatCode>
                <c:ptCount val="140"/>
                <c:pt idx="0">
                  <c:v>2664.5</c:v>
                </c:pt>
                <c:pt idx="1">
                  <c:v>2660.5</c:v>
                </c:pt>
                <c:pt idx="2">
                  <c:v>2660.5</c:v>
                </c:pt>
                <c:pt idx="3">
                  <c:v>2660.5</c:v>
                </c:pt>
                <c:pt idx="4">
                  <c:v>2660.5</c:v>
                </c:pt>
                <c:pt idx="5">
                  <c:v>2660.5</c:v>
                </c:pt>
                <c:pt idx="6">
                  <c:v>2669.7</c:v>
                </c:pt>
                <c:pt idx="7">
                  <c:v>2717.3</c:v>
                </c:pt>
                <c:pt idx="8">
                  <c:v>2745.3</c:v>
                </c:pt>
                <c:pt idx="9">
                  <c:v>2752.6</c:v>
                </c:pt>
                <c:pt idx="10">
                  <c:v>2758.1</c:v>
                </c:pt>
                <c:pt idx="11">
                  <c:v>2768.7</c:v>
                </c:pt>
                <c:pt idx="12">
                  <c:v>2768.7</c:v>
                </c:pt>
                <c:pt idx="13">
                  <c:v>2768.7</c:v>
                </c:pt>
                <c:pt idx="14">
                  <c:v>2768.7</c:v>
                </c:pt>
                <c:pt idx="15">
                  <c:v>2768.7</c:v>
                </c:pt>
                <c:pt idx="16">
                  <c:v>2768.7</c:v>
                </c:pt>
                <c:pt idx="17">
                  <c:v>2768.7</c:v>
                </c:pt>
                <c:pt idx="18">
                  <c:v>2766.8</c:v>
                </c:pt>
                <c:pt idx="19">
                  <c:v>2766.8</c:v>
                </c:pt>
                <c:pt idx="20">
                  <c:v>2766.8</c:v>
                </c:pt>
                <c:pt idx="21">
                  <c:v>2763.2</c:v>
                </c:pt>
                <c:pt idx="22">
                  <c:v>2763.2</c:v>
                </c:pt>
                <c:pt idx="23">
                  <c:v>2738.7</c:v>
                </c:pt>
                <c:pt idx="24">
                  <c:v>2738.7</c:v>
                </c:pt>
                <c:pt idx="25">
                  <c:v>2738.7</c:v>
                </c:pt>
                <c:pt idx="26">
                  <c:v>2744.3</c:v>
                </c:pt>
                <c:pt idx="27">
                  <c:v>2744.3</c:v>
                </c:pt>
                <c:pt idx="28">
                  <c:v>2744.3</c:v>
                </c:pt>
                <c:pt idx="29">
                  <c:v>2744.3</c:v>
                </c:pt>
                <c:pt idx="30">
                  <c:v>2744.3</c:v>
                </c:pt>
                <c:pt idx="31">
                  <c:v>2744.3</c:v>
                </c:pt>
                <c:pt idx="32">
                  <c:v>2744.3</c:v>
                </c:pt>
                <c:pt idx="33">
                  <c:v>2744.3</c:v>
                </c:pt>
                <c:pt idx="34">
                  <c:v>2744.3</c:v>
                </c:pt>
                <c:pt idx="35">
                  <c:v>2744.3</c:v>
                </c:pt>
                <c:pt idx="36">
                  <c:v>2744.3</c:v>
                </c:pt>
                <c:pt idx="37">
                  <c:v>2744.3</c:v>
                </c:pt>
                <c:pt idx="38">
                  <c:v>2750</c:v>
                </c:pt>
                <c:pt idx="39">
                  <c:v>2795.2</c:v>
                </c:pt>
                <c:pt idx="40">
                  <c:v>2795.2</c:v>
                </c:pt>
                <c:pt idx="41">
                  <c:v>2795.2</c:v>
                </c:pt>
                <c:pt idx="42">
                  <c:v>2795.2</c:v>
                </c:pt>
                <c:pt idx="43">
                  <c:v>2795.2</c:v>
                </c:pt>
                <c:pt idx="44">
                  <c:v>2792.6</c:v>
                </c:pt>
                <c:pt idx="45">
                  <c:v>2790.2</c:v>
                </c:pt>
                <c:pt idx="46">
                  <c:v>2790.2</c:v>
                </c:pt>
                <c:pt idx="47">
                  <c:v>2790.2</c:v>
                </c:pt>
                <c:pt idx="48">
                  <c:v>2676.4</c:v>
                </c:pt>
                <c:pt idx="49">
                  <c:v>2676.4</c:v>
                </c:pt>
                <c:pt idx="50">
                  <c:v>2623.9</c:v>
                </c:pt>
                <c:pt idx="51">
                  <c:v>2553.1999999999998</c:v>
                </c:pt>
                <c:pt idx="52">
                  <c:v>2551</c:v>
                </c:pt>
                <c:pt idx="53">
                  <c:v>2514.5</c:v>
                </c:pt>
                <c:pt idx="54">
                  <c:v>2466.5</c:v>
                </c:pt>
                <c:pt idx="55">
                  <c:v>2460.1999999999998</c:v>
                </c:pt>
                <c:pt idx="56">
                  <c:v>2432.4</c:v>
                </c:pt>
                <c:pt idx="57">
                  <c:v>2377.3000000000002</c:v>
                </c:pt>
                <c:pt idx="58">
                  <c:v>2266.5</c:v>
                </c:pt>
                <c:pt idx="59">
                  <c:v>2266.5</c:v>
                </c:pt>
                <c:pt idx="60">
                  <c:v>2250.5</c:v>
                </c:pt>
                <c:pt idx="61">
                  <c:v>2193</c:v>
                </c:pt>
                <c:pt idx="62">
                  <c:v>2193</c:v>
                </c:pt>
                <c:pt idx="63">
                  <c:v>2193</c:v>
                </c:pt>
                <c:pt idx="64">
                  <c:v>2115.9</c:v>
                </c:pt>
                <c:pt idx="65">
                  <c:v>2115.9</c:v>
                </c:pt>
                <c:pt idx="66">
                  <c:v>2115.9</c:v>
                </c:pt>
                <c:pt idx="67">
                  <c:v>2115.9</c:v>
                </c:pt>
                <c:pt idx="68">
                  <c:v>2081.1999999999998</c:v>
                </c:pt>
                <c:pt idx="69">
                  <c:v>2033.9</c:v>
                </c:pt>
                <c:pt idx="70">
                  <c:v>2033.9</c:v>
                </c:pt>
                <c:pt idx="71">
                  <c:v>2033.9</c:v>
                </c:pt>
                <c:pt idx="72">
                  <c:v>2033.9</c:v>
                </c:pt>
                <c:pt idx="73">
                  <c:v>2043.8</c:v>
                </c:pt>
                <c:pt idx="74">
                  <c:v>2047</c:v>
                </c:pt>
                <c:pt idx="75">
                  <c:v>2047</c:v>
                </c:pt>
                <c:pt idx="76">
                  <c:v>2047</c:v>
                </c:pt>
                <c:pt idx="77">
                  <c:v>2047</c:v>
                </c:pt>
                <c:pt idx="78">
                  <c:v>2047</c:v>
                </c:pt>
                <c:pt idx="79">
                  <c:v>2047</c:v>
                </c:pt>
                <c:pt idx="80">
                  <c:v>2068.8000000000002</c:v>
                </c:pt>
                <c:pt idx="81">
                  <c:v>2095.1</c:v>
                </c:pt>
                <c:pt idx="82">
                  <c:v>2154.3000000000002</c:v>
                </c:pt>
                <c:pt idx="83">
                  <c:v>2154.3000000000002</c:v>
                </c:pt>
                <c:pt idx="84">
                  <c:v>2154.3000000000002</c:v>
                </c:pt>
                <c:pt idx="85">
                  <c:v>2176.6</c:v>
                </c:pt>
                <c:pt idx="86">
                  <c:v>2244.1</c:v>
                </c:pt>
                <c:pt idx="87">
                  <c:v>2244.1</c:v>
                </c:pt>
                <c:pt idx="88">
                  <c:v>2275.4</c:v>
                </c:pt>
                <c:pt idx="89">
                  <c:v>2325.8000000000002</c:v>
                </c:pt>
                <c:pt idx="90">
                  <c:v>2325.8000000000002</c:v>
                </c:pt>
                <c:pt idx="91">
                  <c:v>2367.5</c:v>
                </c:pt>
                <c:pt idx="92">
                  <c:v>2422.9</c:v>
                </c:pt>
                <c:pt idx="93">
                  <c:v>2456.1</c:v>
                </c:pt>
                <c:pt idx="94">
                  <c:v>2501.4</c:v>
                </c:pt>
                <c:pt idx="95">
                  <c:v>2501.4</c:v>
                </c:pt>
                <c:pt idx="96">
                  <c:v>2501.4</c:v>
                </c:pt>
                <c:pt idx="97">
                  <c:v>2525.8000000000002</c:v>
                </c:pt>
                <c:pt idx="98">
                  <c:v>2579.3000000000002</c:v>
                </c:pt>
                <c:pt idx="99">
                  <c:v>2579.3000000000002</c:v>
                </c:pt>
                <c:pt idx="100">
                  <c:v>2579.3000000000002</c:v>
                </c:pt>
                <c:pt idx="101">
                  <c:v>2579.3000000000002</c:v>
                </c:pt>
                <c:pt idx="102">
                  <c:v>2644.5</c:v>
                </c:pt>
                <c:pt idx="103">
                  <c:v>2647</c:v>
                </c:pt>
                <c:pt idx="104">
                  <c:v>2649.5</c:v>
                </c:pt>
                <c:pt idx="105">
                  <c:v>2649.5</c:v>
                </c:pt>
                <c:pt idx="106">
                  <c:v>2680.1</c:v>
                </c:pt>
                <c:pt idx="107">
                  <c:v>2712.3</c:v>
                </c:pt>
                <c:pt idx="108">
                  <c:v>2712.3</c:v>
                </c:pt>
                <c:pt idx="109">
                  <c:v>2712.3</c:v>
                </c:pt>
                <c:pt idx="110">
                  <c:v>2712.3</c:v>
                </c:pt>
                <c:pt idx="111">
                  <c:v>2710.9</c:v>
                </c:pt>
                <c:pt idx="112">
                  <c:v>2710.9</c:v>
                </c:pt>
                <c:pt idx="113">
                  <c:v>2710.9</c:v>
                </c:pt>
                <c:pt idx="114">
                  <c:v>2710.9</c:v>
                </c:pt>
                <c:pt idx="115">
                  <c:v>2710.9</c:v>
                </c:pt>
                <c:pt idx="116">
                  <c:v>2710.9</c:v>
                </c:pt>
                <c:pt idx="117">
                  <c:v>2710.9</c:v>
                </c:pt>
                <c:pt idx="118">
                  <c:v>2710.9</c:v>
                </c:pt>
                <c:pt idx="119">
                  <c:v>2685.5</c:v>
                </c:pt>
                <c:pt idx="120">
                  <c:v>2685.5</c:v>
                </c:pt>
                <c:pt idx="121">
                  <c:v>2675.6</c:v>
                </c:pt>
                <c:pt idx="122">
                  <c:v>2606.8000000000002</c:v>
                </c:pt>
                <c:pt idx="123">
                  <c:v>2594.8000000000002</c:v>
                </c:pt>
                <c:pt idx="124">
                  <c:v>2594.8000000000002</c:v>
                </c:pt>
                <c:pt idx="125">
                  <c:v>2587.6999999999998</c:v>
                </c:pt>
                <c:pt idx="126">
                  <c:v>2587.6999999999998</c:v>
                </c:pt>
                <c:pt idx="127">
                  <c:v>2579</c:v>
                </c:pt>
                <c:pt idx="128">
                  <c:v>2506.1999999999998</c:v>
                </c:pt>
                <c:pt idx="129">
                  <c:v>2506.1999999999998</c:v>
                </c:pt>
                <c:pt idx="130">
                  <c:v>2506.1999999999998</c:v>
                </c:pt>
                <c:pt idx="131">
                  <c:v>2497.8000000000002</c:v>
                </c:pt>
                <c:pt idx="132">
                  <c:v>2438.6999999999998</c:v>
                </c:pt>
                <c:pt idx="133">
                  <c:v>2427</c:v>
                </c:pt>
                <c:pt idx="134">
                  <c:v>2424.5</c:v>
                </c:pt>
                <c:pt idx="135">
                  <c:v>2418.4</c:v>
                </c:pt>
                <c:pt idx="136">
                  <c:v>2413.8000000000002</c:v>
                </c:pt>
                <c:pt idx="137">
                  <c:v>2390.4</c:v>
                </c:pt>
                <c:pt idx="138">
                  <c:v>2355.1</c:v>
                </c:pt>
                <c:pt idx="139">
                  <c:v>2351.5</c:v>
                </c:pt>
              </c:numCache>
            </c:numRef>
          </c:val>
          <c:smooth val="0"/>
          <c:extLst>
            <c:ext xmlns:c16="http://schemas.microsoft.com/office/drawing/2014/chart" uri="{C3380CC4-5D6E-409C-BE32-E72D297353CC}">
              <c16:uniqueId val="{00000001-6DD3-49AA-8705-55D92E712834}"/>
            </c:ext>
          </c:extLst>
        </c:ser>
        <c:ser>
          <c:idx val="2"/>
          <c:order val="2"/>
          <c:tx>
            <c:strRef>
              <c:f>导出数据!$D$1</c:f>
              <c:strCache>
                <c:ptCount val="1"/>
                <c:pt idx="0">
                  <c:v>铁矿石</c:v>
                </c:pt>
              </c:strCache>
            </c:strRef>
          </c:tx>
          <c:spPr>
            <a:ln w="19050" cap="rnd">
              <a:solidFill>
                <a:schemeClr val="accent3"/>
              </a:solidFill>
              <a:round/>
            </a:ln>
            <a:effectLst/>
          </c:spPr>
          <c:marker>
            <c:symbol val="none"/>
          </c:marker>
          <c:cat>
            <c:numRef>
              <c:f>导出数据!$A$2:$A$141</c:f>
              <c:numCache>
                <c:formatCode>yyyy\-m\-d</c:formatCode>
                <c:ptCount val="140"/>
                <c:pt idx="0">
                  <c:v>44407</c:v>
                </c:pt>
                <c:pt idx="1">
                  <c:v>44400</c:v>
                </c:pt>
                <c:pt idx="2">
                  <c:v>44399</c:v>
                </c:pt>
                <c:pt idx="3">
                  <c:v>44398</c:v>
                </c:pt>
                <c:pt idx="4">
                  <c:v>44397</c:v>
                </c:pt>
                <c:pt idx="5">
                  <c:v>44396</c:v>
                </c:pt>
                <c:pt idx="6">
                  <c:v>44393</c:v>
                </c:pt>
                <c:pt idx="7">
                  <c:v>44392</c:v>
                </c:pt>
                <c:pt idx="8">
                  <c:v>44391</c:v>
                </c:pt>
                <c:pt idx="9">
                  <c:v>44390</c:v>
                </c:pt>
                <c:pt idx="10">
                  <c:v>44389</c:v>
                </c:pt>
                <c:pt idx="11">
                  <c:v>44386</c:v>
                </c:pt>
                <c:pt idx="12">
                  <c:v>44385</c:v>
                </c:pt>
                <c:pt idx="13">
                  <c:v>44384</c:v>
                </c:pt>
                <c:pt idx="14">
                  <c:v>44383</c:v>
                </c:pt>
                <c:pt idx="15">
                  <c:v>44382</c:v>
                </c:pt>
                <c:pt idx="16">
                  <c:v>44379</c:v>
                </c:pt>
                <c:pt idx="17">
                  <c:v>44378</c:v>
                </c:pt>
                <c:pt idx="18">
                  <c:v>44377</c:v>
                </c:pt>
                <c:pt idx="19">
                  <c:v>44376</c:v>
                </c:pt>
                <c:pt idx="20">
                  <c:v>44375</c:v>
                </c:pt>
                <c:pt idx="21">
                  <c:v>44372</c:v>
                </c:pt>
                <c:pt idx="22">
                  <c:v>44371</c:v>
                </c:pt>
                <c:pt idx="23">
                  <c:v>44370</c:v>
                </c:pt>
                <c:pt idx="24">
                  <c:v>44369</c:v>
                </c:pt>
                <c:pt idx="25">
                  <c:v>44368</c:v>
                </c:pt>
                <c:pt idx="26">
                  <c:v>44365</c:v>
                </c:pt>
                <c:pt idx="27">
                  <c:v>44364</c:v>
                </c:pt>
                <c:pt idx="28">
                  <c:v>44363</c:v>
                </c:pt>
                <c:pt idx="29">
                  <c:v>44362</c:v>
                </c:pt>
                <c:pt idx="30">
                  <c:v>44358</c:v>
                </c:pt>
                <c:pt idx="31">
                  <c:v>44357</c:v>
                </c:pt>
                <c:pt idx="32">
                  <c:v>44356</c:v>
                </c:pt>
                <c:pt idx="33">
                  <c:v>44355</c:v>
                </c:pt>
                <c:pt idx="34">
                  <c:v>44354</c:v>
                </c:pt>
                <c:pt idx="35">
                  <c:v>44351</c:v>
                </c:pt>
                <c:pt idx="36">
                  <c:v>44350</c:v>
                </c:pt>
                <c:pt idx="37">
                  <c:v>44349</c:v>
                </c:pt>
                <c:pt idx="38">
                  <c:v>44348</c:v>
                </c:pt>
                <c:pt idx="39">
                  <c:v>44347</c:v>
                </c:pt>
                <c:pt idx="40">
                  <c:v>44344</c:v>
                </c:pt>
                <c:pt idx="41">
                  <c:v>44343</c:v>
                </c:pt>
                <c:pt idx="42">
                  <c:v>44342</c:v>
                </c:pt>
                <c:pt idx="43">
                  <c:v>44341</c:v>
                </c:pt>
                <c:pt idx="44">
                  <c:v>44340</c:v>
                </c:pt>
                <c:pt idx="45">
                  <c:v>44337</c:v>
                </c:pt>
                <c:pt idx="46">
                  <c:v>44336</c:v>
                </c:pt>
                <c:pt idx="47">
                  <c:v>44335</c:v>
                </c:pt>
                <c:pt idx="48">
                  <c:v>44334</c:v>
                </c:pt>
                <c:pt idx="49">
                  <c:v>44333</c:v>
                </c:pt>
                <c:pt idx="50">
                  <c:v>44330</c:v>
                </c:pt>
                <c:pt idx="51">
                  <c:v>44329</c:v>
                </c:pt>
                <c:pt idx="52">
                  <c:v>44328</c:v>
                </c:pt>
                <c:pt idx="53">
                  <c:v>44327</c:v>
                </c:pt>
                <c:pt idx="54">
                  <c:v>44326</c:v>
                </c:pt>
                <c:pt idx="55">
                  <c:v>44324</c:v>
                </c:pt>
                <c:pt idx="56">
                  <c:v>44323</c:v>
                </c:pt>
                <c:pt idx="57">
                  <c:v>44322</c:v>
                </c:pt>
                <c:pt idx="58">
                  <c:v>44316</c:v>
                </c:pt>
                <c:pt idx="59">
                  <c:v>44315</c:v>
                </c:pt>
                <c:pt idx="60">
                  <c:v>44314</c:v>
                </c:pt>
                <c:pt idx="61">
                  <c:v>44313</c:v>
                </c:pt>
                <c:pt idx="62">
                  <c:v>44312</c:v>
                </c:pt>
                <c:pt idx="63">
                  <c:v>44311</c:v>
                </c:pt>
                <c:pt idx="64">
                  <c:v>44309</c:v>
                </c:pt>
                <c:pt idx="65">
                  <c:v>44308</c:v>
                </c:pt>
                <c:pt idx="66">
                  <c:v>44307</c:v>
                </c:pt>
                <c:pt idx="67">
                  <c:v>44306</c:v>
                </c:pt>
                <c:pt idx="68">
                  <c:v>44305</c:v>
                </c:pt>
                <c:pt idx="69">
                  <c:v>44302</c:v>
                </c:pt>
                <c:pt idx="70">
                  <c:v>44301</c:v>
                </c:pt>
                <c:pt idx="71">
                  <c:v>44300</c:v>
                </c:pt>
                <c:pt idx="72">
                  <c:v>44299</c:v>
                </c:pt>
                <c:pt idx="73">
                  <c:v>44298</c:v>
                </c:pt>
                <c:pt idx="74">
                  <c:v>44295</c:v>
                </c:pt>
                <c:pt idx="75">
                  <c:v>44294</c:v>
                </c:pt>
                <c:pt idx="76">
                  <c:v>44293</c:v>
                </c:pt>
                <c:pt idx="77">
                  <c:v>44292</c:v>
                </c:pt>
                <c:pt idx="78">
                  <c:v>44288</c:v>
                </c:pt>
                <c:pt idx="79">
                  <c:v>44287</c:v>
                </c:pt>
                <c:pt idx="80">
                  <c:v>44286</c:v>
                </c:pt>
                <c:pt idx="81">
                  <c:v>44285</c:v>
                </c:pt>
                <c:pt idx="82">
                  <c:v>44284</c:v>
                </c:pt>
                <c:pt idx="83">
                  <c:v>44281</c:v>
                </c:pt>
                <c:pt idx="84">
                  <c:v>44280</c:v>
                </c:pt>
                <c:pt idx="85">
                  <c:v>44279</c:v>
                </c:pt>
                <c:pt idx="86">
                  <c:v>44278</c:v>
                </c:pt>
                <c:pt idx="87">
                  <c:v>44277</c:v>
                </c:pt>
                <c:pt idx="88">
                  <c:v>44274</c:v>
                </c:pt>
                <c:pt idx="89">
                  <c:v>44273</c:v>
                </c:pt>
                <c:pt idx="90">
                  <c:v>44272</c:v>
                </c:pt>
                <c:pt idx="91">
                  <c:v>44271</c:v>
                </c:pt>
                <c:pt idx="92">
                  <c:v>44270</c:v>
                </c:pt>
                <c:pt idx="93">
                  <c:v>44267</c:v>
                </c:pt>
                <c:pt idx="94">
                  <c:v>44266</c:v>
                </c:pt>
                <c:pt idx="95">
                  <c:v>44265</c:v>
                </c:pt>
                <c:pt idx="96">
                  <c:v>44264</c:v>
                </c:pt>
                <c:pt idx="97">
                  <c:v>44263</c:v>
                </c:pt>
                <c:pt idx="98">
                  <c:v>44260</c:v>
                </c:pt>
                <c:pt idx="99">
                  <c:v>44259</c:v>
                </c:pt>
                <c:pt idx="100">
                  <c:v>44258</c:v>
                </c:pt>
                <c:pt idx="101">
                  <c:v>44257</c:v>
                </c:pt>
                <c:pt idx="102">
                  <c:v>44256</c:v>
                </c:pt>
                <c:pt idx="103">
                  <c:v>44253</c:v>
                </c:pt>
                <c:pt idx="104">
                  <c:v>44252</c:v>
                </c:pt>
                <c:pt idx="105">
                  <c:v>44251</c:v>
                </c:pt>
                <c:pt idx="106">
                  <c:v>44250</c:v>
                </c:pt>
                <c:pt idx="107">
                  <c:v>44249</c:v>
                </c:pt>
                <c:pt idx="108">
                  <c:v>44247</c:v>
                </c:pt>
                <c:pt idx="109">
                  <c:v>44246</c:v>
                </c:pt>
                <c:pt idx="110">
                  <c:v>44245</c:v>
                </c:pt>
                <c:pt idx="111">
                  <c:v>44237</c:v>
                </c:pt>
                <c:pt idx="112">
                  <c:v>44236</c:v>
                </c:pt>
                <c:pt idx="113">
                  <c:v>44235</c:v>
                </c:pt>
                <c:pt idx="114">
                  <c:v>44234</c:v>
                </c:pt>
                <c:pt idx="115">
                  <c:v>44232</c:v>
                </c:pt>
                <c:pt idx="116">
                  <c:v>44231</c:v>
                </c:pt>
                <c:pt idx="117">
                  <c:v>44230</c:v>
                </c:pt>
                <c:pt idx="118">
                  <c:v>44229</c:v>
                </c:pt>
                <c:pt idx="119">
                  <c:v>44228</c:v>
                </c:pt>
                <c:pt idx="120">
                  <c:v>44225</c:v>
                </c:pt>
                <c:pt idx="121">
                  <c:v>44224</c:v>
                </c:pt>
                <c:pt idx="122">
                  <c:v>44223</c:v>
                </c:pt>
                <c:pt idx="123">
                  <c:v>44222</c:v>
                </c:pt>
                <c:pt idx="124">
                  <c:v>44221</c:v>
                </c:pt>
                <c:pt idx="125">
                  <c:v>44218</c:v>
                </c:pt>
                <c:pt idx="126">
                  <c:v>44217</c:v>
                </c:pt>
                <c:pt idx="127">
                  <c:v>44216</c:v>
                </c:pt>
                <c:pt idx="128">
                  <c:v>44215</c:v>
                </c:pt>
                <c:pt idx="129">
                  <c:v>44214</c:v>
                </c:pt>
                <c:pt idx="130">
                  <c:v>44211</c:v>
                </c:pt>
                <c:pt idx="131">
                  <c:v>44210</c:v>
                </c:pt>
                <c:pt idx="132">
                  <c:v>44209</c:v>
                </c:pt>
                <c:pt idx="133">
                  <c:v>44208</c:v>
                </c:pt>
                <c:pt idx="134">
                  <c:v>44207</c:v>
                </c:pt>
                <c:pt idx="135">
                  <c:v>44204</c:v>
                </c:pt>
                <c:pt idx="136">
                  <c:v>44203</c:v>
                </c:pt>
                <c:pt idx="137">
                  <c:v>44202</c:v>
                </c:pt>
                <c:pt idx="138">
                  <c:v>44201</c:v>
                </c:pt>
                <c:pt idx="139">
                  <c:v>44200</c:v>
                </c:pt>
              </c:numCache>
            </c:numRef>
          </c:cat>
          <c:val>
            <c:numRef>
              <c:f>导出数据!$D$2:$D$141</c:f>
              <c:numCache>
                <c:formatCode>General</c:formatCode>
                <c:ptCount val="140"/>
                <c:pt idx="0">
                  <c:v>1418.4</c:v>
                </c:pt>
                <c:pt idx="1">
                  <c:v>1486.6</c:v>
                </c:pt>
                <c:pt idx="2">
                  <c:v>1508.7</c:v>
                </c:pt>
                <c:pt idx="3">
                  <c:v>1523.2</c:v>
                </c:pt>
                <c:pt idx="4">
                  <c:v>1540.9</c:v>
                </c:pt>
                <c:pt idx="5">
                  <c:v>1541.8</c:v>
                </c:pt>
                <c:pt idx="6">
                  <c:v>1541.6</c:v>
                </c:pt>
                <c:pt idx="7">
                  <c:v>1535.3</c:v>
                </c:pt>
                <c:pt idx="8">
                  <c:v>1542.4</c:v>
                </c:pt>
                <c:pt idx="9">
                  <c:v>1545.7</c:v>
                </c:pt>
                <c:pt idx="10">
                  <c:v>1538.8</c:v>
                </c:pt>
                <c:pt idx="11">
                  <c:v>1540.9</c:v>
                </c:pt>
                <c:pt idx="12">
                  <c:v>1552.7</c:v>
                </c:pt>
                <c:pt idx="13">
                  <c:v>1556.7</c:v>
                </c:pt>
                <c:pt idx="14">
                  <c:v>1555.8</c:v>
                </c:pt>
                <c:pt idx="15">
                  <c:v>1539.3</c:v>
                </c:pt>
                <c:pt idx="16">
                  <c:v>1530.2</c:v>
                </c:pt>
                <c:pt idx="17">
                  <c:v>1519.9</c:v>
                </c:pt>
                <c:pt idx="18">
                  <c:v>1511.4</c:v>
                </c:pt>
                <c:pt idx="19">
                  <c:v>1521.6</c:v>
                </c:pt>
                <c:pt idx="20">
                  <c:v>1515</c:v>
                </c:pt>
                <c:pt idx="21">
                  <c:v>1509</c:v>
                </c:pt>
                <c:pt idx="22">
                  <c:v>1513.5</c:v>
                </c:pt>
                <c:pt idx="23">
                  <c:v>1505.5</c:v>
                </c:pt>
                <c:pt idx="24">
                  <c:v>1496.2</c:v>
                </c:pt>
                <c:pt idx="25">
                  <c:v>1521.2</c:v>
                </c:pt>
                <c:pt idx="26">
                  <c:v>1537</c:v>
                </c:pt>
                <c:pt idx="27">
                  <c:v>1522.3</c:v>
                </c:pt>
                <c:pt idx="28">
                  <c:v>1528.4</c:v>
                </c:pt>
                <c:pt idx="29">
                  <c:v>1518.3</c:v>
                </c:pt>
                <c:pt idx="30">
                  <c:v>1497.5</c:v>
                </c:pt>
                <c:pt idx="31">
                  <c:v>1476.3</c:v>
                </c:pt>
                <c:pt idx="32">
                  <c:v>1468.6</c:v>
                </c:pt>
                <c:pt idx="33">
                  <c:v>1446.4</c:v>
                </c:pt>
                <c:pt idx="34">
                  <c:v>1450.9</c:v>
                </c:pt>
                <c:pt idx="35">
                  <c:v>1455.1</c:v>
                </c:pt>
                <c:pt idx="36">
                  <c:v>1445.8</c:v>
                </c:pt>
                <c:pt idx="37">
                  <c:v>1435</c:v>
                </c:pt>
                <c:pt idx="38">
                  <c:v>1414.7</c:v>
                </c:pt>
                <c:pt idx="39">
                  <c:v>1383</c:v>
                </c:pt>
                <c:pt idx="40">
                  <c:v>1362</c:v>
                </c:pt>
                <c:pt idx="41">
                  <c:v>1348.3</c:v>
                </c:pt>
                <c:pt idx="42">
                  <c:v>1395.4</c:v>
                </c:pt>
                <c:pt idx="43">
                  <c:v>1404.9</c:v>
                </c:pt>
                <c:pt idx="44">
                  <c:v>1439.7</c:v>
                </c:pt>
                <c:pt idx="45">
                  <c:v>1492</c:v>
                </c:pt>
                <c:pt idx="46">
                  <c:v>1513.5</c:v>
                </c:pt>
                <c:pt idx="47">
                  <c:v>1573.2</c:v>
                </c:pt>
                <c:pt idx="48">
                  <c:v>1573.4</c:v>
                </c:pt>
                <c:pt idx="49">
                  <c:v>1553.8</c:v>
                </c:pt>
                <c:pt idx="50">
                  <c:v>1601.9</c:v>
                </c:pt>
                <c:pt idx="51">
                  <c:v>1633.2</c:v>
                </c:pt>
                <c:pt idx="52">
                  <c:v>1634.3</c:v>
                </c:pt>
                <c:pt idx="53">
                  <c:v>1616.6</c:v>
                </c:pt>
                <c:pt idx="54">
                  <c:v>1573.1</c:v>
                </c:pt>
                <c:pt idx="55">
                  <c:v>1459.9</c:v>
                </c:pt>
                <c:pt idx="56">
                  <c:v>1417.4</c:v>
                </c:pt>
                <c:pt idx="57">
                  <c:v>1365.7</c:v>
                </c:pt>
                <c:pt idx="58">
                  <c:v>1341.9</c:v>
                </c:pt>
                <c:pt idx="59">
                  <c:v>1339.4</c:v>
                </c:pt>
                <c:pt idx="60">
                  <c:v>1333.7</c:v>
                </c:pt>
                <c:pt idx="61">
                  <c:v>1331.8</c:v>
                </c:pt>
                <c:pt idx="62">
                  <c:v>1319.1</c:v>
                </c:pt>
                <c:pt idx="63">
                  <c:v>1290.9000000000001</c:v>
                </c:pt>
                <c:pt idx="64">
                  <c:v>1284.5</c:v>
                </c:pt>
                <c:pt idx="65">
                  <c:v>1273.2</c:v>
                </c:pt>
                <c:pt idx="66">
                  <c:v>1261.4000000000001</c:v>
                </c:pt>
                <c:pt idx="67">
                  <c:v>1244</c:v>
                </c:pt>
                <c:pt idx="68">
                  <c:v>1225.5</c:v>
                </c:pt>
                <c:pt idx="69">
                  <c:v>1214.8</c:v>
                </c:pt>
                <c:pt idx="70">
                  <c:v>1203.0999999999999</c:v>
                </c:pt>
                <c:pt idx="71">
                  <c:v>1186.3</c:v>
                </c:pt>
                <c:pt idx="72">
                  <c:v>1178.0999999999999</c:v>
                </c:pt>
                <c:pt idx="73">
                  <c:v>1167.2</c:v>
                </c:pt>
                <c:pt idx="74">
                  <c:v>1160.8</c:v>
                </c:pt>
                <c:pt idx="75">
                  <c:v>1160.5999999999999</c:v>
                </c:pt>
                <c:pt idx="76">
                  <c:v>1160.0999999999999</c:v>
                </c:pt>
                <c:pt idx="77">
                  <c:v>1159.8</c:v>
                </c:pt>
                <c:pt idx="78">
                  <c:v>1155.8</c:v>
                </c:pt>
                <c:pt idx="79">
                  <c:v>1148.5999999999999</c:v>
                </c:pt>
                <c:pt idx="80">
                  <c:v>1153.2</c:v>
                </c:pt>
                <c:pt idx="81">
                  <c:v>1157.5</c:v>
                </c:pt>
                <c:pt idx="82">
                  <c:v>1161.0999999999999</c:v>
                </c:pt>
                <c:pt idx="83">
                  <c:v>1154.4000000000001</c:v>
                </c:pt>
                <c:pt idx="84">
                  <c:v>1158.2</c:v>
                </c:pt>
                <c:pt idx="85">
                  <c:v>1156.7</c:v>
                </c:pt>
                <c:pt idx="86">
                  <c:v>1156.8</c:v>
                </c:pt>
                <c:pt idx="87">
                  <c:v>1189.2</c:v>
                </c:pt>
                <c:pt idx="88">
                  <c:v>1215.5999999999999</c:v>
                </c:pt>
                <c:pt idx="89">
                  <c:v>1209.9000000000001</c:v>
                </c:pt>
                <c:pt idx="90">
                  <c:v>1212.5</c:v>
                </c:pt>
                <c:pt idx="91">
                  <c:v>1205.5999999999999</c:v>
                </c:pt>
                <c:pt idx="92">
                  <c:v>1211.5999999999999</c:v>
                </c:pt>
                <c:pt idx="93">
                  <c:v>1224.3</c:v>
                </c:pt>
                <c:pt idx="94">
                  <c:v>1204.9000000000001</c:v>
                </c:pt>
                <c:pt idx="95">
                  <c:v>1205.5999999999999</c:v>
                </c:pt>
                <c:pt idx="96">
                  <c:v>1239.3</c:v>
                </c:pt>
                <c:pt idx="97">
                  <c:v>1245.7</c:v>
                </c:pt>
                <c:pt idx="98">
                  <c:v>1241.3</c:v>
                </c:pt>
                <c:pt idx="99">
                  <c:v>1243</c:v>
                </c:pt>
                <c:pt idx="100">
                  <c:v>1236.9000000000001</c:v>
                </c:pt>
                <c:pt idx="101">
                  <c:v>1225.4000000000001</c:v>
                </c:pt>
                <c:pt idx="102">
                  <c:v>1233</c:v>
                </c:pt>
                <c:pt idx="103">
                  <c:v>1230.9000000000001</c:v>
                </c:pt>
                <c:pt idx="104">
                  <c:v>1218.3</c:v>
                </c:pt>
                <c:pt idx="105">
                  <c:v>1215.7</c:v>
                </c:pt>
                <c:pt idx="106">
                  <c:v>1221.9000000000001</c:v>
                </c:pt>
                <c:pt idx="107">
                  <c:v>1224.5999999999999</c:v>
                </c:pt>
                <c:pt idx="108">
                  <c:v>1206.5</c:v>
                </c:pt>
                <c:pt idx="109">
                  <c:v>1201.5999999999999</c:v>
                </c:pt>
                <c:pt idx="110">
                  <c:v>1193.2</c:v>
                </c:pt>
                <c:pt idx="111">
                  <c:v>1169.5999999999999</c:v>
                </c:pt>
                <c:pt idx="112">
                  <c:v>1157.7</c:v>
                </c:pt>
                <c:pt idx="113">
                  <c:v>1150.3</c:v>
                </c:pt>
                <c:pt idx="114">
                  <c:v>1150.3</c:v>
                </c:pt>
                <c:pt idx="115">
                  <c:v>1142.0999999999999</c:v>
                </c:pt>
                <c:pt idx="116">
                  <c:v>1131.8</c:v>
                </c:pt>
                <c:pt idx="117">
                  <c:v>1130.5</c:v>
                </c:pt>
                <c:pt idx="118">
                  <c:v>1149</c:v>
                </c:pt>
                <c:pt idx="119">
                  <c:v>1156.7</c:v>
                </c:pt>
                <c:pt idx="120">
                  <c:v>1160.4000000000001</c:v>
                </c:pt>
                <c:pt idx="121">
                  <c:v>1178.9000000000001</c:v>
                </c:pt>
                <c:pt idx="122">
                  <c:v>1182.4000000000001</c:v>
                </c:pt>
                <c:pt idx="123">
                  <c:v>1186.0999999999999</c:v>
                </c:pt>
                <c:pt idx="124">
                  <c:v>1176.4000000000001</c:v>
                </c:pt>
                <c:pt idx="125">
                  <c:v>1178</c:v>
                </c:pt>
                <c:pt idx="126">
                  <c:v>1175.0999999999999</c:v>
                </c:pt>
                <c:pt idx="127">
                  <c:v>1172.3</c:v>
                </c:pt>
                <c:pt idx="128">
                  <c:v>1171.4000000000001</c:v>
                </c:pt>
                <c:pt idx="129">
                  <c:v>1174.2</c:v>
                </c:pt>
                <c:pt idx="130">
                  <c:v>1161.3</c:v>
                </c:pt>
                <c:pt idx="131">
                  <c:v>1160.9000000000001</c:v>
                </c:pt>
                <c:pt idx="132">
                  <c:v>1159.8</c:v>
                </c:pt>
                <c:pt idx="133">
                  <c:v>1150.4000000000001</c:v>
                </c:pt>
                <c:pt idx="134">
                  <c:v>1148.3</c:v>
                </c:pt>
                <c:pt idx="135">
                  <c:v>1147.5999999999999</c:v>
                </c:pt>
                <c:pt idx="136">
                  <c:v>1132.5</c:v>
                </c:pt>
                <c:pt idx="137">
                  <c:v>1133.0999999999999</c:v>
                </c:pt>
                <c:pt idx="138">
                  <c:v>1126</c:v>
                </c:pt>
                <c:pt idx="139">
                  <c:v>1109.5</c:v>
                </c:pt>
              </c:numCache>
            </c:numRef>
          </c:val>
          <c:smooth val="0"/>
          <c:extLst>
            <c:ext xmlns:c16="http://schemas.microsoft.com/office/drawing/2014/chart" uri="{C3380CC4-5D6E-409C-BE32-E72D297353CC}">
              <c16:uniqueId val="{00000002-6DD3-49AA-8705-55D92E712834}"/>
            </c:ext>
          </c:extLst>
        </c:ser>
        <c:ser>
          <c:idx val="3"/>
          <c:order val="3"/>
          <c:tx>
            <c:strRef>
              <c:f>导出数据!$E$1</c:f>
              <c:strCache>
                <c:ptCount val="1"/>
                <c:pt idx="0">
                  <c:v>废钢</c:v>
                </c:pt>
              </c:strCache>
            </c:strRef>
          </c:tx>
          <c:spPr>
            <a:ln w="19050" cap="rnd">
              <a:solidFill>
                <a:schemeClr val="accent4"/>
              </a:solidFill>
              <a:round/>
            </a:ln>
            <a:effectLst/>
          </c:spPr>
          <c:marker>
            <c:symbol val="none"/>
          </c:marker>
          <c:cat>
            <c:numRef>
              <c:f>导出数据!$A$2:$A$141</c:f>
              <c:numCache>
                <c:formatCode>yyyy\-m\-d</c:formatCode>
                <c:ptCount val="140"/>
                <c:pt idx="0">
                  <c:v>44407</c:v>
                </c:pt>
                <c:pt idx="1">
                  <c:v>44400</c:v>
                </c:pt>
                <c:pt idx="2">
                  <c:v>44399</c:v>
                </c:pt>
                <c:pt idx="3">
                  <c:v>44398</c:v>
                </c:pt>
                <c:pt idx="4">
                  <c:v>44397</c:v>
                </c:pt>
                <c:pt idx="5">
                  <c:v>44396</c:v>
                </c:pt>
                <c:pt idx="6">
                  <c:v>44393</c:v>
                </c:pt>
                <c:pt idx="7">
                  <c:v>44392</c:v>
                </c:pt>
                <c:pt idx="8">
                  <c:v>44391</c:v>
                </c:pt>
                <c:pt idx="9">
                  <c:v>44390</c:v>
                </c:pt>
                <c:pt idx="10">
                  <c:v>44389</c:v>
                </c:pt>
                <c:pt idx="11">
                  <c:v>44386</c:v>
                </c:pt>
                <c:pt idx="12">
                  <c:v>44385</c:v>
                </c:pt>
                <c:pt idx="13">
                  <c:v>44384</c:v>
                </c:pt>
                <c:pt idx="14">
                  <c:v>44383</c:v>
                </c:pt>
                <c:pt idx="15">
                  <c:v>44382</c:v>
                </c:pt>
                <c:pt idx="16">
                  <c:v>44379</c:v>
                </c:pt>
                <c:pt idx="17">
                  <c:v>44378</c:v>
                </c:pt>
                <c:pt idx="18">
                  <c:v>44377</c:v>
                </c:pt>
                <c:pt idx="19">
                  <c:v>44376</c:v>
                </c:pt>
                <c:pt idx="20">
                  <c:v>44375</c:v>
                </c:pt>
                <c:pt idx="21">
                  <c:v>44372</c:v>
                </c:pt>
                <c:pt idx="22">
                  <c:v>44371</c:v>
                </c:pt>
                <c:pt idx="23">
                  <c:v>44370</c:v>
                </c:pt>
                <c:pt idx="24">
                  <c:v>44369</c:v>
                </c:pt>
                <c:pt idx="25">
                  <c:v>44368</c:v>
                </c:pt>
                <c:pt idx="26">
                  <c:v>44365</c:v>
                </c:pt>
                <c:pt idx="27">
                  <c:v>44364</c:v>
                </c:pt>
                <c:pt idx="28">
                  <c:v>44363</c:v>
                </c:pt>
                <c:pt idx="29">
                  <c:v>44362</c:v>
                </c:pt>
                <c:pt idx="30">
                  <c:v>44358</c:v>
                </c:pt>
                <c:pt idx="31">
                  <c:v>44357</c:v>
                </c:pt>
                <c:pt idx="32">
                  <c:v>44356</c:v>
                </c:pt>
                <c:pt idx="33">
                  <c:v>44355</c:v>
                </c:pt>
                <c:pt idx="34">
                  <c:v>44354</c:v>
                </c:pt>
                <c:pt idx="35">
                  <c:v>44351</c:v>
                </c:pt>
                <c:pt idx="36">
                  <c:v>44350</c:v>
                </c:pt>
                <c:pt idx="37">
                  <c:v>44349</c:v>
                </c:pt>
                <c:pt idx="38">
                  <c:v>44348</c:v>
                </c:pt>
                <c:pt idx="39">
                  <c:v>44347</c:v>
                </c:pt>
                <c:pt idx="40">
                  <c:v>44344</c:v>
                </c:pt>
                <c:pt idx="41">
                  <c:v>44343</c:v>
                </c:pt>
                <c:pt idx="42">
                  <c:v>44342</c:v>
                </c:pt>
                <c:pt idx="43">
                  <c:v>44341</c:v>
                </c:pt>
                <c:pt idx="44">
                  <c:v>44340</c:v>
                </c:pt>
                <c:pt idx="45">
                  <c:v>44337</c:v>
                </c:pt>
                <c:pt idx="46">
                  <c:v>44336</c:v>
                </c:pt>
                <c:pt idx="47">
                  <c:v>44335</c:v>
                </c:pt>
                <c:pt idx="48">
                  <c:v>44334</c:v>
                </c:pt>
                <c:pt idx="49">
                  <c:v>44333</c:v>
                </c:pt>
                <c:pt idx="50">
                  <c:v>44330</c:v>
                </c:pt>
                <c:pt idx="51">
                  <c:v>44329</c:v>
                </c:pt>
                <c:pt idx="52">
                  <c:v>44328</c:v>
                </c:pt>
                <c:pt idx="53">
                  <c:v>44327</c:v>
                </c:pt>
                <c:pt idx="54">
                  <c:v>44326</c:v>
                </c:pt>
                <c:pt idx="55">
                  <c:v>44324</c:v>
                </c:pt>
                <c:pt idx="56">
                  <c:v>44323</c:v>
                </c:pt>
                <c:pt idx="57">
                  <c:v>44322</c:v>
                </c:pt>
                <c:pt idx="58">
                  <c:v>44316</c:v>
                </c:pt>
                <c:pt idx="59">
                  <c:v>44315</c:v>
                </c:pt>
                <c:pt idx="60">
                  <c:v>44314</c:v>
                </c:pt>
                <c:pt idx="61">
                  <c:v>44313</c:v>
                </c:pt>
                <c:pt idx="62">
                  <c:v>44312</c:v>
                </c:pt>
                <c:pt idx="63">
                  <c:v>44311</c:v>
                </c:pt>
                <c:pt idx="64">
                  <c:v>44309</c:v>
                </c:pt>
                <c:pt idx="65">
                  <c:v>44308</c:v>
                </c:pt>
                <c:pt idx="66">
                  <c:v>44307</c:v>
                </c:pt>
                <c:pt idx="67">
                  <c:v>44306</c:v>
                </c:pt>
                <c:pt idx="68">
                  <c:v>44305</c:v>
                </c:pt>
                <c:pt idx="69">
                  <c:v>44302</c:v>
                </c:pt>
                <c:pt idx="70">
                  <c:v>44301</c:v>
                </c:pt>
                <c:pt idx="71">
                  <c:v>44300</c:v>
                </c:pt>
                <c:pt idx="72">
                  <c:v>44299</c:v>
                </c:pt>
                <c:pt idx="73">
                  <c:v>44298</c:v>
                </c:pt>
                <c:pt idx="74">
                  <c:v>44295</c:v>
                </c:pt>
                <c:pt idx="75">
                  <c:v>44294</c:v>
                </c:pt>
                <c:pt idx="76">
                  <c:v>44293</c:v>
                </c:pt>
                <c:pt idx="77">
                  <c:v>44292</c:v>
                </c:pt>
                <c:pt idx="78">
                  <c:v>44288</c:v>
                </c:pt>
                <c:pt idx="79">
                  <c:v>44287</c:v>
                </c:pt>
                <c:pt idx="80">
                  <c:v>44286</c:v>
                </c:pt>
                <c:pt idx="81">
                  <c:v>44285</c:v>
                </c:pt>
                <c:pt idx="82">
                  <c:v>44284</c:v>
                </c:pt>
                <c:pt idx="83">
                  <c:v>44281</c:v>
                </c:pt>
                <c:pt idx="84">
                  <c:v>44280</c:v>
                </c:pt>
                <c:pt idx="85">
                  <c:v>44279</c:v>
                </c:pt>
                <c:pt idx="86">
                  <c:v>44278</c:v>
                </c:pt>
                <c:pt idx="87">
                  <c:v>44277</c:v>
                </c:pt>
                <c:pt idx="88">
                  <c:v>44274</c:v>
                </c:pt>
                <c:pt idx="89">
                  <c:v>44273</c:v>
                </c:pt>
                <c:pt idx="90">
                  <c:v>44272</c:v>
                </c:pt>
                <c:pt idx="91">
                  <c:v>44271</c:v>
                </c:pt>
                <c:pt idx="92">
                  <c:v>44270</c:v>
                </c:pt>
                <c:pt idx="93">
                  <c:v>44267</c:v>
                </c:pt>
                <c:pt idx="94">
                  <c:v>44266</c:v>
                </c:pt>
                <c:pt idx="95">
                  <c:v>44265</c:v>
                </c:pt>
                <c:pt idx="96">
                  <c:v>44264</c:v>
                </c:pt>
                <c:pt idx="97">
                  <c:v>44263</c:v>
                </c:pt>
                <c:pt idx="98">
                  <c:v>44260</c:v>
                </c:pt>
                <c:pt idx="99">
                  <c:v>44259</c:v>
                </c:pt>
                <c:pt idx="100">
                  <c:v>44258</c:v>
                </c:pt>
                <c:pt idx="101">
                  <c:v>44257</c:v>
                </c:pt>
                <c:pt idx="102">
                  <c:v>44256</c:v>
                </c:pt>
                <c:pt idx="103">
                  <c:v>44253</c:v>
                </c:pt>
                <c:pt idx="104">
                  <c:v>44252</c:v>
                </c:pt>
                <c:pt idx="105">
                  <c:v>44251</c:v>
                </c:pt>
                <c:pt idx="106">
                  <c:v>44250</c:v>
                </c:pt>
                <c:pt idx="107">
                  <c:v>44249</c:v>
                </c:pt>
                <c:pt idx="108">
                  <c:v>44247</c:v>
                </c:pt>
                <c:pt idx="109">
                  <c:v>44246</c:v>
                </c:pt>
                <c:pt idx="110">
                  <c:v>44245</c:v>
                </c:pt>
                <c:pt idx="111">
                  <c:v>44237</c:v>
                </c:pt>
                <c:pt idx="112">
                  <c:v>44236</c:v>
                </c:pt>
                <c:pt idx="113">
                  <c:v>44235</c:v>
                </c:pt>
                <c:pt idx="114">
                  <c:v>44234</c:v>
                </c:pt>
                <c:pt idx="115">
                  <c:v>44232</c:v>
                </c:pt>
                <c:pt idx="116">
                  <c:v>44231</c:v>
                </c:pt>
                <c:pt idx="117">
                  <c:v>44230</c:v>
                </c:pt>
                <c:pt idx="118">
                  <c:v>44229</c:v>
                </c:pt>
                <c:pt idx="119">
                  <c:v>44228</c:v>
                </c:pt>
                <c:pt idx="120">
                  <c:v>44225</c:v>
                </c:pt>
                <c:pt idx="121">
                  <c:v>44224</c:v>
                </c:pt>
                <c:pt idx="122">
                  <c:v>44223</c:v>
                </c:pt>
                <c:pt idx="123">
                  <c:v>44222</c:v>
                </c:pt>
                <c:pt idx="124">
                  <c:v>44221</c:v>
                </c:pt>
                <c:pt idx="125">
                  <c:v>44218</c:v>
                </c:pt>
                <c:pt idx="126">
                  <c:v>44217</c:v>
                </c:pt>
                <c:pt idx="127">
                  <c:v>44216</c:v>
                </c:pt>
                <c:pt idx="128">
                  <c:v>44215</c:v>
                </c:pt>
                <c:pt idx="129">
                  <c:v>44214</c:v>
                </c:pt>
                <c:pt idx="130">
                  <c:v>44211</c:v>
                </c:pt>
                <c:pt idx="131">
                  <c:v>44210</c:v>
                </c:pt>
                <c:pt idx="132">
                  <c:v>44209</c:v>
                </c:pt>
                <c:pt idx="133">
                  <c:v>44208</c:v>
                </c:pt>
                <c:pt idx="134">
                  <c:v>44207</c:v>
                </c:pt>
                <c:pt idx="135">
                  <c:v>44204</c:v>
                </c:pt>
                <c:pt idx="136">
                  <c:v>44203</c:v>
                </c:pt>
                <c:pt idx="137">
                  <c:v>44202</c:v>
                </c:pt>
                <c:pt idx="138">
                  <c:v>44201</c:v>
                </c:pt>
                <c:pt idx="139">
                  <c:v>44200</c:v>
                </c:pt>
              </c:numCache>
            </c:numRef>
          </c:cat>
          <c:val>
            <c:numRef>
              <c:f>导出数据!$E$2:$E$141</c:f>
              <c:numCache>
                <c:formatCode>General</c:formatCode>
                <c:ptCount val="140"/>
                <c:pt idx="0">
                  <c:v>3745.9</c:v>
                </c:pt>
                <c:pt idx="1">
                  <c:v>3738.1</c:v>
                </c:pt>
                <c:pt idx="2">
                  <c:v>3738.2</c:v>
                </c:pt>
                <c:pt idx="3">
                  <c:v>3740.3</c:v>
                </c:pt>
                <c:pt idx="4">
                  <c:v>3740.3</c:v>
                </c:pt>
                <c:pt idx="5">
                  <c:v>3739.9</c:v>
                </c:pt>
                <c:pt idx="6">
                  <c:v>3727.5</c:v>
                </c:pt>
                <c:pt idx="7">
                  <c:v>3727.5</c:v>
                </c:pt>
                <c:pt idx="8">
                  <c:v>3725.2</c:v>
                </c:pt>
                <c:pt idx="9">
                  <c:v>3725.3</c:v>
                </c:pt>
                <c:pt idx="10">
                  <c:v>3721.2</c:v>
                </c:pt>
                <c:pt idx="11">
                  <c:v>3712.6</c:v>
                </c:pt>
                <c:pt idx="12">
                  <c:v>3712.6</c:v>
                </c:pt>
                <c:pt idx="13">
                  <c:v>3709.3</c:v>
                </c:pt>
                <c:pt idx="14">
                  <c:v>3706.4</c:v>
                </c:pt>
                <c:pt idx="15">
                  <c:v>3703.8</c:v>
                </c:pt>
                <c:pt idx="16">
                  <c:v>3702.2</c:v>
                </c:pt>
                <c:pt idx="17">
                  <c:v>3702.5</c:v>
                </c:pt>
                <c:pt idx="18">
                  <c:v>3703.5</c:v>
                </c:pt>
                <c:pt idx="19">
                  <c:v>3703.5</c:v>
                </c:pt>
                <c:pt idx="20">
                  <c:v>3700.8</c:v>
                </c:pt>
                <c:pt idx="21">
                  <c:v>3700.8</c:v>
                </c:pt>
                <c:pt idx="22">
                  <c:v>3700.8</c:v>
                </c:pt>
                <c:pt idx="23">
                  <c:v>3706.5</c:v>
                </c:pt>
                <c:pt idx="24">
                  <c:v>3709.8</c:v>
                </c:pt>
                <c:pt idx="25">
                  <c:v>3719.3</c:v>
                </c:pt>
                <c:pt idx="26">
                  <c:v>3715.7</c:v>
                </c:pt>
                <c:pt idx="27">
                  <c:v>3715.2</c:v>
                </c:pt>
                <c:pt idx="28">
                  <c:v>3699.4</c:v>
                </c:pt>
                <c:pt idx="29">
                  <c:v>3667.5</c:v>
                </c:pt>
                <c:pt idx="30">
                  <c:v>3628.6</c:v>
                </c:pt>
                <c:pt idx="31">
                  <c:v>3594.4</c:v>
                </c:pt>
                <c:pt idx="32">
                  <c:v>3594.4</c:v>
                </c:pt>
                <c:pt idx="33">
                  <c:v>3595.8</c:v>
                </c:pt>
                <c:pt idx="34">
                  <c:v>3593.9</c:v>
                </c:pt>
                <c:pt idx="35">
                  <c:v>3574.9</c:v>
                </c:pt>
                <c:pt idx="36">
                  <c:v>3572.6</c:v>
                </c:pt>
                <c:pt idx="37">
                  <c:v>3565.4</c:v>
                </c:pt>
                <c:pt idx="38">
                  <c:v>3541.4</c:v>
                </c:pt>
                <c:pt idx="39">
                  <c:v>3517.1</c:v>
                </c:pt>
                <c:pt idx="40">
                  <c:v>3493.4</c:v>
                </c:pt>
                <c:pt idx="41">
                  <c:v>3495.3</c:v>
                </c:pt>
                <c:pt idx="42">
                  <c:v>3509.7</c:v>
                </c:pt>
                <c:pt idx="43">
                  <c:v>3546.2</c:v>
                </c:pt>
                <c:pt idx="44">
                  <c:v>3587.6</c:v>
                </c:pt>
                <c:pt idx="45">
                  <c:v>3748.8</c:v>
                </c:pt>
                <c:pt idx="46">
                  <c:v>3821.7</c:v>
                </c:pt>
                <c:pt idx="47">
                  <c:v>3897.4</c:v>
                </c:pt>
                <c:pt idx="48">
                  <c:v>3903.1</c:v>
                </c:pt>
                <c:pt idx="49">
                  <c:v>3942.4</c:v>
                </c:pt>
                <c:pt idx="50">
                  <c:v>4043.3</c:v>
                </c:pt>
                <c:pt idx="51">
                  <c:v>4040.4</c:v>
                </c:pt>
                <c:pt idx="52">
                  <c:v>3763.6</c:v>
                </c:pt>
                <c:pt idx="53">
                  <c:v>3645.2</c:v>
                </c:pt>
                <c:pt idx="54">
                  <c:v>3614.8</c:v>
                </c:pt>
                <c:pt idx="55">
                  <c:v>3601.1</c:v>
                </c:pt>
                <c:pt idx="56">
                  <c:v>3582.9</c:v>
                </c:pt>
                <c:pt idx="57">
                  <c:v>3506.8</c:v>
                </c:pt>
                <c:pt idx="58">
                  <c:v>3473.1</c:v>
                </c:pt>
                <c:pt idx="59">
                  <c:v>3473.1</c:v>
                </c:pt>
                <c:pt idx="60">
                  <c:v>3435</c:v>
                </c:pt>
                <c:pt idx="61">
                  <c:v>3428.6</c:v>
                </c:pt>
                <c:pt idx="62">
                  <c:v>3422.5</c:v>
                </c:pt>
                <c:pt idx="63">
                  <c:v>3413.7</c:v>
                </c:pt>
                <c:pt idx="64">
                  <c:v>3413.7</c:v>
                </c:pt>
                <c:pt idx="65">
                  <c:v>3401.9</c:v>
                </c:pt>
                <c:pt idx="66">
                  <c:v>3370</c:v>
                </c:pt>
                <c:pt idx="67">
                  <c:v>3353.9</c:v>
                </c:pt>
                <c:pt idx="68">
                  <c:v>3353.9</c:v>
                </c:pt>
                <c:pt idx="69">
                  <c:v>3351.9</c:v>
                </c:pt>
                <c:pt idx="70">
                  <c:v>3352.9</c:v>
                </c:pt>
                <c:pt idx="71">
                  <c:v>3353.5</c:v>
                </c:pt>
                <c:pt idx="72">
                  <c:v>3353.5</c:v>
                </c:pt>
                <c:pt idx="73">
                  <c:v>3350.9</c:v>
                </c:pt>
                <c:pt idx="74">
                  <c:v>3312.6</c:v>
                </c:pt>
                <c:pt idx="75">
                  <c:v>3307.5</c:v>
                </c:pt>
                <c:pt idx="76">
                  <c:v>3286.6</c:v>
                </c:pt>
                <c:pt idx="77">
                  <c:v>3272</c:v>
                </c:pt>
                <c:pt idx="78">
                  <c:v>3261.9</c:v>
                </c:pt>
                <c:pt idx="79">
                  <c:v>3253.8</c:v>
                </c:pt>
                <c:pt idx="80">
                  <c:v>3249.2</c:v>
                </c:pt>
                <c:pt idx="81">
                  <c:v>3248.2</c:v>
                </c:pt>
                <c:pt idx="82">
                  <c:v>3244.8</c:v>
                </c:pt>
                <c:pt idx="83">
                  <c:v>3244.8</c:v>
                </c:pt>
                <c:pt idx="84">
                  <c:v>3244.8</c:v>
                </c:pt>
                <c:pt idx="85">
                  <c:v>3244.8</c:v>
                </c:pt>
                <c:pt idx="86">
                  <c:v>3247.6</c:v>
                </c:pt>
                <c:pt idx="87">
                  <c:v>3256.8</c:v>
                </c:pt>
                <c:pt idx="88">
                  <c:v>3263.5</c:v>
                </c:pt>
                <c:pt idx="89">
                  <c:v>3267.2</c:v>
                </c:pt>
                <c:pt idx="90">
                  <c:v>3267.2</c:v>
                </c:pt>
                <c:pt idx="91">
                  <c:v>3267.2</c:v>
                </c:pt>
                <c:pt idx="92">
                  <c:v>3268.9</c:v>
                </c:pt>
                <c:pt idx="93">
                  <c:v>3254.4</c:v>
                </c:pt>
                <c:pt idx="94">
                  <c:v>3256.6</c:v>
                </c:pt>
                <c:pt idx="95">
                  <c:v>3258.3</c:v>
                </c:pt>
                <c:pt idx="96">
                  <c:v>3261.8</c:v>
                </c:pt>
                <c:pt idx="97">
                  <c:v>3259.2</c:v>
                </c:pt>
                <c:pt idx="98">
                  <c:v>3262.3</c:v>
                </c:pt>
                <c:pt idx="99">
                  <c:v>3259.7</c:v>
                </c:pt>
                <c:pt idx="100">
                  <c:v>3254.2</c:v>
                </c:pt>
                <c:pt idx="101">
                  <c:v>3169.8</c:v>
                </c:pt>
                <c:pt idx="102">
                  <c:v>3134</c:v>
                </c:pt>
                <c:pt idx="103">
                  <c:v>3136.9</c:v>
                </c:pt>
                <c:pt idx="104">
                  <c:v>3135.4</c:v>
                </c:pt>
                <c:pt idx="105">
                  <c:v>3126.2</c:v>
                </c:pt>
                <c:pt idx="106">
                  <c:v>3105.1</c:v>
                </c:pt>
                <c:pt idx="107">
                  <c:v>3093.3</c:v>
                </c:pt>
                <c:pt idx="108">
                  <c:v>3083.7</c:v>
                </c:pt>
                <c:pt idx="109">
                  <c:v>3073</c:v>
                </c:pt>
                <c:pt idx="110">
                  <c:v>3060.5</c:v>
                </c:pt>
                <c:pt idx="111">
                  <c:v>3060.5</c:v>
                </c:pt>
                <c:pt idx="112">
                  <c:v>3060.5</c:v>
                </c:pt>
                <c:pt idx="113">
                  <c:v>3060.5</c:v>
                </c:pt>
                <c:pt idx="114">
                  <c:v>3060.5</c:v>
                </c:pt>
                <c:pt idx="115">
                  <c:v>3060.5</c:v>
                </c:pt>
                <c:pt idx="116">
                  <c:v>3060.5</c:v>
                </c:pt>
                <c:pt idx="117">
                  <c:v>3060.5</c:v>
                </c:pt>
                <c:pt idx="118">
                  <c:v>3061.1</c:v>
                </c:pt>
                <c:pt idx="119">
                  <c:v>3060.6</c:v>
                </c:pt>
                <c:pt idx="120">
                  <c:v>3067.4</c:v>
                </c:pt>
                <c:pt idx="121">
                  <c:v>3072</c:v>
                </c:pt>
                <c:pt idx="122">
                  <c:v>3080.1</c:v>
                </c:pt>
                <c:pt idx="123">
                  <c:v>3079.6</c:v>
                </c:pt>
                <c:pt idx="124">
                  <c:v>3084.5</c:v>
                </c:pt>
                <c:pt idx="125">
                  <c:v>3093.5</c:v>
                </c:pt>
                <c:pt idx="126">
                  <c:v>3093.5</c:v>
                </c:pt>
                <c:pt idx="127">
                  <c:v>3094.1</c:v>
                </c:pt>
                <c:pt idx="128">
                  <c:v>3094.8</c:v>
                </c:pt>
                <c:pt idx="129">
                  <c:v>3097.8</c:v>
                </c:pt>
                <c:pt idx="130">
                  <c:v>3102.8</c:v>
                </c:pt>
                <c:pt idx="131">
                  <c:v>3103.9</c:v>
                </c:pt>
                <c:pt idx="132">
                  <c:v>3103.9</c:v>
                </c:pt>
                <c:pt idx="133">
                  <c:v>3104.2</c:v>
                </c:pt>
                <c:pt idx="134">
                  <c:v>3091.8</c:v>
                </c:pt>
                <c:pt idx="135">
                  <c:v>2973.6</c:v>
                </c:pt>
                <c:pt idx="136">
                  <c:v>2944.2</c:v>
                </c:pt>
                <c:pt idx="137">
                  <c:v>2910.1</c:v>
                </c:pt>
                <c:pt idx="138">
                  <c:v>2848.6</c:v>
                </c:pt>
                <c:pt idx="139">
                  <c:v>2834.1</c:v>
                </c:pt>
              </c:numCache>
            </c:numRef>
          </c:val>
          <c:smooth val="0"/>
          <c:extLst>
            <c:ext xmlns:c16="http://schemas.microsoft.com/office/drawing/2014/chart" uri="{C3380CC4-5D6E-409C-BE32-E72D297353CC}">
              <c16:uniqueId val="{00000003-6DD3-49AA-8705-55D92E712834}"/>
            </c:ext>
          </c:extLst>
        </c:ser>
        <c:dLbls>
          <c:showLegendKey val="0"/>
          <c:showVal val="0"/>
          <c:showCatName val="0"/>
          <c:showSerName val="0"/>
          <c:showPercent val="0"/>
          <c:showBubbleSize val="0"/>
        </c:dLbls>
        <c:smooth val="0"/>
        <c:axId val="1430526400"/>
        <c:axId val="1"/>
      </c:lineChart>
      <c:dateAx>
        <c:axId val="1430526400"/>
        <c:scaling>
          <c:orientation val="minMax"/>
        </c:scaling>
        <c:delete val="0"/>
        <c:axPos val="b"/>
        <c:numFmt formatCode="yyyy\-m\-d" sourceLinked="0"/>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1"/>
        <c:crosses val="autoZero"/>
        <c:auto val="1"/>
        <c:lblOffset val="100"/>
        <c:baseTimeUnit val="days"/>
      </c:date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6350">
            <a:noFill/>
          </a:ln>
        </c:spPr>
        <c:txPr>
          <a:bodyPr rot="-60000000" vert="horz"/>
          <a:lstStyle/>
          <a:p>
            <a:pPr>
              <a:defRPr/>
            </a:pPr>
            <a:endParaRPr lang="zh-CN"/>
          </a:p>
        </c:txPr>
        <c:crossAx val="1430526400"/>
        <c:crosses val="autoZero"/>
        <c:crossBetween val="between"/>
      </c:valAx>
      <c:spPr>
        <a:noFill/>
        <a:ln w="25400">
          <a:noFill/>
        </a:ln>
      </c:spPr>
    </c:plotArea>
    <c:legend>
      <c:legendPos val="t"/>
      <c:overlay val="0"/>
      <c:spPr>
        <a:noFill/>
        <a:ln w="25400">
          <a:noFill/>
        </a:ln>
      </c:spPr>
      <c:txPr>
        <a:bodyPr rot="0" vert="horz"/>
        <a:lstStyle/>
        <a:p>
          <a:pPr>
            <a:defRPr sz="1600"/>
          </a:pPr>
          <a:endParaRPr lang="zh-CN"/>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铁水：不含税平均成本：</a:t>
            </a:r>
            <a:r>
              <a:rPr lang="en-US" sz="1600"/>
              <a:t>64</a:t>
            </a:r>
            <a:r>
              <a:rPr lang="zh-CN" sz="1600"/>
              <a:t>家钢厂</a:t>
            </a:r>
          </a:p>
        </c:rich>
      </c:tx>
      <c:layout>
        <c:manualLayout>
          <c:xMode val="edge"/>
          <c:yMode val="edge"/>
          <c:x val="0.24779484152132583"/>
          <c:y val="2.2002200220022004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导出数据!$B$2</c:f>
              <c:strCache>
                <c:ptCount val="1"/>
                <c:pt idx="0">
                  <c:v>铁水：不含税平均成本：64家钢厂（周）</c:v>
                </c:pt>
              </c:strCache>
            </c:strRef>
          </c:tx>
          <c:spPr>
            <a:ln w="15875" cap="rnd">
              <a:solidFill>
                <a:schemeClr val="accent1"/>
              </a:solidFill>
              <a:round/>
            </a:ln>
            <a:effectLst/>
          </c:spPr>
          <c:marker>
            <c:symbol val="none"/>
          </c:marker>
          <c:dLbls>
            <c:dLbl>
              <c:idx val="187"/>
              <c:layout>
                <c:manualLayout>
                  <c:x val="-2.6136675260556411E-2"/>
                  <c:y val="0.10583925529166516"/>
                </c:manualLayout>
              </c:layout>
              <c:tx>
                <c:rich>
                  <a:bodyPr/>
                  <a:lstStyle/>
                  <a:p>
                    <a:r>
                      <a:rPr lang="en-US" altLang="zh-CN" dirty="0" smtClean="0"/>
                      <a:t>3259</a:t>
                    </a:r>
                    <a:endParaRPr lang="en-US" altLang="zh-CN"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B06-4EB0-965D-CA5B049CDF03}"/>
                </c:ext>
              </c:extLst>
            </c:dLbl>
            <c:dLbl>
              <c:idx val="190"/>
              <c:layout>
                <c:manualLayout>
                  <c:x val="-0.13450937155457568"/>
                  <c:y val="-1.88998670163687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06-4EB0-965D-CA5B049CDF03}"/>
                </c:ext>
              </c:extLst>
            </c:dLbl>
            <c:dLbl>
              <c:idx val="191"/>
              <c:layout>
                <c:manualLayout>
                  <c:x val="-6.6152149944873367E-2"/>
                  <c:y val="-1.32013201320132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6B5-41D0-908C-0F84A3D4AD2E}"/>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导出数据!$A$3:$A$193</c:f>
              <c:numCache>
                <c:formatCode>yyyy\-mm\-dd</c:formatCode>
                <c:ptCount val="191"/>
                <c:pt idx="0">
                  <c:v>44407</c:v>
                </c:pt>
                <c:pt idx="1">
                  <c:v>44393</c:v>
                </c:pt>
                <c:pt idx="2">
                  <c:v>44379</c:v>
                </c:pt>
                <c:pt idx="3">
                  <c:v>44365</c:v>
                </c:pt>
                <c:pt idx="4">
                  <c:v>44351</c:v>
                </c:pt>
                <c:pt idx="5">
                  <c:v>44337</c:v>
                </c:pt>
                <c:pt idx="6">
                  <c:v>44323</c:v>
                </c:pt>
                <c:pt idx="7">
                  <c:v>44309</c:v>
                </c:pt>
                <c:pt idx="8">
                  <c:v>44295</c:v>
                </c:pt>
                <c:pt idx="9">
                  <c:v>44281</c:v>
                </c:pt>
                <c:pt idx="10">
                  <c:v>44267</c:v>
                </c:pt>
                <c:pt idx="11">
                  <c:v>44253</c:v>
                </c:pt>
                <c:pt idx="12">
                  <c:v>44239</c:v>
                </c:pt>
                <c:pt idx="13">
                  <c:v>44225</c:v>
                </c:pt>
                <c:pt idx="14">
                  <c:v>44211</c:v>
                </c:pt>
                <c:pt idx="15">
                  <c:v>44197</c:v>
                </c:pt>
                <c:pt idx="16">
                  <c:v>44183</c:v>
                </c:pt>
                <c:pt idx="17">
                  <c:v>44169</c:v>
                </c:pt>
                <c:pt idx="18">
                  <c:v>44155</c:v>
                </c:pt>
                <c:pt idx="19">
                  <c:v>44141</c:v>
                </c:pt>
                <c:pt idx="20">
                  <c:v>44127</c:v>
                </c:pt>
                <c:pt idx="21">
                  <c:v>44113</c:v>
                </c:pt>
                <c:pt idx="22">
                  <c:v>44099</c:v>
                </c:pt>
                <c:pt idx="23">
                  <c:v>44085</c:v>
                </c:pt>
                <c:pt idx="24">
                  <c:v>44071</c:v>
                </c:pt>
                <c:pt idx="25">
                  <c:v>44057</c:v>
                </c:pt>
                <c:pt idx="26">
                  <c:v>44043</c:v>
                </c:pt>
                <c:pt idx="27">
                  <c:v>44029</c:v>
                </c:pt>
                <c:pt idx="28">
                  <c:v>44015</c:v>
                </c:pt>
                <c:pt idx="29">
                  <c:v>44001</c:v>
                </c:pt>
                <c:pt idx="30">
                  <c:v>43987</c:v>
                </c:pt>
                <c:pt idx="31">
                  <c:v>43973</c:v>
                </c:pt>
                <c:pt idx="32">
                  <c:v>43959</c:v>
                </c:pt>
                <c:pt idx="33">
                  <c:v>43945</c:v>
                </c:pt>
                <c:pt idx="34">
                  <c:v>43931</c:v>
                </c:pt>
                <c:pt idx="35">
                  <c:v>43917</c:v>
                </c:pt>
                <c:pt idx="36">
                  <c:v>43903</c:v>
                </c:pt>
                <c:pt idx="37">
                  <c:v>43889</c:v>
                </c:pt>
                <c:pt idx="38">
                  <c:v>43875</c:v>
                </c:pt>
                <c:pt idx="39">
                  <c:v>43854</c:v>
                </c:pt>
                <c:pt idx="40">
                  <c:v>43840</c:v>
                </c:pt>
                <c:pt idx="41">
                  <c:v>43826</c:v>
                </c:pt>
                <c:pt idx="42">
                  <c:v>43812</c:v>
                </c:pt>
                <c:pt idx="43">
                  <c:v>43798</c:v>
                </c:pt>
                <c:pt idx="44">
                  <c:v>43784</c:v>
                </c:pt>
                <c:pt idx="45">
                  <c:v>43770</c:v>
                </c:pt>
                <c:pt idx="46">
                  <c:v>43756</c:v>
                </c:pt>
                <c:pt idx="47">
                  <c:v>43735</c:v>
                </c:pt>
                <c:pt idx="48">
                  <c:v>43721</c:v>
                </c:pt>
                <c:pt idx="49">
                  <c:v>43707</c:v>
                </c:pt>
                <c:pt idx="50">
                  <c:v>43693</c:v>
                </c:pt>
                <c:pt idx="51">
                  <c:v>43679</c:v>
                </c:pt>
                <c:pt idx="52">
                  <c:v>43665</c:v>
                </c:pt>
                <c:pt idx="53">
                  <c:v>43651</c:v>
                </c:pt>
                <c:pt idx="54">
                  <c:v>43637</c:v>
                </c:pt>
                <c:pt idx="55">
                  <c:v>43623</c:v>
                </c:pt>
                <c:pt idx="56">
                  <c:v>43609</c:v>
                </c:pt>
                <c:pt idx="57">
                  <c:v>43595</c:v>
                </c:pt>
                <c:pt idx="58">
                  <c:v>43581</c:v>
                </c:pt>
                <c:pt idx="59">
                  <c:v>43567</c:v>
                </c:pt>
                <c:pt idx="60">
                  <c:v>43553</c:v>
                </c:pt>
                <c:pt idx="61">
                  <c:v>43539</c:v>
                </c:pt>
                <c:pt idx="62">
                  <c:v>43525</c:v>
                </c:pt>
                <c:pt idx="63">
                  <c:v>43511</c:v>
                </c:pt>
                <c:pt idx="64">
                  <c:v>43490</c:v>
                </c:pt>
                <c:pt idx="65">
                  <c:v>43476</c:v>
                </c:pt>
                <c:pt idx="66">
                  <c:v>43462</c:v>
                </c:pt>
                <c:pt idx="67">
                  <c:v>43448</c:v>
                </c:pt>
                <c:pt idx="68">
                  <c:v>43434</c:v>
                </c:pt>
                <c:pt idx="69">
                  <c:v>43420</c:v>
                </c:pt>
                <c:pt idx="70">
                  <c:v>43406</c:v>
                </c:pt>
                <c:pt idx="71">
                  <c:v>43392</c:v>
                </c:pt>
                <c:pt idx="72">
                  <c:v>43378</c:v>
                </c:pt>
                <c:pt idx="73">
                  <c:v>43364</c:v>
                </c:pt>
                <c:pt idx="74">
                  <c:v>43350</c:v>
                </c:pt>
                <c:pt idx="75">
                  <c:v>43336</c:v>
                </c:pt>
                <c:pt idx="76">
                  <c:v>43322</c:v>
                </c:pt>
                <c:pt idx="77">
                  <c:v>43308</c:v>
                </c:pt>
                <c:pt idx="78">
                  <c:v>43294</c:v>
                </c:pt>
                <c:pt idx="79">
                  <c:v>43280</c:v>
                </c:pt>
                <c:pt idx="80">
                  <c:v>43266</c:v>
                </c:pt>
                <c:pt idx="81">
                  <c:v>43252</c:v>
                </c:pt>
                <c:pt idx="82">
                  <c:v>43238</c:v>
                </c:pt>
                <c:pt idx="83">
                  <c:v>43224</c:v>
                </c:pt>
                <c:pt idx="84">
                  <c:v>43210</c:v>
                </c:pt>
                <c:pt idx="85">
                  <c:v>43196</c:v>
                </c:pt>
                <c:pt idx="86">
                  <c:v>43182</c:v>
                </c:pt>
                <c:pt idx="87">
                  <c:v>43168</c:v>
                </c:pt>
                <c:pt idx="88">
                  <c:v>43154</c:v>
                </c:pt>
                <c:pt idx="89">
                  <c:v>43133</c:v>
                </c:pt>
                <c:pt idx="90">
                  <c:v>43119</c:v>
                </c:pt>
                <c:pt idx="91">
                  <c:v>43105</c:v>
                </c:pt>
                <c:pt idx="92">
                  <c:v>43091</c:v>
                </c:pt>
                <c:pt idx="93">
                  <c:v>43077</c:v>
                </c:pt>
                <c:pt idx="94">
                  <c:v>43063</c:v>
                </c:pt>
                <c:pt idx="95">
                  <c:v>43049</c:v>
                </c:pt>
                <c:pt idx="96">
                  <c:v>43035</c:v>
                </c:pt>
                <c:pt idx="97">
                  <c:v>43021</c:v>
                </c:pt>
                <c:pt idx="98">
                  <c:v>43000</c:v>
                </c:pt>
                <c:pt idx="99">
                  <c:v>42986</c:v>
                </c:pt>
                <c:pt idx="100">
                  <c:v>42972</c:v>
                </c:pt>
                <c:pt idx="101">
                  <c:v>42958</c:v>
                </c:pt>
                <c:pt idx="102">
                  <c:v>42944</c:v>
                </c:pt>
                <c:pt idx="103">
                  <c:v>42930</c:v>
                </c:pt>
                <c:pt idx="104">
                  <c:v>42916</c:v>
                </c:pt>
                <c:pt idx="105">
                  <c:v>42902</c:v>
                </c:pt>
                <c:pt idx="106">
                  <c:v>42888</c:v>
                </c:pt>
                <c:pt idx="107">
                  <c:v>42874</c:v>
                </c:pt>
                <c:pt idx="108">
                  <c:v>42860</c:v>
                </c:pt>
                <c:pt idx="109">
                  <c:v>42846</c:v>
                </c:pt>
                <c:pt idx="110">
                  <c:v>42832</c:v>
                </c:pt>
                <c:pt idx="111">
                  <c:v>42818</c:v>
                </c:pt>
                <c:pt idx="112">
                  <c:v>42804</c:v>
                </c:pt>
                <c:pt idx="113">
                  <c:v>42790</c:v>
                </c:pt>
                <c:pt idx="114">
                  <c:v>42776</c:v>
                </c:pt>
                <c:pt idx="115">
                  <c:v>42755</c:v>
                </c:pt>
                <c:pt idx="116">
                  <c:v>42741</c:v>
                </c:pt>
                <c:pt idx="117">
                  <c:v>42727</c:v>
                </c:pt>
                <c:pt idx="118">
                  <c:v>42713</c:v>
                </c:pt>
                <c:pt idx="119">
                  <c:v>42699</c:v>
                </c:pt>
                <c:pt idx="120">
                  <c:v>42685</c:v>
                </c:pt>
                <c:pt idx="121">
                  <c:v>42671</c:v>
                </c:pt>
                <c:pt idx="122">
                  <c:v>42657</c:v>
                </c:pt>
                <c:pt idx="123">
                  <c:v>42636</c:v>
                </c:pt>
                <c:pt idx="124">
                  <c:v>42622</c:v>
                </c:pt>
                <c:pt idx="125">
                  <c:v>42608</c:v>
                </c:pt>
                <c:pt idx="126">
                  <c:v>42594</c:v>
                </c:pt>
                <c:pt idx="127">
                  <c:v>42580</c:v>
                </c:pt>
                <c:pt idx="128">
                  <c:v>42566</c:v>
                </c:pt>
                <c:pt idx="129">
                  <c:v>42552</c:v>
                </c:pt>
                <c:pt idx="130">
                  <c:v>42538</c:v>
                </c:pt>
                <c:pt idx="131">
                  <c:v>42524</c:v>
                </c:pt>
                <c:pt idx="132">
                  <c:v>42510</c:v>
                </c:pt>
                <c:pt idx="133">
                  <c:v>42496</c:v>
                </c:pt>
                <c:pt idx="134">
                  <c:v>42482</c:v>
                </c:pt>
                <c:pt idx="135">
                  <c:v>42468</c:v>
                </c:pt>
                <c:pt idx="136">
                  <c:v>42454</c:v>
                </c:pt>
                <c:pt idx="137">
                  <c:v>42440</c:v>
                </c:pt>
                <c:pt idx="138">
                  <c:v>42426</c:v>
                </c:pt>
                <c:pt idx="139">
                  <c:v>42405</c:v>
                </c:pt>
                <c:pt idx="140">
                  <c:v>42391</c:v>
                </c:pt>
                <c:pt idx="141">
                  <c:v>42377</c:v>
                </c:pt>
                <c:pt idx="142">
                  <c:v>42363</c:v>
                </c:pt>
                <c:pt idx="143">
                  <c:v>42349</c:v>
                </c:pt>
                <c:pt idx="144">
                  <c:v>42335</c:v>
                </c:pt>
                <c:pt idx="145">
                  <c:v>42321</c:v>
                </c:pt>
                <c:pt idx="146">
                  <c:v>42307</c:v>
                </c:pt>
                <c:pt idx="147">
                  <c:v>42293</c:v>
                </c:pt>
                <c:pt idx="148">
                  <c:v>42279</c:v>
                </c:pt>
                <c:pt idx="149">
                  <c:v>42265</c:v>
                </c:pt>
                <c:pt idx="150">
                  <c:v>42251</c:v>
                </c:pt>
                <c:pt idx="151">
                  <c:v>42237</c:v>
                </c:pt>
                <c:pt idx="152">
                  <c:v>42223</c:v>
                </c:pt>
                <c:pt idx="153">
                  <c:v>42209</c:v>
                </c:pt>
                <c:pt idx="154">
                  <c:v>42195</c:v>
                </c:pt>
                <c:pt idx="155">
                  <c:v>42181</c:v>
                </c:pt>
                <c:pt idx="156">
                  <c:v>42167</c:v>
                </c:pt>
                <c:pt idx="157">
                  <c:v>42153</c:v>
                </c:pt>
                <c:pt idx="158">
                  <c:v>42139</c:v>
                </c:pt>
                <c:pt idx="159">
                  <c:v>42125</c:v>
                </c:pt>
                <c:pt idx="160">
                  <c:v>42111</c:v>
                </c:pt>
                <c:pt idx="161">
                  <c:v>42097</c:v>
                </c:pt>
                <c:pt idx="162">
                  <c:v>42083</c:v>
                </c:pt>
                <c:pt idx="163">
                  <c:v>42069</c:v>
                </c:pt>
                <c:pt idx="164">
                  <c:v>42048</c:v>
                </c:pt>
                <c:pt idx="165">
                  <c:v>42034</c:v>
                </c:pt>
                <c:pt idx="166">
                  <c:v>42020</c:v>
                </c:pt>
                <c:pt idx="167">
                  <c:v>42006</c:v>
                </c:pt>
                <c:pt idx="168">
                  <c:v>41992</c:v>
                </c:pt>
                <c:pt idx="169">
                  <c:v>41978</c:v>
                </c:pt>
                <c:pt idx="170">
                  <c:v>41964</c:v>
                </c:pt>
                <c:pt idx="171">
                  <c:v>41950</c:v>
                </c:pt>
                <c:pt idx="172">
                  <c:v>41936</c:v>
                </c:pt>
                <c:pt idx="173">
                  <c:v>41922</c:v>
                </c:pt>
                <c:pt idx="174">
                  <c:v>41908</c:v>
                </c:pt>
                <c:pt idx="175">
                  <c:v>41894</c:v>
                </c:pt>
                <c:pt idx="176">
                  <c:v>41880</c:v>
                </c:pt>
                <c:pt idx="177">
                  <c:v>41866</c:v>
                </c:pt>
                <c:pt idx="178">
                  <c:v>41852</c:v>
                </c:pt>
                <c:pt idx="179">
                  <c:v>41838</c:v>
                </c:pt>
                <c:pt idx="180">
                  <c:v>41824</c:v>
                </c:pt>
                <c:pt idx="181">
                  <c:v>41810</c:v>
                </c:pt>
                <c:pt idx="182">
                  <c:v>41796</c:v>
                </c:pt>
                <c:pt idx="183">
                  <c:v>41782</c:v>
                </c:pt>
                <c:pt idx="184">
                  <c:v>41768</c:v>
                </c:pt>
                <c:pt idx="185">
                  <c:v>41754</c:v>
                </c:pt>
                <c:pt idx="186">
                  <c:v>41740</c:v>
                </c:pt>
                <c:pt idx="187">
                  <c:v>41726</c:v>
                </c:pt>
                <c:pt idx="188">
                  <c:v>41712</c:v>
                </c:pt>
                <c:pt idx="189">
                  <c:v>41698</c:v>
                </c:pt>
                <c:pt idx="190">
                  <c:v>41684</c:v>
                </c:pt>
              </c:numCache>
            </c:numRef>
          </c:cat>
          <c:val>
            <c:numRef>
              <c:f>导出数据!$B$3:$B$193</c:f>
              <c:numCache>
                <c:formatCode>General</c:formatCode>
                <c:ptCount val="191"/>
                <c:pt idx="0">
                  <c:v>3318</c:v>
                </c:pt>
                <c:pt idx="1">
                  <c:v>3308</c:v>
                </c:pt>
                <c:pt idx="2">
                  <c:v>3259</c:v>
                </c:pt>
                <c:pt idx="3">
                  <c:v>3226</c:v>
                </c:pt>
                <c:pt idx="4">
                  <c:v>3187</c:v>
                </c:pt>
                <c:pt idx="5">
                  <c:v>3105</c:v>
                </c:pt>
                <c:pt idx="6">
                  <c:v>3017</c:v>
                </c:pt>
                <c:pt idx="7">
                  <c:v>2963</c:v>
                </c:pt>
                <c:pt idx="8">
                  <c:v>2917</c:v>
                </c:pt>
                <c:pt idx="9">
                  <c:v>2919</c:v>
                </c:pt>
                <c:pt idx="10">
                  <c:v>2921</c:v>
                </c:pt>
                <c:pt idx="11">
                  <c:v>2907</c:v>
                </c:pt>
                <c:pt idx="12">
                  <c:v>2850</c:v>
                </c:pt>
                <c:pt idx="13">
                  <c:v>2786</c:v>
                </c:pt>
                <c:pt idx="14">
                  <c:v>2636</c:v>
                </c:pt>
                <c:pt idx="15">
                  <c:v>2512</c:v>
                </c:pt>
                <c:pt idx="16">
                  <c:v>2455</c:v>
                </c:pt>
                <c:pt idx="17">
                  <c:v>2414</c:v>
                </c:pt>
                <c:pt idx="18">
                  <c:v>2408</c:v>
                </c:pt>
                <c:pt idx="19">
                  <c:v>2400</c:v>
                </c:pt>
                <c:pt idx="20">
                  <c:v>2394</c:v>
                </c:pt>
                <c:pt idx="21">
                  <c:v>2391</c:v>
                </c:pt>
                <c:pt idx="22">
                  <c:v>2388</c:v>
                </c:pt>
                <c:pt idx="23">
                  <c:v>2394</c:v>
                </c:pt>
                <c:pt idx="24">
                  <c:v>2386</c:v>
                </c:pt>
                <c:pt idx="25">
                  <c:v>2375</c:v>
                </c:pt>
                <c:pt idx="26">
                  <c:v>2358</c:v>
                </c:pt>
                <c:pt idx="27">
                  <c:v>2357</c:v>
                </c:pt>
                <c:pt idx="28">
                  <c:v>2339</c:v>
                </c:pt>
                <c:pt idx="29">
                  <c:v>2338</c:v>
                </c:pt>
                <c:pt idx="30">
                  <c:v>2319</c:v>
                </c:pt>
                <c:pt idx="31">
                  <c:v>2294</c:v>
                </c:pt>
                <c:pt idx="32">
                  <c:v>2285</c:v>
                </c:pt>
                <c:pt idx="33">
                  <c:v>2291</c:v>
                </c:pt>
                <c:pt idx="34">
                  <c:v>2296</c:v>
                </c:pt>
                <c:pt idx="35">
                  <c:v>2322</c:v>
                </c:pt>
                <c:pt idx="36">
                  <c:v>2326</c:v>
                </c:pt>
                <c:pt idx="37">
                  <c:v>2336</c:v>
                </c:pt>
                <c:pt idx="38">
                  <c:v>2325</c:v>
                </c:pt>
                <c:pt idx="39">
                  <c:v>2331</c:v>
                </c:pt>
                <c:pt idx="40">
                  <c:v>2334</c:v>
                </c:pt>
                <c:pt idx="41">
                  <c:v>2324</c:v>
                </c:pt>
                <c:pt idx="42">
                  <c:v>2325</c:v>
                </c:pt>
                <c:pt idx="43">
                  <c:v>2316</c:v>
                </c:pt>
                <c:pt idx="44">
                  <c:v>2309</c:v>
                </c:pt>
                <c:pt idx="45">
                  <c:v>2334</c:v>
                </c:pt>
                <c:pt idx="46">
                  <c:v>2345</c:v>
                </c:pt>
                <c:pt idx="47">
                  <c:v>2349</c:v>
                </c:pt>
                <c:pt idx="48">
                  <c:v>2356</c:v>
                </c:pt>
                <c:pt idx="49">
                  <c:v>2354</c:v>
                </c:pt>
                <c:pt idx="50">
                  <c:v>2378</c:v>
                </c:pt>
                <c:pt idx="51">
                  <c:v>2395</c:v>
                </c:pt>
                <c:pt idx="52">
                  <c:v>2376</c:v>
                </c:pt>
                <c:pt idx="53">
                  <c:v>2363</c:v>
                </c:pt>
                <c:pt idx="54">
                  <c:v>2332</c:v>
                </c:pt>
                <c:pt idx="55">
                  <c:v>2281</c:v>
                </c:pt>
                <c:pt idx="56">
                  <c:v>2270</c:v>
                </c:pt>
                <c:pt idx="57">
                  <c:v>2231</c:v>
                </c:pt>
                <c:pt idx="58">
                  <c:v>2220</c:v>
                </c:pt>
                <c:pt idx="59">
                  <c:v>2212</c:v>
                </c:pt>
                <c:pt idx="60">
                  <c:v>2186</c:v>
                </c:pt>
                <c:pt idx="61">
                  <c:v>2185</c:v>
                </c:pt>
                <c:pt idx="62">
                  <c:v>2181</c:v>
                </c:pt>
                <c:pt idx="63">
                  <c:v>2168</c:v>
                </c:pt>
                <c:pt idx="64">
                  <c:v>2159</c:v>
                </c:pt>
                <c:pt idx="65">
                  <c:v>2159</c:v>
                </c:pt>
                <c:pt idx="66">
                  <c:v>2158</c:v>
                </c:pt>
                <c:pt idx="67">
                  <c:v>2166</c:v>
                </c:pt>
                <c:pt idx="68">
                  <c:v>2172</c:v>
                </c:pt>
                <c:pt idx="69">
                  <c:v>2189</c:v>
                </c:pt>
                <c:pt idx="70">
                  <c:v>2166</c:v>
                </c:pt>
                <c:pt idx="71">
                  <c:v>2136</c:v>
                </c:pt>
                <c:pt idx="72">
                  <c:v>2128</c:v>
                </c:pt>
                <c:pt idx="73">
                  <c:v>2123</c:v>
                </c:pt>
                <c:pt idx="74">
                  <c:v>2115</c:v>
                </c:pt>
                <c:pt idx="75">
                  <c:v>2099</c:v>
                </c:pt>
                <c:pt idx="76">
                  <c:v>2082</c:v>
                </c:pt>
                <c:pt idx="77">
                  <c:v>2070</c:v>
                </c:pt>
                <c:pt idx="78">
                  <c:v>2089</c:v>
                </c:pt>
                <c:pt idx="79">
                  <c:v>2086</c:v>
                </c:pt>
                <c:pt idx="80">
                  <c:v>2065</c:v>
                </c:pt>
                <c:pt idx="81">
                  <c:v>2029</c:v>
                </c:pt>
                <c:pt idx="82">
                  <c:v>2002</c:v>
                </c:pt>
                <c:pt idx="83">
                  <c:v>1996</c:v>
                </c:pt>
                <c:pt idx="84">
                  <c:v>1995</c:v>
                </c:pt>
                <c:pt idx="85">
                  <c:v>2025</c:v>
                </c:pt>
                <c:pt idx="86">
                  <c:v>2048</c:v>
                </c:pt>
                <c:pt idx="87">
                  <c:v>2050</c:v>
                </c:pt>
                <c:pt idx="88">
                  <c:v>2058</c:v>
                </c:pt>
                <c:pt idx="89">
                  <c:v>2050</c:v>
                </c:pt>
                <c:pt idx="90">
                  <c:v>2059</c:v>
                </c:pt>
                <c:pt idx="91">
                  <c:v>2031</c:v>
                </c:pt>
                <c:pt idx="92">
                  <c:v>2016</c:v>
                </c:pt>
                <c:pt idx="93">
                  <c:v>1983</c:v>
                </c:pt>
                <c:pt idx="94">
                  <c:v>1972</c:v>
                </c:pt>
                <c:pt idx="95">
                  <c:v>1991</c:v>
                </c:pt>
                <c:pt idx="96">
                  <c:v>1975</c:v>
                </c:pt>
                <c:pt idx="97">
                  <c:v>1981</c:v>
                </c:pt>
                <c:pt idx="98">
                  <c:v>2001</c:v>
                </c:pt>
                <c:pt idx="99">
                  <c:v>1985</c:v>
                </c:pt>
                <c:pt idx="100">
                  <c:v>1945</c:v>
                </c:pt>
                <c:pt idx="101">
                  <c:v>1889</c:v>
                </c:pt>
                <c:pt idx="102">
                  <c:v>1863</c:v>
                </c:pt>
                <c:pt idx="103">
                  <c:v>1847</c:v>
                </c:pt>
                <c:pt idx="104">
                  <c:v>1840</c:v>
                </c:pt>
                <c:pt idx="105">
                  <c:v>1848</c:v>
                </c:pt>
                <c:pt idx="106">
                  <c:v>1890</c:v>
                </c:pt>
                <c:pt idx="107">
                  <c:v>1917</c:v>
                </c:pt>
                <c:pt idx="108">
                  <c:v>1989</c:v>
                </c:pt>
                <c:pt idx="109">
                  <c:v>2001</c:v>
                </c:pt>
                <c:pt idx="110">
                  <c:v>2061</c:v>
                </c:pt>
                <c:pt idx="111">
                  <c:v>2075</c:v>
                </c:pt>
                <c:pt idx="112">
                  <c:v>2074</c:v>
                </c:pt>
                <c:pt idx="113">
                  <c:v>2082</c:v>
                </c:pt>
                <c:pt idx="114">
                  <c:v>2039</c:v>
                </c:pt>
                <c:pt idx="115">
                  <c:v>2032</c:v>
                </c:pt>
                <c:pt idx="116">
                  <c:v>2015</c:v>
                </c:pt>
                <c:pt idx="117">
                  <c:v>2025</c:v>
                </c:pt>
                <c:pt idx="118">
                  <c:v>2012</c:v>
                </c:pt>
                <c:pt idx="119">
                  <c:v>1917</c:v>
                </c:pt>
                <c:pt idx="120">
                  <c:v>1750</c:v>
                </c:pt>
                <c:pt idx="121">
                  <c:v>1625</c:v>
                </c:pt>
                <c:pt idx="122">
                  <c:v>1578</c:v>
                </c:pt>
                <c:pt idx="123">
                  <c:v>1453</c:v>
                </c:pt>
                <c:pt idx="124">
                  <c:v>1373</c:v>
                </c:pt>
                <c:pt idx="125">
                  <c:v>1349</c:v>
                </c:pt>
                <c:pt idx="126">
                  <c:v>1330</c:v>
                </c:pt>
                <c:pt idx="127">
                  <c:v>1319</c:v>
                </c:pt>
                <c:pt idx="128">
                  <c:v>1311</c:v>
                </c:pt>
                <c:pt idx="129">
                  <c:v>1292</c:v>
                </c:pt>
                <c:pt idx="130">
                  <c:v>1271</c:v>
                </c:pt>
                <c:pt idx="131">
                  <c:v>1275</c:v>
                </c:pt>
                <c:pt idx="132">
                  <c:v>1288</c:v>
                </c:pt>
                <c:pt idx="133">
                  <c:v>1286</c:v>
                </c:pt>
                <c:pt idx="134">
                  <c:v>1263</c:v>
                </c:pt>
                <c:pt idx="135">
                  <c:v>1242</c:v>
                </c:pt>
                <c:pt idx="136">
                  <c:v>1245</c:v>
                </c:pt>
                <c:pt idx="137">
                  <c:v>1232</c:v>
                </c:pt>
                <c:pt idx="138">
                  <c:v>1220</c:v>
                </c:pt>
                <c:pt idx="139">
                  <c:v>1200</c:v>
                </c:pt>
                <c:pt idx="140">
                  <c:v>1216</c:v>
                </c:pt>
                <c:pt idx="141">
                  <c:v>1231</c:v>
                </c:pt>
                <c:pt idx="142">
                  <c:v>1233</c:v>
                </c:pt>
                <c:pt idx="143">
                  <c:v>1241</c:v>
                </c:pt>
                <c:pt idx="144">
                  <c:v>1241</c:v>
                </c:pt>
                <c:pt idx="145">
                  <c:v>1320</c:v>
                </c:pt>
                <c:pt idx="146">
                  <c:v>1363</c:v>
                </c:pt>
                <c:pt idx="147">
                  <c:v>1388</c:v>
                </c:pt>
                <c:pt idx="148">
                  <c:v>1408</c:v>
                </c:pt>
                <c:pt idx="149">
                  <c:v>1418</c:v>
                </c:pt>
                <c:pt idx="150">
                  <c:v>1406</c:v>
                </c:pt>
                <c:pt idx="151">
                  <c:v>1406</c:v>
                </c:pt>
                <c:pt idx="152">
                  <c:v>1408</c:v>
                </c:pt>
                <c:pt idx="153">
                  <c:v>1437</c:v>
                </c:pt>
                <c:pt idx="154">
                  <c:v>1464</c:v>
                </c:pt>
                <c:pt idx="155">
                  <c:v>1477</c:v>
                </c:pt>
                <c:pt idx="156">
                  <c:v>1480</c:v>
                </c:pt>
                <c:pt idx="157">
                  <c:v>1502</c:v>
                </c:pt>
                <c:pt idx="158">
                  <c:v>1497</c:v>
                </c:pt>
                <c:pt idx="159">
                  <c:v>1497</c:v>
                </c:pt>
                <c:pt idx="160">
                  <c:v>1503</c:v>
                </c:pt>
                <c:pt idx="161">
                  <c:v>1521</c:v>
                </c:pt>
                <c:pt idx="162">
                  <c:v>1556</c:v>
                </c:pt>
                <c:pt idx="163">
                  <c:v>1594</c:v>
                </c:pt>
                <c:pt idx="164">
                  <c:v>1610</c:v>
                </c:pt>
                <c:pt idx="165">
                  <c:v>1630</c:v>
                </c:pt>
                <c:pt idx="166">
                  <c:v>1652</c:v>
                </c:pt>
                <c:pt idx="167">
                  <c:v>1671</c:v>
                </c:pt>
                <c:pt idx="168">
                  <c:v>1684</c:v>
                </c:pt>
                <c:pt idx="169">
                  <c:v>1703</c:v>
                </c:pt>
                <c:pt idx="170">
                  <c:v>1720</c:v>
                </c:pt>
                <c:pt idx="171">
                  <c:v>1724</c:v>
                </c:pt>
                <c:pt idx="172">
                  <c:v>1736</c:v>
                </c:pt>
                <c:pt idx="173">
                  <c:v>1750</c:v>
                </c:pt>
                <c:pt idx="174">
                  <c:v>1764</c:v>
                </c:pt>
                <c:pt idx="175">
                  <c:v>1789</c:v>
                </c:pt>
                <c:pt idx="176">
                  <c:v>1857</c:v>
                </c:pt>
                <c:pt idx="177">
                  <c:v>1880</c:v>
                </c:pt>
                <c:pt idx="178">
                  <c:v>1894</c:v>
                </c:pt>
                <c:pt idx="179">
                  <c:v>1914</c:v>
                </c:pt>
                <c:pt idx="180">
                  <c:v>1921</c:v>
                </c:pt>
                <c:pt idx="181">
                  <c:v>1955</c:v>
                </c:pt>
                <c:pt idx="182">
                  <c:v>1922</c:v>
                </c:pt>
                <c:pt idx="183">
                  <c:v>2028</c:v>
                </c:pt>
                <c:pt idx="184">
                  <c:v>2076</c:v>
                </c:pt>
                <c:pt idx="185">
                  <c:v>2105</c:v>
                </c:pt>
                <c:pt idx="186">
                  <c:v>2139</c:v>
                </c:pt>
                <c:pt idx="187">
                  <c:v>2146</c:v>
                </c:pt>
                <c:pt idx="188">
                  <c:v>2235</c:v>
                </c:pt>
                <c:pt idx="189">
                  <c:v>2290</c:v>
                </c:pt>
                <c:pt idx="190">
                  <c:v>2306</c:v>
                </c:pt>
              </c:numCache>
            </c:numRef>
          </c:val>
          <c:smooth val="0"/>
          <c:extLst>
            <c:ext xmlns:c16="http://schemas.microsoft.com/office/drawing/2014/chart" uri="{C3380CC4-5D6E-409C-BE32-E72D297353CC}">
              <c16:uniqueId val="{00000000-0646-41AE-BDA9-EB554344395E}"/>
            </c:ext>
          </c:extLst>
        </c:ser>
        <c:dLbls>
          <c:showLegendKey val="0"/>
          <c:showVal val="0"/>
          <c:showCatName val="0"/>
          <c:showSerName val="0"/>
          <c:showPercent val="0"/>
          <c:showBubbleSize val="0"/>
        </c:dLbls>
        <c:smooth val="0"/>
        <c:axId val="1334732288"/>
        <c:axId val="1334722304"/>
      </c:lineChart>
      <c:dateAx>
        <c:axId val="1334732288"/>
        <c:scaling>
          <c:orientation val="minMax"/>
          <c:min val="41843"/>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34722304"/>
        <c:crosses val="autoZero"/>
        <c:auto val="1"/>
        <c:lblOffset val="100"/>
        <c:baseTimeUnit val="days"/>
      </c:dateAx>
      <c:valAx>
        <c:axId val="133472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347322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导出数据!$B$2</c:f>
              <c:strCache>
                <c:ptCount val="1"/>
                <c:pt idx="0">
                  <c:v>冷轧</c:v>
                </c:pt>
              </c:strCache>
            </c:strRef>
          </c:tx>
          <c:spPr>
            <a:ln w="19050" cap="rnd">
              <a:solidFill>
                <a:schemeClr val="accent1"/>
              </a:solidFill>
              <a:round/>
            </a:ln>
            <a:effectLst/>
          </c:spPr>
          <c:marker>
            <c:symbol val="none"/>
          </c:marker>
          <c:cat>
            <c:numRef>
              <c:f>导出数据!$A$3:$A$143</c:f>
              <c:numCache>
                <c:formatCode>yyyy\-mm\-dd</c:formatCode>
                <c:ptCount val="141"/>
                <c:pt idx="0">
                  <c:v>44400</c:v>
                </c:pt>
                <c:pt idx="1">
                  <c:v>44399</c:v>
                </c:pt>
                <c:pt idx="2">
                  <c:v>44398</c:v>
                </c:pt>
                <c:pt idx="3">
                  <c:v>44397</c:v>
                </c:pt>
                <c:pt idx="4">
                  <c:v>44396</c:v>
                </c:pt>
                <c:pt idx="5">
                  <c:v>44393</c:v>
                </c:pt>
                <c:pt idx="6">
                  <c:v>44392</c:v>
                </c:pt>
                <c:pt idx="7">
                  <c:v>44391</c:v>
                </c:pt>
                <c:pt idx="8">
                  <c:v>44390</c:v>
                </c:pt>
                <c:pt idx="9">
                  <c:v>44389</c:v>
                </c:pt>
                <c:pt idx="10">
                  <c:v>44386</c:v>
                </c:pt>
                <c:pt idx="11">
                  <c:v>44385</c:v>
                </c:pt>
                <c:pt idx="12">
                  <c:v>44384</c:v>
                </c:pt>
                <c:pt idx="13">
                  <c:v>44383</c:v>
                </c:pt>
                <c:pt idx="14">
                  <c:v>44382</c:v>
                </c:pt>
                <c:pt idx="15">
                  <c:v>44379</c:v>
                </c:pt>
                <c:pt idx="16">
                  <c:v>44378</c:v>
                </c:pt>
                <c:pt idx="17">
                  <c:v>44377</c:v>
                </c:pt>
                <c:pt idx="18">
                  <c:v>44376</c:v>
                </c:pt>
                <c:pt idx="19">
                  <c:v>44375</c:v>
                </c:pt>
                <c:pt idx="20">
                  <c:v>44372</c:v>
                </c:pt>
                <c:pt idx="21">
                  <c:v>44371</c:v>
                </c:pt>
                <c:pt idx="22">
                  <c:v>44370</c:v>
                </c:pt>
                <c:pt idx="23">
                  <c:v>44369</c:v>
                </c:pt>
                <c:pt idx="24">
                  <c:v>44368</c:v>
                </c:pt>
                <c:pt idx="25">
                  <c:v>44365</c:v>
                </c:pt>
                <c:pt idx="26">
                  <c:v>44364</c:v>
                </c:pt>
                <c:pt idx="27">
                  <c:v>44363</c:v>
                </c:pt>
                <c:pt idx="28">
                  <c:v>44362</c:v>
                </c:pt>
                <c:pt idx="29">
                  <c:v>44358</c:v>
                </c:pt>
                <c:pt idx="30">
                  <c:v>44357</c:v>
                </c:pt>
                <c:pt idx="31">
                  <c:v>44356</c:v>
                </c:pt>
                <c:pt idx="32">
                  <c:v>44355</c:v>
                </c:pt>
                <c:pt idx="33">
                  <c:v>44354</c:v>
                </c:pt>
                <c:pt idx="34">
                  <c:v>44351</c:v>
                </c:pt>
                <c:pt idx="35">
                  <c:v>44350</c:v>
                </c:pt>
                <c:pt idx="36">
                  <c:v>44349</c:v>
                </c:pt>
                <c:pt idx="37">
                  <c:v>44348</c:v>
                </c:pt>
                <c:pt idx="38">
                  <c:v>44347</c:v>
                </c:pt>
                <c:pt idx="39">
                  <c:v>44344</c:v>
                </c:pt>
                <c:pt idx="40">
                  <c:v>44343</c:v>
                </c:pt>
                <c:pt idx="41">
                  <c:v>44342</c:v>
                </c:pt>
                <c:pt idx="42">
                  <c:v>44341</c:v>
                </c:pt>
                <c:pt idx="43">
                  <c:v>44340</c:v>
                </c:pt>
                <c:pt idx="44">
                  <c:v>44337</c:v>
                </c:pt>
                <c:pt idx="45">
                  <c:v>44336</c:v>
                </c:pt>
                <c:pt idx="46">
                  <c:v>44335</c:v>
                </c:pt>
                <c:pt idx="47">
                  <c:v>44334</c:v>
                </c:pt>
                <c:pt idx="48">
                  <c:v>44333</c:v>
                </c:pt>
                <c:pt idx="49">
                  <c:v>44330</c:v>
                </c:pt>
                <c:pt idx="50">
                  <c:v>44329</c:v>
                </c:pt>
                <c:pt idx="51">
                  <c:v>44328</c:v>
                </c:pt>
                <c:pt idx="52">
                  <c:v>44327</c:v>
                </c:pt>
                <c:pt idx="53">
                  <c:v>44326</c:v>
                </c:pt>
                <c:pt idx="54">
                  <c:v>44324</c:v>
                </c:pt>
                <c:pt idx="55">
                  <c:v>44323</c:v>
                </c:pt>
                <c:pt idx="56">
                  <c:v>44322</c:v>
                </c:pt>
                <c:pt idx="57">
                  <c:v>44316</c:v>
                </c:pt>
                <c:pt idx="58">
                  <c:v>44315</c:v>
                </c:pt>
                <c:pt idx="59">
                  <c:v>44314</c:v>
                </c:pt>
                <c:pt idx="60">
                  <c:v>44313</c:v>
                </c:pt>
                <c:pt idx="61">
                  <c:v>44312</c:v>
                </c:pt>
                <c:pt idx="62">
                  <c:v>44311</c:v>
                </c:pt>
                <c:pt idx="63">
                  <c:v>44309</c:v>
                </c:pt>
                <c:pt idx="64">
                  <c:v>44308</c:v>
                </c:pt>
                <c:pt idx="65">
                  <c:v>44307</c:v>
                </c:pt>
                <c:pt idx="66">
                  <c:v>44306</c:v>
                </c:pt>
                <c:pt idx="67">
                  <c:v>44305</c:v>
                </c:pt>
                <c:pt idx="68">
                  <c:v>44302</c:v>
                </c:pt>
                <c:pt idx="69">
                  <c:v>44301</c:v>
                </c:pt>
                <c:pt idx="70">
                  <c:v>44300</c:v>
                </c:pt>
                <c:pt idx="71">
                  <c:v>44299</c:v>
                </c:pt>
                <c:pt idx="72">
                  <c:v>44298</c:v>
                </c:pt>
                <c:pt idx="73">
                  <c:v>44295</c:v>
                </c:pt>
                <c:pt idx="74">
                  <c:v>44294</c:v>
                </c:pt>
                <c:pt idx="75">
                  <c:v>44293</c:v>
                </c:pt>
                <c:pt idx="76">
                  <c:v>44292</c:v>
                </c:pt>
                <c:pt idx="77">
                  <c:v>44288</c:v>
                </c:pt>
                <c:pt idx="78">
                  <c:v>44287</c:v>
                </c:pt>
                <c:pt idx="79">
                  <c:v>44286</c:v>
                </c:pt>
                <c:pt idx="80">
                  <c:v>44285</c:v>
                </c:pt>
                <c:pt idx="81">
                  <c:v>44284</c:v>
                </c:pt>
                <c:pt idx="82">
                  <c:v>44281</c:v>
                </c:pt>
                <c:pt idx="83">
                  <c:v>44280</c:v>
                </c:pt>
                <c:pt idx="84">
                  <c:v>44279</c:v>
                </c:pt>
                <c:pt idx="85">
                  <c:v>44278</c:v>
                </c:pt>
                <c:pt idx="86">
                  <c:v>44277</c:v>
                </c:pt>
                <c:pt idx="87">
                  <c:v>44274</c:v>
                </c:pt>
                <c:pt idx="88">
                  <c:v>44273</c:v>
                </c:pt>
                <c:pt idx="89">
                  <c:v>44272</c:v>
                </c:pt>
                <c:pt idx="90">
                  <c:v>44271</c:v>
                </c:pt>
                <c:pt idx="91">
                  <c:v>44270</c:v>
                </c:pt>
                <c:pt idx="92">
                  <c:v>44267</c:v>
                </c:pt>
                <c:pt idx="93">
                  <c:v>44266</c:v>
                </c:pt>
                <c:pt idx="94">
                  <c:v>44265</c:v>
                </c:pt>
                <c:pt idx="95">
                  <c:v>44264</c:v>
                </c:pt>
                <c:pt idx="96">
                  <c:v>44263</c:v>
                </c:pt>
                <c:pt idx="97">
                  <c:v>44260</c:v>
                </c:pt>
                <c:pt idx="98">
                  <c:v>44259</c:v>
                </c:pt>
                <c:pt idx="99">
                  <c:v>44258</c:v>
                </c:pt>
                <c:pt idx="100">
                  <c:v>44257</c:v>
                </c:pt>
                <c:pt idx="101">
                  <c:v>44256</c:v>
                </c:pt>
                <c:pt idx="102">
                  <c:v>44253</c:v>
                </c:pt>
                <c:pt idx="103">
                  <c:v>44252</c:v>
                </c:pt>
                <c:pt idx="104">
                  <c:v>44251</c:v>
                </c:pt>
                <c:pt idx="105">
                  <c:v>44250</c:v>
                </c:pt>
                <c:pt idx="106">
                  <c:v>44249</c:v>
                </c:pt>
                <c:pt idx="107">
                  <c:v>44247</c:v>
                </c:pt>
                <c:pt idx="108">
                  <c:v>44246</c:v>
                </c:pt>
                <c:pt idx="109">
                  <c:v>44245</c:v>
                </c:pt>
                <c:pt idx="110">
                  <c:v>44239</c:v>
                </c:pt>
                <c:pt idx="111">
                  <c:v>44238</c:v>
                </c:pt>
                <c:pt idx="112">
                  <c:v>44237</c:v>
                </c:pt>
                <c:pt idx="113">
                  <c:v>44236</c:v>
                </c:pt>
                <c:pt idx="114">
                  <c:v>44235</c:v>
                </c:pt>
                <c:pt idx="115">
                  <c:v>44234</c:v>
                </c:pt>
                <c:pt idx="116">
                  <c:v>44232</c:v>
                </c:pt>
                <c:pt idx="117">
                  <c:v>44231</c:v>
                </c:pt>
                <c:pt idx="118">
                  <c:v>44230</c:v>
                </c:pt>
                <c:pt idx="119">
                  <c:v>44229</c:v>
                </c:pt>
                <c:pt idx="120">
                  <c:v>44228</c:v>
                </c:pt>
                <c:pt idx="121">
                  <c:v>44225</c:v>
                </c:pt>
                <c:pt idx="122">
                  <c:v>44224</c:v>
                </c:pt>
                <c:pt idx="123">
                  <c:v>44223</c:v>
                </c:pt>
                <c:pt idx="124">
                  <c:v>44222</c:v>
                </c:pt>
                <c:pt idx="125">
                  <c:v>44221</c:v>
                </c:pt>
                <c:pt idx="126">
                  <c:v>44218</c:v>
                </c:pt>
                <c:pt idx="127">
                  <c:v>44217</c:v>
                </c:pt>
                <c:pt idx="128">
                  <c:v>44216</c:v>
                </c:pt>
                <c:pt idx="129">
                  <c:v>44215</c:v>
                </c:pt>
                <c:pt idx="130">
                  <c:v>44214</c:v>
                </c:pt>
                <c:pt idx="131">
                  <c:v>44211</c:v>
                </c:pt>
                <c:pt idx="132">
                  <c:v>44210</c:v>
                </c:pt>
                <c:pt idx="133">
                  <c:v>44209</c:v>
                </c:pt>
                <c:pt idx="134">
                  <c:v>44208</c:v>
                </c:pt>
                <c:pt idx="135">
                  <c:v>44207</c:v>
                </c:pt>
                <c:pt idx="136">
                  <c:v>44204</c:v>
                </c:pt>
                <c:pt idx="137">
                  <c:v>44203</c:v>
                </c:pt>
                <c:pt idx="138">
                  <c:v>44202</c:v>
                </c:pt>
                <c:pt idx="139">
                  <c:v>44201</c:v>
                </c:pt>
                <c:pt idx="140">
                  <c:v>44200</c:v>
                </c:pt>
              </c:numCache>
            </c:numRef>
          </c:cat>
          <c:val>
            <c:numRef>
              <c:f>导出数据!$B$3:$B$143</c:f>
              <c:numCache>
                <c:formatCode>General</c:formatCode>
                <c:ptCount val="141"/>
                <c:pt idx="0">
                  <c:v>532.74</c:v>
                </c:pt>
                <c:pt idx="1">
                  <c:v>502.87</c:v>
                </c:pt>
                <c:pt idx="2">
                  <c:v>465.87</c:v>
                </c:pt>
                <c:pt idx="3">
                  <c:v>430.16</c:v>
                </c:pt>
                <c:pt idx="4">
                  <c:v>437.46</c:v>
                </c:pt>
                <c:pt idx="5">
                  <c:v>384.58</c:v>
                </c:pt>
                <c:pt idx="6">
                  <c:v>376.14</c:v>
                </c:pt>
                <c:pt idx="7">
                  <c:v>352.48</c:v>
                </c:pt>
                <c:pt idx="8">
                  <c:v>277.94</c:v>
                </c:pt>
                <c:pt idx="9">
                  <c:v>301.72000000000003</c:v>
                </c:pt>
                <c:pt idx="10">
                  <c:v>150.56</c:v>
                </c:pt>
                <c:pt idx="11">
                  <c:v>121.79</c:v>
                </c:pt>
                <c:pt idx="12">
                  <c:v>28.83</c:v>
                </c:pt>
                <c:pt idx="13">
                  <c:v>-25.01</c:v>
                </c:pt>
                <c:pt idx="14">
                  <c:v>-57.03</c:v>
                </c:pt>
                <c:pt idx="15">
                  <c:v>-16.350000000000001</c:v>
                </c:pt>
                <c:pt idx="16">
                  <c:v>4.32</c:v>
                </c:pt>
                <c:pt idx="17">
                  <c:v>21.53</c:v>
                </c:pt>
                <c:pt idx="18">
                  <c:v>27.42</c:v>
                </c:pt>
                <c:pt idx="19">
                  <c:v>-8.6199999999999992</c:v>
                </c:pt>
                <c:pt idx="20">
                  <c:v>20.77</c:v>
                </c:pt>
                <c:pt idx="21">
                  <c:v>48.36</c:v>
                </c:pt>
                <c:pt idx="22">
                  <c:v>50.16</c:v>
                </c:pt>
                <c:pt idx="23">
                  <c:v>77.91</c:v>
                </c:pt>
                <c:pt idx="24">
                  <c:v>143.57</c:v>
                </c:pt>
                <c:pt idx="25">
                  <c:v>122.89</c:v>
                </c:pt>
                <c:pt idx="26">
                  <c:v>109.83</c:v>
                </c:pt>
                <c:pt idx="27">
                  <c:v>151.26</c:v>
                </c:pt>
                <c:pt idx="28">
                  <c:v>177.97</c:v>
                </c:pt>
                <c:pt idx="29">
                  <c:v>195.75</c:v>
                </c:pt>
                <c:pt idx="30">
                  <c:v>265.74</c:v>
                </c:pt>
                <c:pt idx="31">
                  <c:v>279.77999999999997</c:v>
                </c:pt>
                <c:pt idx="32">
                  <c:v>299.52999999999997</c:v>
                </c:pt>
                <c:pt idx="33">
                  <c:v>353.67</c:v>
                </c:pt>
                <c:pt idx="34">
                  <c:v>384.44</c:v>
                </c:pt>
                <c:pt idx="35">
                  <c:v>382.55</c:v>
                </c:pt>
                <c:pt idx="36">
                  <c:v>403.35</c:v>
                </c:pt>
                <c:pt idx="37">
                  <c:v>400.18</c:v>
                </c:pt>
                <c:pt idx="38">
                  <c:v>461.7</c:v>
                </c:pt>
                <c:pt idx="39">
                  <c:v>404.35</c:v>
                </c:pt>
                <c:pt idx="40">
                  <c:v>290.47000000000003</c:v>
                </c:pt>
                <c:pt idx="41">
                  <c:v>359.54</c:v>
                </c:pt>
                <c:pt idx="42">
                  <c:v>322.66000000000003</c:v>
                </c:pt>
                <c:pt idx="43">
                  <c:v>320.85000000000002</c:v>
                </c:pt>
                <c:pt idx="44">
                  <c:v>395.26</c:v>
                </c:pt>
                <c:pt idx="45">
                  <c:v>293.57</c:v>
                </c:pt>
                <c:pt idx="46">
                  <c:v>471.57</c:v>
                </c:pt>
                <c:pt idx="47">
                  <c:v>629.65</c:v>
                </c:pt>
                <c:pt idx="48">
                  <c:v>725.05</c:v>
                </c:pt>
                <c:pt idx="49">
                  <c:v>968.9</c:v>
                </c:pt>
                <c:pt idx="50">
                  <c:v>1096.5899999999999</c:v>
                </c:pt>
                <c:pt idx="51">
                  <c:v>1045.49</c:v>
                </c:pt>
                <c:pt idx="52">
                  <c:v>967.12</c:v>
                </c:pt>
                <c:pt idx="53">
                  <c:v>965.49</c:v>
                </c:pt>
                <c:pt idx="54">
                  <c:v>765.92</c:v>
                </c:pt>
                <c:pt idx="55">
                  <c:v>723.59</c:v>
                </c:pt>
                <c:pt idx="56">
                  <c:v>777.4</c:v>
                </c:pt>
                <c:pt idx="57">
                  <c:v>759.88</c:v>
                </c:pt>
                <c:pt idx="58">
                  <c:v>737.7</c:v>
                </c:pt>
                <c:pt idx="59">
                  <c:v>739.58</c:v>
                </c:pt>
                <c:pt idx="60">
                  <c:v>757.9</c:v>
                </c:pt>
                <c:pt idx="61">
                  <c:v>762.95</c:v>
                </c:pt>
                <c:pt idx="62">
                  <c:v>764.82</c:v>
                </c:pt>
                <c:pt idx="63">
                  <c:v>743.93</c:v>
                </c:pt>
                <c:pt idx="64">
                  <c:v>733.47</c:v>
                </c:pt>
                <c:pt idx="65">
                  <c:v>714.82</c:v>
                </c:pt>
                <c:pt idx="66">
                  <c:v>735.52</c:v>
                </c:pt>
                <c:pt idx="67">
                  <c:v>797.11</c:v>
                </c:pt>
                <c:pt idx="68">
                  <c:v>852.15</c:v>
                </c:pt>
                <c:pt idx="69">
                  <c:v>872.14</c:v>
                </c:pt>
                <c:pt idx="70">
                  <c:v>905.86</c:v>
                </c:pt>
                <c:pt idx="71">
                  <c:v>872.39</c:v>
                </c:pt>
                <c:pt idx="72">
                  <c:v>870.71</c:v>
                </c:pt>
                <c:pt idx="73">
                  <c:v>922.53</c:v>
                </c:pt>
                <c:pt idx="74">
                  <c:v>950.43</c:v>
                </c:pt>
                <c:pt idx="75">
                  <c:v>963.25</c:v>
                </c:pt>
                <c:pt idx="76">
                  <c:v>924.93</c:v>
                </c:pt>
                <c:pt idx="77">
                  <c:v>824.42</c:v>
                </c:pt>
                <c:pt idx="78">
                  <c:v>744.49</c:v>
                </c:pt>
                <c:pt idx="79">
                  <c:v>730.84</c:v>
                </c:pt>
                <c:pt idx="80">
                  <c:v>705.09</c:v>
                </c:pt>
                <c:pt idx="81">
                  <c:v>657.45</c:v>
                </c:pt>
                <c:pt idx="82">
                  <c:v>592.30999999999995</c:v>
                </c:pt>
                <c:pt idx="83">
                  <c:v>604.49</c:v>
                </c:pt>
                <c:pt idx="84">
                  <c:v>589.75</c:v>
                </c:pt>
                <c:pt idx="85">
                  <c:v>575.96</c:v>
                </c:pt>
                <c:pt idx="86">
                  <c:v>580.57000000000005</c:v>
                </c:pt>
                <c:pt idx="87">
                  <c:v>454.8</c:v>
                </c:pt>
                <c:pt idx="88">
                  <c:v>411.61</c:v>
                </c:pt>
                <c:pt idx="89">
                  <c:v>421.3</c:v>
                </c:pt>
                <c:pt idx="90">
                  <c:v>399.78</c:v>
                </c:pt>
                <c:pt idx="91">
                  <c:v>429.9</c:v>
                </c:pt>
                <c:pt idx="92">
                  <c:v>420.17</c:v>
                </c:pt>
                <c:pt idx="93">
                  <c:v>378.25</c:v>
                </c:pt>
                <c:pt idx="94">
                  <c:v>398.01</c:v>
                </c:pt>
                <c:pt idx="95">
                  <c:v>439.06</c:v>
                </c:pt>
                <c:pt idx="96">
                  <c:v>387.8</c:v>
                </c:pt>
                <c:pt idx="97">
                  <c:v>339.38</c:v>
                </c:pt>
                <c:pt idx="98">
                  <c:v>367.43</c:v>
                </c:pt>
                <c:pt idx="99">
                  <c:v>386.32</c:v>
                </c:pt>
                <c:pt idx="100">
                  <c:v>317.47000000000003</c:v>
                </c:pt>
                <c:pt idx="101">
                  <c:v>325.02</c:v>
                </c:pt>
                <c:pt idx="102">
                  <c:v>300.32</c:v>
                </c:pt>
                <c:pt idx="103">
                  <c:v>289.85000000000002</c:v>
                </c:pt>
                <c:pt idx="104">
                  <c:v>281.17</c:v>
                </c:pt>
                <c:pt idx="105">
                  <c:v>290.29000000000002</c:v>
                </c:pt>
                <c:pt idx="106">
                  <c:v>226.66</c:v>
                </c:pt>
                <c:pt idx="107">
                  <c:v>141.27000000000001</c:v>
                </c:pt>
                <c:pt idx="108">
                  <c:v>133.88999999999999</c:v>
                </c:pt>
                <c:pt idx="109">
                  <c:v>54.78</c:v>
                </c:pt>
                <c:pt idx="112">
                  <c:v>56.55</c:v>
                </c:pt>
                <c:pt idx="113">
                  <c:v>56.55</c:v>
                </c:pt>
                <c:pt idx="114">
                  <c:v>83.55</c:v>
                </c:pt>
                <c:pt idx="115">
                  <c:v>103.55</c:v>
                </c:pt>
                <c:pt idx="116">
                  <c:v>103.55</c:v>
                </c:pt>
                <c:pt idx="117">
                  <c:v>115.55</c:v>
                </c:pt>
                <c:pt idx="118">
                  <c:v>147.44999999999999</c:v>
                </c:pt>
                <c:pt idx="119">
                  <c:v>183.24</c:v>
                </c:pt>
                <c:pt idx="120">
                  <c:v>158.94</c:v>
                </c:pt>
                <c:pt idx="121">
                  <c:v>146.44</c:v>
                </c:pt>
                <c:pt idx="122">
                  <c:v>150.01</c:v>
                </c:pt>
                <c:pt idx="123">
                  <c:v>131.66</c:v>
                </c:pt>
                <c:pt idx="124">
                  <c:v>101.2</c:v>
                </c:pt>
                <c:pt idx="125">
                  <c:v>65.64</c:v>
                </c:pt>
                <c:pt idx="126">
                  <c:v>81.12</c:v>
                </c:pt>
                <c:pt idx="127">
                  <c:v>84.51</c:v>
                </c:pt>
                <c:pt idx="128">
                  <c:v>113.43</c:v>
                </c:pt>
                <c:pt idx="129">
                  <c:v>179.11</c:v>
                </c:pt>
                <c:pt idx="130">
                  <c:v>198.79</c:v>
                </c:pt>
                <c:pt idx="131">
                  <c:v>237.25</c:v>
                </c:pt>
                <c:pt idx="132">
                  <c:v>274.19</c:v>
                </c:pt>
                <c:pt idx="133">
                  <c:v>347.29</c:v>
                </c:pt>
                <c:pt idx="134">
                  <c:v>403.8</c:v>
                </c:pt>
                <c:pt idx="135">
                  <c:v>472.64</c:v>
                </c:pt>
                <c:pt idx="136">
                  <c:v>545.16999999999996</c:v>
                </c:pt>
                <c:pt idx="137">
                  <c:v>560.62</c:v>
                </c:pt>
                <c:pt idx="138">
                  <c:v>624.85</c:v>
                </c:pt>
                <c:pt idx="139">
                  <c:v>662.76</c:v>
                </c:pt>
                <c:pt idx="140">
                  <c:v>706.06</c:v>
                </c:pt>
              </c:numCache>
            </c:numRef>
          </c:val>
          <c:smooth val="0"/>
          <c:extLst>
            <c:ext xmlns:c16="http://schemas.microsoft.com/office/drawing/2014/chart" uri="{C3380CC4-5D6E-409C-BE32-E72D297353CC}">
              <c16:uniqueId val="{00000000-1FEB-4C1D-8CCC-86573955AE26}"/>
            </c:ext>
          </c:extLst>
        </c:ser>
        <c:ser>
          <c:idx val="1"/>
          <c:order val="1"/>
          <c:tx>
            <c:strRef>
              <c:f>导出数据!$C$2</c:f>
              <c:strCache>
                <c:ptCount val="1"/>
                <c:pt idx="0">
                  <c:v>热轧</c:v>
                </c:pt>
              </c:strCache>
            </c:strRef>
          </c:tx>
          <c:spPr>
            <a:ln w="19050" cap="rnd">
              <a:solidFill>
                <a:schemeClr val="accent2"/>
              </a:solidFill>
              <a:round/>
            </a:ln>
            <a:effectLst/>
          </c:spPr>
          <c:marker>
            <c:symbol val="none"/>
          </c:marker>
          <c:cat>
            <c:numRef>
              <c:f>导出数据!$A$3:$A$143</c:f>
              <c:numCache>
                <c:formatCode>yyyy\-mm\-dd</c:formatCode>
                <c:ptCount val="141"/>
                <c:pt idx="0">
                  <c:v>44400</c:v>
                </c:pt>
                <c:pt idx="1">
                  <c:v>44399</c:v>
                </c:pt>
                <c:pt idx="2">
                  <c:v>44398</c:v>
                </c:pt>
                <c:pt idx="3">
                  <c:v>44397</c:v>
                </c:pt>
                <c:pt idx="4">
                  <c:v>44396</c:v>
                </c:pt>
                <c:pt idx="5">
                  <c:v>44393</c:v>
                </c:pt>
                <c:pt idx="6">
                  <c:v>44392</c:v>
                </c:pt>
                <c:pt idx="7">
                  <c:v>44391</c:v>
                </c:pt>
                <c:pt idx="8">
                  <c:v>44390</c:v>
                </c:pt>
                <c:pt idx="9">
                  <c:v>44389</c:v>
                </c:pt>
                <c:pt idx="10">
                  <c:v>44386</c:v>
                </c:pt>
                <c:pt idx="11">
                  <c:v>44385</c:v>
                </c:pt>
                <c:pt idx="12">
                  <c:v>44384</c:v>
                </c:pt>
                <c:pt idx="13">
                  <c:v>44383</c:v>
                </c:pt>
                <c:pt idx="14">
                  <c:v>44382</c:v>
                </c:pt>
                <c:pt idx="15">
                  <c:v>44379</c:v>
                </c:pt>
                <c:pt idx="16">
                  <c:v>44378</c:v>
                </c:pt>
                <c:pt idx="17">
                  <c:v>44377</c:v>
                </c:pt>
                <c:pt idx="18">
                  <c:v>44376</c:v>
                </c:pt>
                <c:pt idx="19">
                  <c:v>44375</c:v>
                </c:pt>
                <c:pt idx="20">
                  <c:v>44372</c:v>
                </c:pt>
                <c:pt idx="21">
                  <c:v>44371</c:v>
                </c:pt>
                <c:pt idx="22">
                  <c:v>44370</c:v>
                </c:pt>
                <c:pt idx="23">
                  <c:v>44369</c:v>
                </c:pt>
                <c:pt idx="24">
                  <c:v>44368</c:v>
                </c:pt>
                <c:pt idx="25">
                  <c:v>44365</c:v>
                </c:pt>
                <c:pt idx="26">
                  <c:v>44364</c:v>
                </c:pt>
                <c:pt idx="27">
                  <c:v>44363</c:v>
                </c:pt>
                <c:pt idx="28">
                  <c:v>44362</c:v>
                </c:pt>
                <c:pt idx="29">
                  <c:v>44358</c:v>
                </c:pt>
                <c:pt idx="30">
                  <c:v>44357</c:v>
                </c:pt>
                <c:pt idx="31">
                  <c:v>44356</c:v>
                </c:pt>
                <c:pt idx="32">
                  <c:v>44355</c:v>
                </c:pt>
                <c:pt idx="33">
                  <c:v>44354</c:v>
                </c:pt>
                <c:pt idx="34">
                  <c:v>44351</c:v>
                </c:pt>
                <c:pt idx="35">
                  <c:v>44350</c:v>
                </c:pt>
                <c:pt idx="36">
                  <c:v>44349</c:v>
                </c:pt>
                <c:pt idx="37">
                  <c:v>44348</c:v>
                </c:pt>
                <c:pt idx="38">
                  <c:v>44347</c:v>
                </c:pt>
                <c:pt idx="39">
                  <c:v>44344</c:v>
                </c:pt>
                <c:pt idx="40">
                  <c:v>44343</c:v>
                </c:pt>
                <c:pt idx="41">
                  <c:v>44342</c:v>
                </c:pt>
                <c:pt idx="42">
                  <c:v>44341</c:v>
                </c:pt>
                <c:pt idx="43">
                  <c:v>44340</c:v>
                </c:pt>
                <c:pt idx="44">
                  <c:v>44337</c:v>
                </c:pt>
                <c:pt idx="45">
                  <c:v>44336</c:v>
                </c:pt>
                <c:pt idx="46">
                  <c:v>44335</c:v>
                </c:pt>
                <c:pt idx="47">
                  <c:v>44334</c:v>
                </c:pt>
                <c:pt idx="48">
                  <c:v>44333</c:v>
                </c:pt>
                <c:pt idx="49">
                  <c:v>44330</c:v>
                </c:pt>
                <c:pt idx="50">
                  <c:v>44329</c:v>
                </c:pt>
                <c:pt idx="51">
                  <c:v>44328</c:v>
                </c:pt>
                <c:pt idx="52">
                  <c:v>44327</c:v>
                </c:pt>
                <c:pt idx="53">
                  <c:v>44326</c:v>
                </c:pt>
                <c:pt idx="54">
                  <c:v>44324</c:v>
                </c:pt>
                <c:pt idx="55">
                  <c:v>44323</c:v>
                </c:pt>
                <c:pt idx="56">
                  <c:v>44322</c:v>
                </c:pt>
                <c:pt idx="57">
                  <c:v>44316</c:v>
                </c:pt>
                <c:pt idx="58">
                  <c:v>44315</c:v>
                </c:pt>
                <c:pt idx="59">
                  <c:v>44314</c:v>
                </c:pt>
                <c:pt idx="60">
                  <c:v>44313</c:v>
                </c:pt>
                <c:pt idx="61">
                  <c:v>44312</c:v>
                </c:pt>
                <c:pt idx="62">
                  <c:v>44311</c:v>
                </c:pt>
                <c:pt idx="63">
                  <c:v>44309</c:v>
                </c:pt>
                <c:pt idx="64">
                  <c:v>44308</c:v>
                </c:pt>
                <c:pt idx="65">
                  <c:v>44307</c:v>
                </c:pt>
                <c:pt idx="66">
                  <c:v>44306</c:v>
                </c:pt>
                <c:pt idx="67">
                  <c:v>44305</c:v>
                </c:pt>
                <c:pt idx="68">
                  <c:v>44302</c:v>
                </c:pt>
                <c:pt idx="69">
                  <c:v>44301</c:v>
                </c:pt>
                <c:pt idx="70">
                  <c:v>44300</c:v>
                </c:pt>
                <c:pt idx="71">
                  <c:v>44299</c:v>
                </c:pt>
                <c:pt idx="72">
                  <c:v>44298</c:v>
                </c:pt>
                <c:pt idx="73">
                  <c:v>44295</c:v>
                </c:pt>
                <c:pt idx="74">
                  <c:v>44294</c:v>
                </c:pt>
                <c:pt idx="75">
                  <c:v>44293</c:v>
                </c:pt>
                <c:pt idx="76">
                  <c:v>44292</c:v>
                </c:pt>
                <c:pt idx="77">
                  <c:v>44288</c:v>
                </c:pt>
                <c:pt idx="78">
                  <c:v>44287</c:v>
                </c:pt>
                <c:pt idx="79">
                  <c:v>44286</c:v>
                </c:pt>
                <c:pt idx="80">
                  <c:v>44285</c:v>
                </c:pt>
                <c:pt idx="81">
                  <c:v>44284</c:v>
                </c:pt>
                <c:pt idx="82">
                  <c:v>44281</c:v>
                </c:pt>
                <c:pt idx="83">
                  <c:v>44280</c:v>
                </c:pt>
                <c:pt idx="84">
                  <c:v>44279</c:v>
                </c:pt>
                <c:pt idx="85">
                  <c:v>44278</c:v>
                </c:pt>
                <c:pt idx="86">
                  <c:v>44277</c:v>
                </c:pt>
                <c:pt idx="87">
                  <c:v>44274</c:v>
                </c:pt>
                <c:pt idx="88">
                  <c:v>44273</c:v>
                </c:pt>
                <c:pt idx="89">
                  <c:v>44272</c:v>
                </c:pt>
                <c:pt idx="90">
                  <c:v>44271</c:v>
                </c:pt>
                <c:pt idx="91">
                  <c:v>44270</c:v>
                </c:pt>
                <c:pt idx="92">
                  <c:v>44267</c:v>
                </c:pt>
                <c:pt idx="93">
                  <c:v>44266</c:v>
                </c:pt>
                <c:pt idx="94">
                  <c:v>44265</c:v>
                </c:pt>
                <c:pt idx="95">
                  <c:v>44264</c:v>
                </c:pt>
                <c:pt idx="96">
                  <c:v>44263</c:v>
                </c:pt>
                <c:pt idx="97">
                  <c:v>44260</c:v>
                </c:pt>
                <c:pt idx="98">
                  <c:v>44259</c:v>
                </c:pt>
                <c:pt idx="99">
                  <c:v>44258</c:v>
                </c:pt>
                <c:pt idx="100">
                  <c:v>44257</c:v>
                </c:pt>
                <c:pt idx="101">
                  <c:v>44256</c:v>
                </c:pt>
                <c:pt idx="102">
                  <c:v>44253</c:v>
                </c:pt>
                <c:pt idx="103">
                  <c:v>44252</c:v>
                </c:pt>
                <c:pt idx="104">
                  <c:v>44251</c:v>
                </c:pt>
                <c:pt idx="105">
                  <c:v>44250</c:v>
                </c:pt>
                <c:pt idx="106">
                  <c:v>44249</c:v>
                </c:pt>
                <c:pt idx="107">
                  <c:v>44247</c:v>
                </c:pt>
                <c:pt idx="108">
                  <c:v>44246</c:v>
                </c:pt>
                <c:pt idx="109">
                  <c:v>44245</c:v>
                </c:pt>
                <c:pt idx="110">
                  <c:v>44239</c:v>
                </c:pt>
                <c:pt idx="111">
                  <c:v>44238</c:v>
                </c:pt>
                <c:pt idx="112">
                  <c:v>44237</c:v>
                </c:pt>
                <c:pt idx="113">
                  <c:v>44236</c:v>
                </c:pt>
                <c:pt idx="114">
                  <c:v>44235</c:v>
                </c:pt>
                <c:pt idx="115">
                  <c:v>44234</c:v>
                </c:pt>
                <c:pt idx="116">
                  <c:v>44232</c:v>
                </c:pt>
                <c:pt idx="117">
                  <c:v>44231</c:v>
                </c:pt>
                <c:pt idx="118">
                  <c:v>44230</c:v>
                </c:pt>
                <c:pt idx="119">
                  <c:v>44229</c:v>
                </c:pt>
                <c:pt idx="120">
                  <c:v>44228</c:v>
                </c:pt>
                <c:pt idx="121">
                  <c:v>44225</c:v>
                </c:pt>
                <c:pt idx="122">
                  <c:v>44224</c:v>
                </c:pt>
                <c:pt idx="123">
                  <c:v>44223</c:v>
                </c:pt>
                <c:pt idx="124">
                  <c:v>44222</c:v>
                </c:pt>
                <c:pt idx="125">
                  <c:v>44221</c:v>
                </c:pt>
                <c:pt idx="126">
                  <c:v>44218</c:v>
                </c:pt>
                <c:pt idx="127">
                  <c:v>44217</c:v>
                </c:pt>
                <c:pt idx="128">
                  <c:v>44216</c:v>
                </c:pt>
                <c:pt idx="129">
                  <c:v>44215</c:v>
                </c:pt>
                <c:pt idx="130">
                  <c:v>44214</c:v>
                </c:pt>
                <c:pt idx="131">
                  <c:v>44211</c:v>
                </c:pt>
                <c:pt idx="132">
                  <c:v>44210</c:v>
                </c:pt>
                <c:pt idx="133">
                  <c:v>44209</c:v>
                </c:pt>
                <c:pt idx="134">
                  <c:v>44208</c:v>
                </c:pt>
                <c:pt idx="135">
                  <c:v>44207</c:v>
                </c:pt>
                <c:pt idx="136">
                  <c:v>44204</c:v>
                </c:pt>
                <c:pt idx="137">
                  <c:v>44203</c:v>
                </c:pt>
                <c:pt idx="138">
                  <c:v>44202</c:v>
                </c:pt>
                <c:pt idx="139">
                  <c:v>44201</c:v>
                </c:pt>
                <c:pt idx="140">
                  <c:v>44200</c:v>
                </c:pt>
              </c:numCache>
            </c:numRef>
          </c:cat>
          <c:val>
            <c:numRef>
              <c:f>导出数据!$C$3:$C$143</c:f>
              <c:numCache>
                <c:formatCode>General</c:formatCode>
                <c:ptCount val="141"/>
                <c:pt idx="0">
                  <c:v>513.54999999999995</c:v>
                </c:pt>
                <c:pt idx="1">
                  <c:v>464.94</c:v>
                </c:pt>
                <c:pt idx="2">
                  <c:v>440.05</c:v>
                </c:pt>
                <c:pt idx="3">
                  <c:v>400.01</c:v>
                </c:pt>
                <c:pt idx="4">
                  <c:v>422</c:v>
                </c:pt>
                <c:pt idx="5">
                  <c:v>371.2</c:v>
                </c:pt>
                <c:pt idx="6">
                  <c:v>364.19</c:v>
                </c:pt>
                <c:pt idx="7">
                  <c:v>346.12</c:v>
                </c:pt>
                <c:pt idx="8">
                  <c:v>267.58999999999997</c:v>
                </c:pt>
                <c:pt idx="9">
                  <c:v>293.27</c:v>
                </c:pt>
                <c:pt idx="10">
                  <c:v>199.22</c:v>
                </c:pt>
                <c:pt idx="11">
                  <c:v>179.64</c:v>
                </c:pt>
                <c:pt idx="12">
                  <c:v>80.08</c:v>
                </c:pt>
                <c:pt idx="13">
                  <c:v>16.2</c:v>
                </c:pt>
                <c:pt idx="14">
                  <c:v>-53.93</c:v>
                </c:pt>
                <c:pt idx="15">
                  <c:v>-49.62</c:v>
                </c:pt>
                <c:pt idx="16">
                  <c:v>-20.43</c:v>
                </c:pt>
                <c:pt idx="17">
                  <c:v>-16.75</c:v>
                </c:pt>
                <c:pt idx="18">
                  <c:v>-33.49</c:v>
                </c:pt>
                <c:pt idx="19">
                  <c:v>-75.91</c:v>
                </c:pt>
                <c:pt idx="20">
                  <c:v>-64.239999999999995</c:v>
                </c:pt>
                <c:pt idx="21">
                  <c:v>-89.08</c:v>
                </c:pt>
                <c:pt idx="22">
                  <c:v>-98.13</c:v>
                </c:pt>
                <c:pt idx="23">
                  <c:v>-67.36</c:v>
                </c:pt>
                <c:pt idx="24">
                  <c:v>16.809999999999999</c:v>
                </c:pt>
                <c:pt idx="25">
                  <c:v>53.62</c:v>
                </c:pt>
                <c:pt idx="26">
                  <c:v>43.27</c:v>
                </c:pt>
                <c:pt idx="27">
                  <c:v>62.01</c:v>
                </c:pt>
                <c:pt idx="28">
                  <c:v>126.6</c:v>
                </c:pt>
                <c:pt idx="29">
                  <c:v>181.63</c:v>
                </c:pt>
                <c:pt idx="30">
                  <c:v>206.87</c:v>
                </c:pt>
                <c:pt idx="31">
                  <c:v>175.86</c:v>
                </c:pt>
                <c:pt idx="32">
                  <c:v>172.16</c:v>
                </c:pt>
                <c:pt idx="33">
                  <c:v>221.03</c:v>
                </c:pt>
                <c:pt idx="34">
                  <c:v>274.79000000000002</c:v>
                </c:pt>
                <c:pt idx="35">
                  <c:v>286.06</c:v>
                </c:pt>
                <c:pt idx="36">
                  <c:v>261.62</c:v>
                </c:pt>
                <c:pt idx="37">
                  <c:v>285.52999999999997</c:v>
                </c:pt>
                <c:pt idx="38">
                  <c:v>380.09</c:v>
                </c:pt>
                <c:pt idx="39">
                  <c:v>309.67</c:v>
                </c:pt>
                <c:pt idx="40">
                  <c:v>152.76</c:v>
                </c:pt>
                <c:pt idx="41">
                  <c:v>131.47</c:v>
                </c:pt>
                <c:pt idx="42">
                  <c:v>191.88</c:v>
                </c:pt>
                <c:pt idx="43">
                  <c:v>184.46</c:v>
                </c:pt>
                <c:pt idx="44">
                  <c:v>314.87</c:v>
                </c:pt>
                <c:pt idx="45">
                  <c:v>263.42</c:v>
                </c:pt>
                <c:pt idx="46">
                  <c:v>381.71</c:v>
                </c:pt>
                <c:pt idx="47">
                  <c:v>583.76</c:v>
                </c:pt>
                <c:pt idx="48">
                  <c:v>652.28</c:v>
                </c:pt>
                <c:pt idx="49">
                  <c:v>916.86</c:v>
                </c:pt>
                <c:pt idx="50">
                  <c:v>1076.8900000000001</c:v>
                </c:pt>
                <c:pt idx="51">
                  <c:v>1154.56</c:v>
                </c:pt>
                <c:pt idx="52">
                  <c:v>1094.9100000000001</c:v>
                </c:pt>
                <c:pt idx="53">
                  <c:v>1091.29</c:v>
                </c:pt>
                <c:pt idx="54">
                  <c:v>955.42</c:v>
                </c:pt>
                <c:pt idx="55">
                  <c:v>897.99</c:v>
                </c:pt>
                <c:pt idx="56">
                  <c:v>959.39</c:v>
                </c:pt>
                <c:pt idx="57">
                  <c:v>912.21</c:v>
                </c:pt>
                <c:pt idx="58">
                  <c:v>907.49</c:v>
                </c:pt>
                <c:pt idx="59">
                  <c:v>887.82</c:v>
                </c:pt>
                <c:pt idx="60">
                  <c:v>937.59</c:v>
                </c:pt>
                <c:pt idx="61">
                  <c:v>949.52</c:v>
                </c:pt>
                <c:pt idx="62">
                  <c:v>962.11</c:v>
                </c:pt>
                <c:pt idx="63">
                  <c:v>937.89</c:v>
                </c:pt>
                <c:pt idx="64">
                  <c:v>923.48</c:v>
                </c:pt>
                <c:pt idx="65">
                  <c:v>884.63</c:v>
                </c:pt>
                <c:pt idx="66">
                  <c:v>882.3</c:v>
                </c:pt>
                <c:pt idx="67">
                  <c:v>934.07</c:v>
                </c:pt>
                <c:pt idx="68">
                  <c:v>981.55</c:v>
                </c:pt>
                <c:pt idx="69">
                  <c:v>988.81</c:v>
                </c:pt>
                <c:pt idx="70">
                  <c:v>1032.75</c:v>
                </c:pt>
                <c:pt idx="71">
                  <c:v>1002.66</c:v>
                </c:pt>
                <c:pt idx="72">
                  <c:v>957.11</c:v>
                </c:pt>
                <c:pt idx="73">
                  <c:v>1045.5999999999999</c:v>
                </c:pt>
                <c:pt idx="74">
                  <c:v>1072.49</c:v>
                </c:pt>
                <c:pt idx="75">
                  <c:v>1120.5999999999999</c:v>
                </c:pt>
                <c:pt idx="76">
                  <c:v>1100.56</c:v>
                </c:pt>
                <c:pt idx="77">
                  <c:v>1022.43</c:v>
                </c:pt>
                <c:pt idx="78">
                  <c:v>898.15</c:v>
                </c:pt>
                <c:pt idx="79">
                  <c:v>854.89</c:v>
                </c:pt>
                <c:pt idx="80">
                  <c:v>816.59</c:v>
                </c:pt>
                <c:pt idx="81">
                  <c:v>757.11</c:v>
                </c:pt>
                <c:pt idx="82">
                  <c:v>619.1</c:v>
                </c:pt>
                <c:pt idx="83">
                  <c:v>607.47</c:v>
                </c:pt>
                <c:pt idx="84">
                  <c:v>582.75</c:v>
                </c:pt>
                <c:pt idx="85">
                  <c:v>555.22</c:v>
                </c:pt>
                <c:pt idx="86">
                  <c:v>567.99</c:v>
                </c:pt>
                <c:pt idx="87">
                  <c:v>411.81</c:v>
                </c:pt>
                <c:pt idx="88">
                  <c:v>351.32</c:v>
                </c:pt>
                <c:pt idx="89">
                  <c:v>345.93</c:v>
                </c:pt>
                <c:pt idx="90">
                  <c:v>309.64999999999998</c:v>
                </c:pt>
                <c:pt idx="91">
                  <c:v>334.03</c:v>
                </c:pt>
                <c:pt idx="92">
                  <c:v>306.37</c:v>
                </c:pt>
                <c:pt idx="93">
                  <c:v>213.34</c:v>
                </c:pt>
                <c:pt idx="94">
                  <c:v>228.18</c:v>
                </c:pt>
                <c:pt idx="95">
                  <c:v>250.75</c:v>
                </c:pt>
                <c:pt idx="96">
                  <c:v>257.58999999999997</c:v>
                </c:pt>
                <c:pt idx="97">
                  <c:v>157.5</c:v>
                </c:pt>
                <c:pt idx="98">
                  <c:v>224.57</c:v>
                </c:pt>
                <c:pt idx="99">
                  <c:v>256.5</c:v>
                </c:pt>
                <c:pt idx="100">
                  <c:v>150</c:v>
                </c:pt>
                <c:pt idx="101">
                  <c:v>140.97999999999999</c:v>
                </c:pt>
                <c:pt idx="102">
                  <c:v>133.37</c:v>
                </c:pt>
                <c:pt idx="103">
                  <c:v>151.41</c:v>
                </c:pt>
                <c:pt idx="104">
                  <c:v>117.82</c:v>
                </c:pt>
                <c:pt idx="105">
                  <c:v>136.05000000000001</c:v>
                </c:pt>
                <c:pt idx="106">
                  <c:v>102.63</c:v>
                </c:pt>
                <c:pt idx="107">
                  <c:v>17.04</c:v>
                </c:pt>
                <c:pt idx="108">
                  <c:v>-2.94</c:v>
                </c:pt>
                <c:pt idx="109">
                  <c:v>-20.84</c:v>
                </c:pt>
                <c:pt idx="112">
                  <c:v>-134.57</c:v>
                </c:pt>
                <c:pt idx="113">
                  <c:v>-134.57</c:v>
                </c:pt>
                <c:pt idx="114">
                  <c:v>-123.37</c:v>
                </c:pt>
                <c:pt idx="115">
                  <c:v>-123.98</c:v>
                </c:pt>
                <c:pt idx="116">
                  <c:v>-125.6</c:v>
                </c:pt>
                <c:pt idx="117">
                  <c:v>-134.59</c:v>
                </c:pt>
                <c:pt idx="118">
                  <c:v>-115.52</c:v>
                </c:pt>
                <c:pt idx="119">
                  <c:v>-81.61</c:v>
                </c:pt>
                <c:pt idx="120">
                  <c:v>-94.52</c:v>
                </c:pt>
                <c:pt idx="121">
                  <c:v>-85.42</c:v>
                </c:pt>
                <c:pt idx="122">
                  <c:v>-80.790000000000006</c:v>
                </c:pt>
                <c:pt idx="123">
                  <c:v>-85.42</c:v>
                </c:pt>
                <c:pt idx="124">
                  <c:v>-119.41</c:v>
                </c:pt>
                <c:pt idx="125">
                  <c:v>-139.96</c:v>
                </c:pt>
                <c:pt idx="126">
                  <c:v>-120.1</c:v>
                </c:pt>
                <c:pt idx="127">
                  <c:v>-111.79</c:v>
                </c:pt>
                <c:pt idx="128">
                  <c:v>-110.86</c:v>
                </c:pt>
                <c:pt idx="129">
                  <c:v>-63.71</c:v>
                </c:pt>
                <c:pt idx="130">
                  <c:v>-33.22</c:v>
                </c:pt>
                <c:pt idx="131">
                  <c:v>-16.440000000000001</c:v>
                </c:pt>
                <c:pt idx="132">
                  <c:v>-24.66</c:v>
                </c:pt>
                <c:pt idx="133">
                  <c:v>16.940000000000001</c:v>
                </c:pt>
                <c:pt idx="134">
                  <c:v>26.48</c:v>
                </c:pt>
                <c:pt idx="135">
                  <c:v>99.75</c:v>
                </c:pt>
                <c:pt idx="136">
                  <c:v>189.23</c:v>
                </c:pt>
                <c:pt idx="137">
                  <c:v>171.89</c:v>
                </c:pt>
                <c:pt idx="138">
                  <c:v>192.38</c:v>
                </c:pt>
                <c:pt idx="139">
                  <c:v>208.45</c:v>
                </c:pt>
                <c:pt idx="140">
                  <c:v>249.4</c:v>
                </c:pt>
              </c:numCache>
            </c:numRef>
          </c:val>
          <c:smooth val="0"/>
          <c:extLst>
            <c:ext xmlns:c16="http://schemas.microsoft.com/office/drawing/2014/chart" uri="{C3380CC4-5D6E-409C-BE32-E72D297353CC}">
              <c16:uniqueId val="{00000001-1FEB-4C1D-8CCC-86573955AE26}"/>
            </c:ext>
          </c:extLst>
        </c:ser>
        <c:ser>
          <c:idx val="2"/>
          <c:order val="2"/>
          <c:tx>
            <c:strRef>
              <c:f>导出数据!$D$2</c:f>
              <c:strCache>
                <c:ptCount val="1"/>
                <c:pt idx="0">
                  <c:v>螺纹钢：电炉</c:v>
                </c:pt>
              </c:strCache>
            </c:strRef>
          </c:tx>
          <c:spPr>
            <a:ln w="19050" cap="rnd">
              <a:solidFill>
                <a:schemeClr val="accent3"/>
              </a:solidFill>
              <a:round/>
            </a:ln>
            <a:effectLst/>
          </c:spPr>
          <c:marker>
            <c:symbol val="none"/>
          </c:marker>
          <c:cat>
            <c:numRef>
              <c:f>导出数据!$A$3:$A$143</c:f>
              <c:numCache>
                <c:formatCode>yyyy\-mm\-dd</c:formatCode>
                <c:ptCount val="141"/>
                <c:pt idx="0">
                  <c:v>44400</c:v>
                </c:pt>
                <c:pt idx="1">
                  <c:v>44399</c:v>
                </c:pt>
                <c:pt idx="2">
                  <c:v>44398</c:v>
                </c:pt>
                <c:pt idx="3">
                  <c:v>44397</c:v>
                </c:pt>
                <c:pt idx="4">
                  <c:v>44396</c:v>
                </c:pt>
                <c:pt idx="5">
                  <c:v>44393</c:v>
                </c:pt>
                <c:pt idx="6">
                  <c:v>44392</c:v>
                </c:pt>
                <c:pt idx="7">
                  <c:v>44391</c:v>
                </c:pt>
                <c:pt idx="8">
                  <c:v>44390</c:v>
                </c:pt>
                <c:pt idx="9">
                  <c:v>44389</c:v>
                </c:pt>
                <c:pt idx="10">
                  <c:v>44386</c:v>
                </c:pt>
                <c:pt idx="11">
                  <c:v>44385</c:v>
                </c:pt>
                <c:pt idx="12">
                  <c:v>44384</c:v>
                </c:pt>
                <c:pt idx="13">
                  <c:v>44383</c:v>
                </c:pt>
                <c:pt idx="14">
                  <c:v>44382</c:v>
                </c:pt>
                <c:pt idx="15">
                  <c:v>44379</c:v>
                </c:pt>
                <c:pt idx="16">
                  <c:v>44378</c:v>
                </c:pt>
                <c:pt idx="17">
                  <c:v>44377</c:v>
                </c:pt>
                <c:pt idx="18">
                  <c:v>44376</c:v>
                </c:pt>
                <c:pt idx="19">
                  <c:v>44375</c:v>
                </c:pt>
                <c:pt idx="20">
                  <c:v>44372</c:v>
                </c:pt>
                <c:pt idx="21">
                  <c:v>44371</c:v>
                </c:pt>
                <c:pt idx="22">
                  <c:v>44370</c:v>
                </c:pt>
                <c:pt idx="23">
                  <c:v>44369</c:v>
                </c:pt>
                <c:pt idx="24">
                  <c:v>44368</c:v>
                </c:pt>
                <c:pt idx="25">
                  <c:v>44365</c:v>
                </c:pt>
                <c:pt idx="26">
                  <c:v>44364</c:v>
                </c:pt>
                <c:pt idx="27">
                  <c:v>44363</c:v>
                </c:pt>
                <c:pt idx="28">
                  <c:v>44362</c:v>
                </c:pt>
                <c:pt idx="29">
                  <c:v>44358</c:v>
                </c:pt>
                <c:pt idx="30">
                  <c:v>44357</c:v>
                </c:pt>
                <c:pt idx="31">
                  <c:v>44356</c:v>
                </c:pt>
                <c:pt idx="32">
                  <c:v>44355</c:v>
                </c:pt>
                <c:pt idx="33">
                  <c:v>44354</c:v>
                </c:pt>
                <c:pt idx="34">
                  <c:v>44351</c:v>
                </c:pt>
                <c:pt idx="35">
                  <c:v>44350</c:v>
                </c:pt>
                <c:pt idx="36">
                  <c:v>44349</c:v>
                </c:pt>
                <c:pt idx="37">
                  <c:v>44348</c:v>
                </c:pt>
                <c:pt idx="38">
                  <c:v>44347</c:v>
                </c:pt>
                <c:pt idx="39">
                  <c:v>44344</c:v>
                </c:pt>
                <c:pt idx="40">
                  <c:v>44343</c:v>
                </c:pt>
                <c:pt idx="41">
                  <c:v>44342</c:v>
                </c:pt>
                <c:pt idx="42">
                  <c:v>44341</c:v>
                </c:pt>
                <c:pt idx="43">
                  <c:v>44340</c:v>
                </c:pt>
                <c:pt idx="44">
                  <c:v>44337</c:v>
                </c:pt>
                <c:pt idx="45">
                  <c:v>44336</c:v>
                </c:pt>
                <c:pt idx="46">
                  <c:v>44335</c:v>
                </c:pt>
                <c:pt idx="47">
                  <c:v>44334</c:v>
                </c:pt>
                <c:pt idx="48">
                  <c:v>44333</c:v>
                </c:pt>
                <c:pt idx="49">
                  <c:v>44330</c:v>
                </c:pt>
                <c:pt idx="50">
                  <c:v>44329</c:v>
                </c:pt>
                <c:pt idx="51">
                  <c:v>44328</c:v>
                </c:pt>
                <c:pt idx="52">
                  <c:v>44327</c:v>
                </c:pt>
                <c:pt idx="53">
                  <c:v>44326</c:v>
                </c:pt>
                <c:pt idx="54">
                  <c:v>44324</c:v>
                </c:pt>
                <c:pt idx="55">
                  <c:v>44323</c:v>
                </c:pt>
                <c:pt idx="56">
                  <c:v>44322</c:v>
                </c:pt>
                <c:pt idx="57">
                  <c:v>44316</c:v>
                </c:pt>
                <c:pt idx="58">
                  <c:v>44315</c:v>
                </c:pt>
                <c:pt idx="59">
                  <c:v>44314</c:v>
                </c:pt>
                <c:pt idx="60">
                  <c:v>44313</c:v>
                </c:pt>
                <c:pt idx="61">
                  <c:v>44312</c:v>
                </c:pt>
                <c:pt idx="62">
                  <c:v>44311</c:v>
                </c:pt>
                <c:pt idx="63">
                  <c:v>44309</c:v>
                </c:pt>
                <c:pt idx="64">
                  <c:v>44308</c:v>
                </c:pt>
                <c:pt idx="65">
                  <c:v>44307</c:v>
                </c:pt>
                <c:pt idx="66">
                  <c:v>44306</c:v>
                </c:pt>
                <c:pt idx="67">
                  <c:v>44305</c:v>
                </c:pt>
                <c:pt idx="68">
                  <c:v>44302</c:v>
                </c:pt>
                <c:pt idx="69">
                  <c:v>44301</c:v>
                </c:pt>
                <c:pt idx="70">
                  <c:v>44300</c:v>
                </c:pt>
                <c:pt idx="71">
                  <c:v>44299</c:v>
                </c:pt>
                <c:pt idx="72">
                  <c:v>44298</c:v>
                </c:pt>
                <c:pt idx="73">
                  <c:v>44295</c:v>
                </c:pt>
                <c:pt idx="74">
                  <c:v>44294</c:v>
                </c:pt>
                <c:pt idx="75">
                  <c:v>44293</c:v>
                </c:pt>
                <c:pt idx="76">
                  <c:v>44292</c:v>
                </c:pt>
                <c:pt idx="77">
                  <c:v>44288</c:v>
                </c:pt>
                <c:pt idx="78">
                  <c:v>44287</c:v>
                </c:pt>
                <c:pt idx="79">
                  <c:v>44286</c:v>
                </c:pt>
                <c:pt idx="80">
                  <c:v>44285</c:v>
                </c:pt>
                <c:pt idx="81">
                  <c:v>44284</c:v>
                </c:pt>
                <c:pt idx="82">
                  <c:v>44281</c:v>
                </c:pt>
                <c:pt idx="83">
                  <c:v>44280</c:v>
                </c:pt>
                <c:pt idx="84">
                  <c:v>44279</c:v>
                </c:pt>
                <c:pt idx="85">
                  <c:v>44278</c:v>
                </c:pt>
                <c:pt idx="86">
                  <c:v>44277</c:v>
                </c:pt>
                <c:pt idx="87">
                  <c:v>44274</c:v>
                </c:pt>
                <c:pt idx="88">
                  <c:v>44273</c:v>
                </c:pt>
                <c:pt idx="89">
                  <c:v>44272</c:v>
                </c:pt>
                <c:pt idx="90">
                  <c:v>44271</c:v>
                </c:pt>
                <c:pt idx="91">
                  <c:v>44270</c:v>
                </c:pt>
                <c:pt idx="92">
                  <c:v>44267</c:v>
                </c:pt>
                <c:pt idx="93">
                  <c:v>44266</c:v>
                </c:pt>
                <c:pt idx="94">
                  <c:v>44265</c:v>
                </c:pt>
                <c:pt idx="95">
                  <c:v>44264</c:v>
                </c:pt>
                <c:pt idx="96">
                  <c:v>44263</c:v>
                </c:pt>
                <c:pt idx="97">
                  <c:v>44260</c:v>
                </c:pt>
                <c:pt idx="98">
                  <c:v>44259</c:v>
                </c:pt>
                <c:pt idx="99">
                  <c:v>44258</c:v>
                </c:pt>
                <c:pt idx="100">
                  <c:v>44257</c:v>
                </c:pt>
                <c:pt idx="101">
                  <c:v>44256</c:v>
                </c:pt>
                <c:pt idx="102">
                  <c:v>44253</c:v>
                </c:pt>
                <c:pt idx="103">
                  <c:v>44252</c:v>
                </c:pt>
                <c:pt idx="104">
                  <c:v>44251</c:v>
                </c:pt>
                <c:pt idx="105">
                  <c:v>44250</c:v>
                </c:pt>
                <c:pt idx="106">
                  <c:v>44249</c:v>
                </c:pt>
                <c:pt idx="107">
                  <c:v>44247</c:v>
                </c:pt>
                <c:pt idx="108">
                  <c:v>44246</c:v>
                </c:pt>
                <c:pt idx="109">
                  <c:v>44245</c:v>
                </c:pt>
                <c:pt idx="110">
                  <c:v>44239</c:v>
                </c:pt>
                <c:pt idx="111">
                  <c:v>44238</c:v>
                </c:pt>
                <c:pt idx="112">
                  <c:v>44237</c:v>
                </c:pt>
                <c:pt idx="113">
                  <c:v>44236</c:v>
                </c:pt>
                <c:pt idx="114">
                  <c:v>44235</c:v>
                </c:pt>
                <c:pt idx="115">
                  <c:v>44234</c:v>
                </c:pt>
                <c:pt idx="116">
                  <c:v>44232</c:v>
                </c:pt>
                <c:pt idx="117">
                  <c:v>44231</c:v>
                </c:pt>
                <c:pt idx="118">
                  <c:v>44230</c:v>
                </c:pt>
                <c:pt idx="119">
                  <c:v>44229</c:v>
                </c:pt>
                <c:pt idx="120">
                  <c:v>44228</c:v>
                </c:pt>
                <c:pt idx="121">
                  <c:v>44225</c:v>
                </c:pt>
                <c:pt idx="122">
                  <c:v>44224</c:v>
                </c:pt>
                <c:pt idx="123">
                  <c:v>44223</c:v>
                </c:pt>
                <c:pt idx="124">
                  <c:v>44222</c:v>
                </c:pt>
                <c:pt idx="125">
                  <c:v>44221</c:v>
                </c:pt>
                <c:pt idx="126">
                  <c:v>44218</c:v>
                </c:pt>
                <c:pt idx="127">
                  <c:v>44217</c:v>
                </c:pt>
                <c:pt idx="128">
                  <c:v>44216</c:v>
                </c:pt>
                <c:pt idx="129">
                  <c:v>44215</c:v>
                </c:pt>
                <c:pt idx="130">
                  <c:v>44214</c:v>
                </c:pt>
                <c:pt idx="131">
                  <c:v>44211</c:v>
                </c:pt>
                <c:pt idx="132">
                  <c:v>44210</c:v>
                </c:pt>
                <c:pt idx="133">
                  <c:v>44209</c:v>
                </c:pt>
                <c:pt idx="134">
                  <c:v>44208</c:v>
                </c:pt>
                <c:pt idx="135">
                  <c:v>44207</c:v>
                </c:pt>
                <c:pt idx="136">
                  <c:v>44204</c:v>
                </c:pt>
                <c:pt idx="137">
                  <c:v>44203</c:v>
                </c:pt>
                <c:pt idx="138">
                  <c:v>44202</c:v>
                </c:pt>
                <c:pt idx="139">
                  <c:v>44201</c:v>
                </c:pt>
                <c:pt idx="140">
                  <c:v>44200</c:v>
                </c:pt>
              </c:numCache>
            </c:numRef>
          </c:cat>
          <c:val>
            <c:numRef>
              <c:f>导出数据!$D$3:$D$143</c:f>
              <c:numCache>
                <c:formatCode>General</c:formatCode>
                <c:ptCount val="141"/>
                <c:pt idx="0">
                  <c:v>205.2</c:v>
                </c:pt>
                <c:pt idx="1">
                  <c:v>143.4</c:v>
                </c:pt>
                <c:pt idx="2">
                  <c:v>184.6</c:v>
                </c:pt>
                <c:pt idx="3">
                  <c:v>174.3</c:v>
                </c:pt>
                <c:pt idx="4">
                  <c:v>215.5</c:v>
                </c:pt>
                <c:pt idx="5">
                  <c:v>228.02</c:v>
                </c:pt>
                <c:pt idx="6">
                  <c:v>228.02</c:v>
                </c:pt>
                <c:pt idx="7">
                  <c:v>204.03</c:v>
                </c:pt>
                <c:pt idx="8">
                  <c:v>121.63</c:v>
                </c:pt>
                <c:pt idx="9">
                  <c:v>173.13</c:v>
                </c:pt>
                <c:pt idx="10">
                  <c:v>28.93</c:v>
                </c:pt>
                <c:pt idx="11">
                  <c:v>39.229999999999997</c:v>
                </c:pt>
                <c:pt idx="12">
                  <c:v>18.63</c:v>
                </c:pt>
                <c:pt idx="13">
                  <c:v>-43.18</c:v>
                </c:pt>
                <c:pt idx="14">
                  <c:v>-115.28</c:v>
                </c:pt>
                <c:pt idx="15">
                  <c:v>-156.47999999999999</c:v>
                </c:pt>
                <c:pt idx="16">
                  <c:v>-137.01</c:v>
                </c:pt>
                <c:pt idx="17">
                  <c:v>-157.61000000000001</c:v>
                </c:pt>
                <c:pt idx="18">
                  <c:v>-147.31</c:v>
                </c:pt>
                <c:pt idx="19">
                  <c:v>-157.61000000000001</c:v>
                </c:pt>
                <c:pt idx="20">
                  <c:v>-157.61000000000001</c:v>
                </c:pt>
                <c:pt idx="21">
                  <c:v>-178.21</c:v>
                </c:pt>
                <c:pt idx="22">
                  <c:v>-167.91</c:v>
                </c:pt>
                <c:pt idx="23">
                  <c:v>-188.51</c:v>
                </c:pt>
                <c:pt idx="24">
                  <c:v>-106.11</c:v>
                </c:pt>
                <c:pt idx="25">
                  <c:v>-13.41</c:v>
                </c:pt>
                <c:pt idx="26">
                  <c:v>-13.41</c:v>
                </c:pt>
                <c:pt idx="27">
                  <c:v>-13.41</c:v>
                </c:pt>
                <c:pt idx="28">
                  <c:v>163.92</c:v>
                </c:pt>
                <c:pt idx="29">
                  <c:v>174.22</c:v>
                </c:pt>
                <c:pt idx="30">
                  <c:v>251.67</c:v>
                </c:pt>
                <c:pt idx="31">
                  <c:v>189.87</c:v>
                </c:pt>
                <c:pt idx="32">
                  <c:v>158.97</c:v>
                </c:pt>
                <c:pt idx="33">
                  <c:v>210.47</c:v>
                </c:pt>
                <c:pt idx="34">
                  <c:v>272.27</c:v>
                </c:pt>
                <c:pt idx="35">
                  <c:v>251.67</c:v>
                </c:pt>
                <c:pt idx="36">
                  <c:v>200.17</c:v>
                </c:pt>
                <c:pt idx="37">
                  <c:v>231.07</c:v>
                </c:pt>
                <c:pt idx="38">
                  <c:v>231.07</c:v>
                </c:pt>
                <c:pt idx="39">
                  <c:v>25.07</c:v>
                </c:pt>
                <c:pt idx="40">
                  <c:v>-77.94</c:v>
                </c:pt>
                <c:pt idx="41">
                  <c:v>-56.21</c:v>
                </c:pt>
                <c:pt idx="42">
                  <c:v>59.57</c:v>
                </c:pt>
                <c:pt idx="43">
                  <c:v>0.25</c:v>
                </c:pt>
                <c:pt idx="44">
                  <c:v>4.54</c:v>
                </c:pt>
                <c:pt idx="45">
                  <c:v>-114.11</c:v>
                </c:pt>
                <c:pt idx="46">
                  <c:v>-16.46</c:v>
                </c:pt>
                <c:pt idx="47">
                  <c:v>199.84</c:v>
                </c:pt>
                <c:pt idx="48">
                  <c:v>125.52</c:v>
                </c:pt>
                <c:pt idx="49">
                  <c:v>200.1</c:v>
                </c:pt>
                <c:pt idx="50">
                  <c:v>478.2</c:v>
                </c:pt>
                <c:pt idx="51">
                  <c:v>891.25</c:v>
                </c:pt>
                <c:pt idx="52">
                  <c:v>880.95</c:v>
                </c:pt>
                <c:pt idx="53">
                  <c:v>1159.45</c:v>
                </c:pt>
                <c:pt idx="54">
                  <c:v>706.25</c:v>
                </c:pt>
                <c:pt idx="55">
                  <c:v>531.15</c:v>
                </c:pt>
                <c:pt idx="56">
                  <c:v>629.20000000000005</c:v>
                </c:pt>
                <c:pt idx="57">
                  <c:v>497.52</c:v>
                </c:pt>
                <c:pt idx="58">
                  <c:v>487.22</c:v>
                </c:pt>
                <c:pt idx="59">
                  <c:v>456.32</c:v>
                </c:pt>
                <c:pt idx="60">
                  <c:v>497.52</c:v>
                </c:pt>
                <c:pt idx="61">
                  <c:v>497.52</c:v>
                </c:pt>
                <c:pt idx="62">
                  <c:v>487.22</c:v>
                </c:pt>
                <c:pt idx="63">
                  <c:v>443.55</c:v>
                </c:pt>
                <c:pt idx="64">
                  <c:v>433.25</c:v>
                </c:pt>
                <c:pt idx="65">
                  <c:v>394.31</c:v>
                </c:pt>
                <c:pt idx="66">
                  <c:v>384.01</c:v>
                </c:pt>
                <c:pt idx="67">
                  <c:v>384.01</c:v>
                </c:pt>
                <c:pt idx="68">
                  <c:v>384.01</c:v>
                </c:pt>
                <c:pt idx="69">
                  <c:v>384.01</c:v>
                </c:pt>
                <c:pt idx="70">
                  <c:v>384.01</c:v>
                </c:pt>
                <c:pt idx="71">
                  <c:v>363.41</c:v>
                </c:pt>
                <c:pt idx="72">
                  <c:v>301.61</c:v>
                </c:pt>
                <c:pt idx="73">
                  <c:v>492.36</c:v>
                </c:pt>
                <c:pt idx="74">
                  <c:v>472.89</c:v>
                </c:pt>
                <c:pt idx="75">
                  <c:v>493.49</c:v>
                </c:pt>
                <c:pt idx="76">
                  <c:v>493.49</c:v>
                </c:pt>
                <c:pt idx="77">
                  <c:v>411.09</c:v>
                </c:pt>
                <c:pt idx="78">
                  <c:v>308.08999999999997</c:v>
                </c:pt>
                <c:pt idx="79">
                  <c:v>287.49</c:v>
                </c:pt>
                <c:pt idx="80">
                  <c:v>287.49</c:v>
                </c:pt>
                <c:pt idx="81">
                  <c:v>287.49</c:v>
                </c:pt>
                <c:pt idx="82">
                  <c:v>227.95</c:v>
                </c:pt>
                <c:pt idx="83">
                  <c:v>186.75</c:v>
                </c:pt>
                <c:pt idx="84">
                  <c:v>166.15</c:v>
                </c:pt>
                <c:pt idx="85">
                  <c:v>145.55000000000001</c:v>
                </c:pt>
                <c:pt idx="86">
                  <c:v>207.35</c:v>
                </c:pt>
                <c:pt idx="87">
                  <c:v>137.51</c:v>
                </c:pt>
                <c:pt idx="88">
                  <c:v>147.81</c:v>
                </c:pt>
                <c:pt idx="89">
                  <c:v>127.21</c:v>
                </c:pt>
                <c:pt idx="90">
                  <c:v>147.81</c:v>
                </c:pt>
                <c:pt idx="91">
                  <c:v>127.21</c:v>
                </c:pt>
                <c:pt idx="92">
                  <c:v>127.21</c:v>
                </c:pt>
                <c:pt idx="93">
                  <c:v>55.11</c:v>
                </c:pt>
                <c:pt idx="94">
                  <c:v>67.67</c:v>
                </c:pt>
                <c:pt idx="95">
                  <c:v>129.47</c:v>
                </c:pt>
                <c:pt idx="96">
                  <c:v>170.67</c:v>
                </c:pt>
                <c:pt idx="97">
                  <c:v>88.27</c:v>
                </c:pt>
                <c:pt idx="98">
                  <c:v>180.97</c:v>
                </c:pt>
                <c:pt idx="99">
                  <c:v>202.7</c:v>
                </c:pt>
                <c:pt idx="100">
                  <c:v>37.9</c:v>
                </c:pt>
                <c:pt idx="101">
                  <c:v>166.85</c:v>
                </c:pt>
                <c:pt idx="102">
                  <c:v>177.15</c:v>
                </c:pt>
                <c:pt idx="103">
                  <c:v>296.93</c:v>
                </c:pt>
                <c:pt idx="104">
                  <c:v>276.33</c:v>
                </c:pt>
                <c:pt idx="105">
                  <c:v>307.23</c:v>
                </c:pt>
                <c:pt idx="106">
                  <c:v>307.23</c:v>
                </c:pt>
                <c:pt idx="107">
                  <c:v>142.43</c:v>
                </c:pt>
                <c:pt idx="108">
                  <c:v>142.43</c:v>
                </c:pt>
                <c:pt idx="109">
                  <c:v>121.83</c:v>
                </c:pt>
                <c:pt idx="112">
                  <c:v>-42.98</c:v>
                </c:pt>
                <c:pt idx="113">
                  <c:v>-42.98</c:v>
                </c:pt>
                <c:pt idx="114">
                  <c:v>-42.98</c:v>
                </c:pt>
                <c:pt idx="115">
                  <c:v>-42.98</c:v>
                </c:pt>
                <c:pt idx="116">
                  <c:v>-42.98</c:v>
                </c:pt>
                <c:pt idx="117">
                  <c:v>-41.85</c:v>
                </c:pt>
                <c:pt idx="118">
                  <c:v>-41.85</c:v>
                </c:pt>
                <c:pt idx="119">
                  <c:v>-41.85</c:v>
                </c:pt>
                <c:pt idx="120">
                  <c:v>-41.85</c:v>
                </c:pt>
                <c:pt idx="121">
                  <c:v>-41.85</c:v>
                </c:pt>
                <c:pt idx="122">
                  <c:v>-77.44</c:v>
                </c:pt>
                <c:pt idx="123">
                  <c:v>-87.74</c:v>
                </c:pt>
                <c:pt idx="124">
                  <c:v>-87.74</c:v>
                </c:pt>
                <c:pt idx="125">
                  <c:v>-87.74</c:v>
                </c:pt>
                <c:pt idx="126">
                  <c:v>-123.34</c:v>
                </c:pt>
                <c:pt idx="127">
                  <c:v>-123.34</c:v>
                </c:pt>
                <c:pt idx="128">
                  <c:v>-143.94</c:v>
                </c:pt>
                <c:pt idx="129">
                  <c:v>-102.74</c:v>
                </c:pt>
                <c:pt idx="130">
                  <c:v>-82.14</c:v>
                </c:pt>
                <c:pt idx="131">
                  <c:v>-82.14</c:v>
                </c:pt>
                <c:pt idx="132">
                  <c:v>-102.74</c:v>
                </c:pt>
                <c:pt idx="133">
                  <c:v>-71.84</c:v>
                </c:pt>
                <c:pt idx="134">
                  <c:v>-20.34</c:v>
                </c:pt>
                <c:pt idx="135">
                  <c:v>72.37</c:v>
                </c:pt>
                <c:pt idx="136">
                  <c:v>260.64</c:v>
                </c:pt>
                <c:pt idx="137">
                  <c:v>260.64</c:v>
                </c:pt>
                <c:pt idx="138">
                  <c:v>270.94</c:v>
                </c:pt>
                <c:pt idx="139">
                  <c:v>407.06</c:v>
                </c:pt>
                <c:pt idx="140">
                  <c:v>407.06</c:v>
                </c:pt>
              </c:numCache>
            </c:numRef>
          </c:val>
          <c:smooth val="0"/>
          <c:extLst>
            <c:ext xmlns:c16="http://schemas.microsoft.com/office/drawing/2014/chart" uri="{C3380CC4-5D6E-409C-BE32-E72D297353CC}">
              <c16:uniqueId val="{00000002-1FEB-4C1D-8CCC-86573955AE26}"/>
            </c:ext>
          </c:extLst>
        </c:ser>
        <c:ser>
          <c:idx val="3"/>
          <c:order val="3"/>
          <c:tx>
            <c:strRef>
              <c:f>导出数据!$E$2</c:f>
              <c:strCache>
                <c:ptCount val="1"/>
                <c:pt idx="0">
                  <c:v>螺纹钢：高炉</c:v>
                </c:pt>
              </c:strCache>
            </c:strRef>
          </c:tx>
          <c:spPr>
            <a:ln w="19050" cap="rnd">
              <a:solidFill>
                <a:schemeClr val="accent4"/>
              </a:solidFill>
              <a:round/>
            </a:ln>
            <a:effectLst/>
          </c:spPr>
          <c:marker>
            <c:symbol val="none"/>
          </c:marker>
          <c:cat>
            <c:numRef>
              <c:f>导出数据!$A$3:$A$143</c:f>
              <c:numCache>
                <c:formatCode>yyyy\-mm\-dd</c:formatCode>
                <c:ptCount val="141"/>
                <c:pt idx="0">
                  <c:v>44400</c:v>
                </c:pt>
                <c:pt idx="1">
                  <c:v>44399</c:v>
                </c:pt>
                <c:pt idx="2">
                  <c:v>44398</c:v>
                </c:pt>
                <c:pt idx="3">
                  <c:v>44397</c:v>
                </c:pt>
                <c:pt idx="4">
                  <c:v>44396</c:v>
                </c:pt>
                <c:pt idx="5">
                  <c:v>44393</c:v>
                </c:pt>
                <c:pt idx="6">
                  <c:v>44392</c:v>
                </c:pt>
                <c:pt idx="7">
                  <c:v>44391</c:v>
                </c:pt>
                <c:pt idx="8">
                  <c:v>44390</c:v>
                </c:pt>
                <c:pt idx="9">
                  <c:v>44389</c:v>
                </c:pt>
                <c:pt idx="10">
                  <c:v>44386</c:v>
                </c:pt>
                <c:pt idx="11">
                  <c:v>44385</c:v>
                </c:pt>
                <c:pt idx="12">
                  <c:v>44384</c:v>
                </c:pt>
                <c:pt idx="13">
                  <c:v>44383</c:v>
                </c:pt>
                <c:pt idx="14">
                  <c:v>44382</c:v>
                </c:pt>
                <c:pt idx="15">
                  <c:v>44379</c:v>
                </c:pt>
                <c:pt idx="16">
                  <c:v>44378</c:v>
                </c:pt>
                <c:pt idx="17">
                  <c:v>44377</c:v>
                </c:pt>
                <c:pt idx="18">
                  <c:v>44376</c:v>
                </c:pt>
                <c:pt idx="19">
                  <c:v>44375</c:v>
                </c:pt>
                <c:pt idx="20">
                  <c:v>44372</c:v>
                </c:pt>
                <c:pt idx="21">
                  <c:v>44371</c:v>
                </c:pt>
                <c:pt idx="22">
                  <c:v>44370</c:v>
                </c:pt>
                <c:pt idx="23">
                  <c:v>44369</c:v>
                </c:pt>
                <c:pt idx="24">
                  <c:v>44368</c:v>
                </c:pt>
                <c:pt idx="25">
                  <c:v>44365</c:v>
                </c:pt>
                <c:pt idx="26">
                  <c:v>44364</c:v>
                </c:pt>
                <c:pt idx="27">
                  <c:v>44363</c:v>
                </c:pt>
                <c:pt idx="28">
                  <c:v>44362</c:v>
                </c:pt>
                <c:pt idx="29">
                  <c:v>44358</c:v>
                </c:pt>
                <c:pt idx="30">
                  <c:v>44357</c:v>
                </c:pt>
                <c:pt idx="31">
                  <c:v>44356</c:v>
                </c:pt>
                <c:pt idx="32">
                  <c:v>44355</c:v>
                </c:pt>
                <c:pt idx="33">
                  <c:v>44354</c:v>
                </c:pt>
                <c:pt idx="34">
                  <c:v>44351</c:v>
                </c:pt>
                <c:pt idx="35">
                  <c:v>44350</c:v>
                </c:pt>
                <c:pt idx="36">
                  <c:v>44349</c:v>
                </c:pt>
                <c:pt idx="37">
                  <c:v>44348</c:v>
                </c:pt>
                <c:pt idx="38">
                  <c:v>44347</c:v>
                </c:pt>
                <c:pt idx="39">
                  <c:v>44344</c:v>
                </c:pt>
                <c:pt idx="40">
                  <c:v>44343</c:v>
                </c:pt>
                <c:pt idx="41">
                  <c:v>44342</c:v>
                </c:pt>
                <c:pt idx="42">
                  <c:v>44341</c:v>
                </c:pt>
                <c:pt idx="43">
                  <c:v>44340</c:v>
                </c:pt>
                <c:pt idx="44">
                  <c:v>44337</c:v>
                </c:pt>
                <c:pt idx="45">
                  <c:v>44336</c:v>
                </c:pt>
                <c:pt idx="46">
                  <c:v>44335</c:v>
                </c:pt>
                <c:pt idx="47">
                  <c:v>44334</c:v>
                </c:pt>
                <c:pt idx="48">
                  <c:v>44333</c:v>
                </c:pt>
                <c:pt idx="49">
                  <c:v>44330</c:v>
                </c:pt>
                <c:pt idx="50">
                  <c:v>44329</c:v>
                </c:pt>
                <c:pt idx="51">
                  <c:v>44328</c:v>
                </c:pt>
                <c:pt idx="52">
                  <c:v>44327</c:v>
                </c:pt>
                <c:pt idx="53">
                  <c:v>44326</c:v>
                </c:pt>
                <c:pt idx="54">
                  <c:v>44324</c:v>
                </c:pt>
                <c:pt idx="55">
                  <c:v>44323</c:v>
                </c:pt>
                <c:pt idx="56">
                  <c:v>44322</c:v>
                </c:pt>
                <c:pt idx="57">
                  <c:v>44316</c:v>
                </c:pt>
                <c:pt idx="58">
                  <c:v>44315</c:v>
                </c:pt>
                <c:pt idx="59">
                  <c:v>44314</c:v>
                </c:pt>
                <c:pt idx="60">
                  <c:v>44313</c:v>
                </c:pt>
                <c:pt idx="61">
                  <c:v>44312</c:v>
                </c:pt>
                <c:pt idx="62">
                  <c:v>44311</c:v>
                </c:pt>
                <c:pt idx="63">
                  <c:v>44309</c:v>
                </c:pt>
                <c:pt idx="64">
                  <c:v>44308</c:v>
                </c:pt>
                <c:pt idx="65">
                  <c:v>44307</c:v>
                </c:pt>
                <c:pt idx="66">
                  <c:v>44306</c:v>
                </c:pt>
                <c:pt idx="67">
                  <c:v>44305</c:v>
                </c:pt>
                <c:pt idx="68">
                  <c:v>44302</c:v>
                </c:pt>
                <c:pt idx="69">
                  <c:v>44301</c:v>
                </c:pt>
                <c:pt idx="70">
                  <c:v>44300</c:v>
                </c:pt>
                <c:pt idx="71">
                  <c:v>44299</c:v>
                </c:pt>
                <c:pt idx="72">
                  <c:v>44298</c:v>
                </c:pt>
                <c:pt idx="73">
                  <c:v>44295</c:v>
                </c:pt>
                <c:pt idx="74">
                  <c:v>44294</c:v>
                </c:pt>
                <c:pt idx="75">
                  <c:v>44293</c:v>
                </c:pt>
                <c:pt idx="76">
                  <c:v>44292</c:v>
                </c:pt>
                <c:pt idx="77">
                  <c:v>44288</c:v>
                </c:pt>
                <c:pt idx="78">
                  <c:v>44287</c:v>
                </c:pt>
                <c:pt idx="79">
                  <c:v>44286</c:v>
                </c:pt>
                <c:pt idx="80">
                  <c:v>44285</c:v>
                </c:pt>
                <c:pt idx="81">
                  <c:v>44284</c:v>
                </c:pt>
                <c:pt idx="82">
                  <c:v>44281</c:v>
                </c:pt>
                <c:pt idx="83">
                  <c:v>44280</c:v>
                </c:pt>
                <c:pt idx="84">
                  <c:v>44279</c:v>
                </c:pt>
                <c:pt idx="85">
                  <c:v>44278</c:v>
                </c:pt>
                <c:pt idx="86">
                  <c:v>44277</c:v>
                </c:pt>
                <c:pt idx="87">
                  <c:v>44274</c:v>
                </c:pt>
                <c:pt idx="88">
                  <c:v>44273</c:v>
                </c:pt>
                <c:pt idx="89">
                  <c:v>44272</c:v>
                </c:pt>
                <c:pt idx="90">
                  <c:v>44271</c:v>
                </c:pt>
                <c:pt idx="91">
                  <c:v>44270</c:v>
                </c:pt>
                <c:pt idx="92">
                  <c:v>44267</c:v>
                </c:pt>
                <c:pt idx="93">
                  <c:v>44266</c:v>
                </c:pt>
                <c:pt idx="94">
                  <c:v>44265</c:v>
                </c:pt>
                <c:pt idx="95">
                  <c:v>44264</c:v>
                </c:pt>
                <c:pt idx="96">
                  <c:v>44263</c:v>
                </c:pt>
                <c:pt idx="97">
                  <c:v>44260</c:v>
                </c:pt>
                <c:pt idx="98">
                  <c:v>44259</c:v>
                </c:pt>
                <c:pt idx="99">
                  <c:v>44258</c:v>
                </c:pt>
                <c:pt idx="100">
                  <c:v>44257</c:v>
                </c:pt>
                <c:pt idx="101">
                  <c:v>44256</c:v>
                </c:pt>
                <c:pt idx="102">
                  <c:v>44253</c:v>
                </c:pt>
                <c:pt idx="103">
                  <c:v>44252</c:v>
                </c:pt>
                <c:pt idx="104">
                  <c:v>44251</c:v>
                </c:pt>
                <c:pt idx="105">
                  <c:v>44250</c:v>
                </c:pt>
                <c:pt idx="106">
                  <c:v>44249</c:v>
                </c:pt>
                <c:pt idx="107">
                  <c:v>44247</c:v>
                </c:pt>
                <c:pt idx="108">
                  <c:v>44246</c:v>
                </c:pt>
                <c:pt idx="109">
                  <c:v>44245</c:v>
                </c:pt>
                <c:pt idx="110">
                  <c:v>44239</c:v>
                </c:pt>
                <c:pt idx="111">
                  <c:v>44238</c:v>
                </c:pt>
                <c:pt idx="112">
                  <c:v>44237</c:v>
                </c:pt>
                <c:pt idx="113">
                  <c:v>44236</c:v>
                </c:pt>
                <c:pt idx="114">
                  <c:v>44235</c:v>
                </c:pt>
                <c:pt idx="115">
                  <c:v>44234</c:v>
                </c:pt>
                <c:pt idx="116">
                  <c:v>44232</c:v>
                </c:pt>
                <c:pt idx="117">
                  <c:v>44231</c:v>
                </c:pt>
                <c:pt idx="118">
                  <c:v>44230</c:v>
                </c:pt>
                <c:pt idx="119">
                  <c:v>44229</c:v>
                </c:pt>
                <c:pt idx="120">
                  <c:v>44228</c:v>
                </c:pt>
                <c:pt idx="121">
                  <c:v>44225</c:v>
                </c:pt>
                <c:pt idx="122">
                  <c:v>44224</c:v>
                </c:pt>
                <c:pt idx="123">
                  <c:v>44223</c:v>
                </c:pt>
                <c:pt idx="124">
                  <c:v>44222</c:v>
                </c:pt>
                <c:pt idx="125">
                  <c:v>44221</c:v>
                </c:pt>
                <c:pt idx="126">
                  <c:v>44218</c:v>
                </c:pt>
                <c:pt idx="127">
                  <c:v>44217</c:v>
                </c:pt>
                <c:pt idx="128">
                  <c:v>44216</c:v>
                </c:pt>
                <c:pt idx="129">
                  <c:v>44215</c:v>
                </c:pt>
                <c:pt idx="130">
                  <c:v>44214</c:v>
                </c:pt>
                <c:pt idx="131">
                  <c:v>44211</c:v>
                </c:pt>
                <c:pt idx="132">
                  <c:v>44210</c:v>
                </c:pt>
                <c:pt idx="133">
                  <c:v>44209</c:v>
                </c:pt>
                <c:pt idx="134">
                  <c:v>44208</c:v>
                </c:pt>
                <c:pt idx="135">
                  <c:v>44207</c:v>
                </c:pt>
                <c:pt idx="136">
                  <c:v>44204</c:v>
                </c:pt>
                <c:pt idx="137">
                  <c:v>44203</c:v>
                </c:pt>
                <c:pt idx="138">
                  <c:v>44202</c:v>
                </c:pt>
                <c:pt idx="139">
                  <c:v>44201</c:v>
                </c:pt>
                <c:pt idx="140">
                  <c:v>44200</c:v>
                </c:pt>
              </c:numCache>
            </c:numRef>
          </c:cat>
          <c:val>
            <c:numRef>
              <c:f>导出数据!$E$3:$E$143</c:f>
              <c:numCache>
                <c:formatCode>General</c:formatCode>
                <c:ptCount val="141"/>
                <c:pt idx="0">
                  <c:v>454.86</c:v>
                </c:pt>
                <c:pt idx="1">
                  <c:v>392.51</c:v>
                </c:pt>
                <c:pt idx="2">
                  <c:v>356.56</c:v>
                </c:pt>
                <c:pt idx="3">
                  <c:v>322.89999999999998</c:v>
                </c:pt>
                <c:pt idx="4">
                  <c:v>318.42</c:v>
                </c:pt>
                <c:pt idx="5">
                  <c:v>235.86</c:v>
                </c:pt>
                <c:pt idx="6">
                  <c:v>220.16</c:v>
                </c:pt>
                <c:pt idx="7">
                  <c:v>183.18</c:v>
                </c:pt>
                <c:pt idx="8">
                  <c:v>147.51</c:v>
                </c:pt>
                <c:pt idx="9">
                  <c:v>183.3</c:v>
                </c:pt>
                <c:pt idx="10">
                  <c:v>47.83</c:v>
                </c:pt>
                <c:pt idx="11">
                  <c:v>28.9</c:v>
                </c:pt>
                <c:pt idx="12">
                  <c:v>-55.13</c:v>
                </c:pt>
                <c:pt idx="13">
                  <c:v>-97.24</c:v>
                </c:pt>
                <c:pt idx="14">
                  <c:v>-135.93</c:v>
                </c:pt>
                <c:pt idx="15">
                  <c:v>-106.5</c:v>
                </c:pt>
                <c:pt idx="16">
                  <c:v>-94.64</c:v>
                </c:pt>
                <c:pt idx="17">
                  <c:v>-92.37</c:v>
                </c:pt>
                <c:pt idx="18">
                  <c:v>-81.81</c:v>
                </c:pt>
                <c:pt idx="19">
                  <c:v>-108.64</c:v>
                </c:pt>
                <c:pt idx="20">
                  <c:v>-81.99</c:v>
                </c:pt>
                <c:pt idx="21">
                  <c:v>-64.28</c:v>
                </c:pt>
                <c:pt idx="22">
                  <c:v>-65.38</c:v>
                </c:pt>
                <c:pt idx="23">
                  <c:v>-34.049999999999997</c:v>
                </c:pt>
                <c:pt idx="24">
                  <c:v>49.35</c:v>
                </c:pt>
                <c:pt idx="25">
                  <c:v>65.989999999999995</c:v>
                </c:pt>
                <c:pt idx="26">
                  <c:v>72.11</c:v>
                </c:pt>
                <c:pt idx="27">
                  <c:v>123.52</c:v>
                </c:pt>
                <c:pt idx="28">
                  <c:v>167.17</c:v>
                </c:pt>
                <c:pt idx="29">
                  <c:v>181.47</c:v>
                </c:pt>
                <c:pt idx="30">
                  <c:v>224.44</c:v>
                </c:pt>
                <c:pt idx="31">
                  <c:v>209.62</c:v>
                </c:pt>
                <c:pt idx="32">
                  <c:v>234.35</c:v>
                </c:pt>
                <c:pt idx="33">
                  <c:v>301.20999999999998</c:v>
                </c:pt>
                <c:pt idx="34">
                  <c:v>330.89</c:v>
                </c:pt>
                <c:pt idx="35">
                  <c:v>312.60000000000002</c:v>
                </c:pt>
                <c:pt idx="36">
                  <c:v>327.13</c:v>
                </c:pt>
                <c:pt idx="37">
                  <c:v>350.96</c:v>
                </c:pt>
                <c:pt idx="38">
                  <c:v>410.29</c:v>
                </c:pt>
                <c:pt idx="39">
                  <c:v>308.77</c:v>
                </c:pt>
                <c:pt idx="40">
                  <c:v>231.3</c:v>
                </c:pt>
                <c:pt idx="41">
                  <c:v>294.19</c:v>
                </c:pt>
                <c:pt idx="42">
                  <c:v>287.5</c:v>
                </c:pt>
                <c:pt idx="43">
                  <c:v>290.41000000000003</c:v>
                </c:pt>
                <c:pt idx="44">
                  <c:v>392.85</c:v>
                </c:pt>
                <c:pt idx="45">
                  <c:v>374.13</c:v>
                </c:pt>
                <c:pt idx="46">
                  <c:v>474.19</c:v>
                </c:pt>
                <c:pt idx="47">
                  <c:v>607.46</c:v>
                </c:pt>
                <c:pt idx="48">
                  <c:v>702.45</c:v>
                </c:pt>
                <c:pt idx="49">
                  <c:v>997.92</c:v>
                </c:pt>
                <c:pt idx="50">
                  <c:v>1108.3599999999999</c:v>
                </c:pt>
                <c:pt idx="51">
                  <c:v>1165.6099999999999</c:v>
                </c:pt>
                <c:pt idx="52">
                  <c:v>1231.42</c:v>
                </c:pt>
                <c:pt idx="53">
                  <c:v>1192.2</c:v>
                </c:pt>
                <c:pt idx="54">
                  <c:v>910.65</c:v>
                </c:pt>
                <c:pt idx="55">
                  <c:v>842.97</c:v>
                </c:pt>
                <c:pt idx="56">
                  <c:v>860.13</c:v>
                </c:pt>
                <c:pt idx="57">
                  <c:v>776</c:v>
                </c:pt>
                <c:pt idx="58">
                  <c:v>746.13</c:v>
                </c:pt>
                <c:pt idx="59">
                  <c:v>757.16</c:v>
                </c:pt>
                <c:pt idx="60">
                  <c:v>780.87</c:v>
                </c:pt>
                <c:pt idx="61">
                  <c:v>798.87</c:v>
                </c:pt>
                <c:pt idx="62">
                  <c:v>815.41</c:v>
                </c:pt>
                <c:pt idx="63">
                  <c:v>802.19</c:v>
                </c:pt>
                <c:pt idx="64">
                  <c:v>789.95</c:v>
                </c:pt>
                <c:pt idx="65">
                  <c:v>784.92</c:v>
                </c:pt>
                <c:pt idx="66">
                  <c:v>788.05</c:v>
                </c:pt>
                <c:pt idx="67">
                  <c:v>835.99</c:v>
                </c:pt>
                <c:pt idx="68">
                  <c:v>876.97</c:v>
                </c:pt>
                <c:pt idx="69">
                  <c:v>884.91</c:v>
                </c:pt>
                <c:pt idx="70">
                  <c:v>915.87</c:v>
                </c:pt>
                <c:pt idx="71">
                  <c:v>894.14</c:v>
                </c:pt>
                <c:pt idx="72">
                  <c:v>890.01</c:v>
                </c:pt>
                <c:pt idx="73">
                  <c:v>941.13</c:v>
                </c:pt>
                <c:pt idx="74">
                  <c:v>956.39</c:v>
                </c:pt>
                <c:pt idx="75">
                  <c:v>963.2</c:v>
                </c:pt>
                <c:pt idx="76">
                  <c:v>951.94</c:v>
                </c:pt>
                <c:pt idx="77">
                  <c:v>858.2</c:v>
                </c:pt>
                <c:pt idx="78">
                  <c:v>764.88</c:v>
                </c:pt>
                <c:pt idx="79">
                  <c:v>751.73</c:v>
                </c:pt>
                <c:pt idx="80">
                  <c:v>743.83</c:v>
                </c:pt>
                <c:pt idx="81">
                  <c:v>720.25</c:v>
                </c:pt>
                <c:pt idx="82">
                  <c:v>631.22</c:v>
                </c:pt>
                <c:pt idx="83">
                  <c:v>614.09</c:v>
                </c:pt>
                <c:pt idx="84">
                  <c:v>589.65</c:v>
                </c:pt>
                <c:pt idx="85">
                  <c:v>584.73</c:v>
                </c:pt>
                <c:pt idx="86">
                  <c:v>603.01</c:v>
                </c:pt>
                <c:pt idx="87">
                  <c:v>483.61</c:v>
                </c:pt>
                <c:pt idx="88">
                  <c:v>452.63</c:v>
                </c:pt>
                <c:pt idx="89">
                  <c:v>458.09</c:v>
                </c:pt>
                <c:pt idx="90">
                  <c:v>440.22</c:v>
                </c:pt>
                <c:pt idx="91">
                  <c:v>448.21</c:v>
                </c:pt>
                <c:pt idx="92">
                  <c:v>439.12</c:v>
                </c:pt>
                <c:pt idx="93">
                  <c:v>359.88</c:v>
                </c:pt>
                <c:pt idx="94">
                  <c:v>404.22</c:v>
                </c:pt>
                <c:pt idx="95">
                  <c:v>443.28</c:v>
                </c:pt>
                <c:pt idx="96">
                  <c:v>413.91</c:v>
                </c:pt>
                <c:pt idx="97">
                  <c:v>360.95</c:v>
                </c:pt>
                <c:pt idx="100">
                  <c:v>325.74</c:v>
                </c:pt>
                <c:pt idx="101">
                  <c:v>338.47</c:v>
                </c:pt>
                <c:pt idx="102">
                  <c:v>325.45</c:v>
                </c:pt>
                <c:pt idx="103">
                  <c:v>315.38</c:v>
                </c:pt>
                <c:pt idx="104">
                  <c:v>316.51</c:v>
                </c:pt>
                <c:pt idx="105">
                  <c:v>331.69</c:v>
                </c:pt>
                <c:pt idx="106">
                  <c:v>290.33999999999997</c:v>
                </c:pt>
                <c:pt idx="107">
                  <c:v>242.46</c:v>
                </c:pt>
                <c:pt idx="108">
                  <c:v>215.45</c:v>
                </c:pt>
                <c:pt idx="109">
                  <c:v>142.15</c:v>
                </c:pt>
                <c:pt idx="110">
                  <c:v>64.33</c:v>
                </c:pt>
                <c:pt idx="111">
                  <c:v>64.33</c:v>
                </c:pt>
                <c:pt idx="112">
                  <c:v>64.33</c:v>
                </c:pt>
                <c:pt idx="113">
                  <c:v>64.33</c:v>
                </c:pt>
                <c:pt idx="114">
                  <c:v>87.11</c:v>
                </c:pt>
                <c:pt idx="115">
                  <c:v>99.86</c:v>
                </c:pt>
                <c:pt idx="116">
                  <c:v>99.86</c:v>
                </c:pt>
                <c:pt idx="117">
                  <c:v>112.91</c:v>
                </c:pt>
                <c:pt idx="118">
                  <c:v>131.87</c:v>
                </c:pt>
                <c:pt idx="119">
                  <c:v>156.27000000000001</c:v>
                </c:pt>
                <c:pt idx="120">
                  <c:v>133.61000000000001</c:v>
                </c:pt>
                <c:pt idx="121">
                  <c:v>121.29</c:v>
                </c:pt>
                <c:pt idx="122">
                  <c:v>117.16</c:v>
                </c:pt>
                <c:pt idx="123">
                  <c:v>99.86</c:v>
                </c:pt>
                <c:pt idx="124">
                  <c:v>97.89</c:v>
                </c:pt>
                <c:pt idx="125">
                  <c:v>83.39</c:v>
                </c:pt>
                <c:pt idx="126">
                  <c:v>101.2</c:v>
                </c:pt>
                <c:pt idx="127">
                  <c:v>90.73</c:v>
                </c:pt>
                <c:pt idx="128">
                  <c:v>92.26</c:v>
                </c:pt>
                <c:pt idx="129">
                  <c:v>131.68</c:v>
                </c:pt>
                <c:pt idx="130">
                  <c:v>132.41999999999999</c:v>
                </c:pt>
                <c:pt idx="131">
                  <c:v>139.91</c:v>
                </c:pt>
                <c:pt idx="132">
                  <c:v>149.22</c:v>
                </c:pt>
                <c:pt idx="133">
                  <c:v>189.24</c:v>
                </c:pt>
                <c:pt idx="134">
                  <c:v>210.08</c:v>
                </c:pt>
                <c:pt idx="135">
                  <c:v>259.97000000000003</c:v>
                </c:pt>
                <c:pt idx="136">
                  <c:v>299.2</c:v>
                </c:pt>
                <c:pt idx="137">
                  <c:v>310.61</c:v>
                </c:pt>
                <c:pt idx="138">
                  <c:v>354.86</c:v>
                </c:pt>
                <c:pt idx="139">
                  <c:v>370.79</c:v>
                </c:pt>
                <c:pt idx="140">
                  <c:v>384.92</c:v>
                </c:pt>
              </c:numCache>
            </c:numRef>
          </c:val>
          <c:smooth val="0"/>
          <c:extLst>
            <c:ext xmlns:c16="http://schemas.microsoft.com/office/drawing/2014/chart" uri="{C3380CC4-5D6E-409C-BE32-E72D297353CC}">
              <c16:uniqueId val="{00000003-1FEB-4C1D-8CCC-86573955AE26}"/>
            </c:ext>
          </c:extLst>
        </c:ser>
        <c:dLbls>
          <c:showLegendKey val="0"/>
          <c:showVal val="0"/>
          <c:showCatName val="0"/>
          <c:showSerName val="0"/>
          <c:showPercent val="0"/>
          <c:showBubbleSize val="0"/>
        </c:dLbls>
        <c:smooth val="0"/>
        <c:axId val="1414701152"/>
        <c:axId val="1414701568"/>
      </c:lineChart>
      <c:dateAx>
        <c:axId val="1414701152"/>
        <c:scaling>
          <c:orientation val="minMax"/>
        </c:scaling>
        <c:delete val="0"/>
        <c:axPos val="b"/>
        <c:numFmt formatCode="yyyy\-mm\-dd"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414701568"/>
        <c:crosses val="autoZero"/>
        <c:auto val="1"/>
        <c:lblOffset val="100"/>
        <c:baseTimeUnit val="days"/>
      </c:dateAx>
      <c:valAx>
        <c:axId val="141470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4147011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1600" dirty="0"/>
              <a:t>全国建筑钢材成交量</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1"/>
          <c:order val="0"/>
          <c:tx>
            <c:v>2020</c:v>
          </c:tx>
          <c:spPr>
            <a:ln w="19050" cap="rnd">
              <a:solidFill>
                <a:srgbClr val="00B050"/>
              </a:solidFill>
              <a:round/>
            </a:ln>
            <a:effectLst/>
          </c:spPr>
          <c:marker>
            <c:symbol val="none"/>
          </c:marker>
          <c:cat>
            <c:numRef>
              <c:f>'导出数据 (2)'!$A$243:$A$481</c:f>
              <c:numCache>
                <c:formatCode>yyyy\-m\-d</c:formatCode>
                <c:ptCount val="239"/>
                <c:pt idx="0">
                  <c:v>43832</c:v>
                </c:pt>
                <c:pt idx="1">
                  <c:v>43833</c:v>
                </c:pt>
                <c:pt idx="2">
                  <c:v>43836</c:v>
                </c:pt>
                <c:pt idx="3">
                  <c:v>43837</c:v>
                </c:pt>
                <c:pt idx="4">
                  <c:v>43838</c:v>
                </c:pt>
                <c:pt idx="5">
                  <c:v>43839</c:v>
                </c:pt>
                <c:pt idx="6">
                  <c:v>43840</c:v>
                </c:pt>
                <c:pt idx="7">
                  <c:v>43843</c:v>
                </c:pt>
                <c:pt idx="8">
                  <c:v>43844</c:v>
                </c:pt>
                <c:pt idx="9">
                  <c:v>43845</c:v>
                </c:pt>
                <c:pt idx="10">
                  <c:v>43846</c:v>
                </c:pt>
                <c:pt idx="11">
                  <c:v>43847</c:v>
                </c:pt>
                <c:pt idx="12">
                  <c:v>43871</c:v>
                </c:pt>
                <c:pt idx="13">
                  <c:v>43872</c:v>
                </c:pt>
                <c:pt idx="14">
                  <c:v>43873</c:v>
                </c:pt>
                <c:pt idx="15">
                  <c:v>43874</c:v>
                </c:pt>
                <c:pt idx="16">
                  <c:v>43875</c:v>
                </c:pt>
                <c:pt idx="17">
                  <c:v>43878</c:v>
                </c:pt>
                <c:pt idx="18">
                  <c:v>43879</c:v>
                </c:pt>
                <c:pt idx="19">
                  <c:v>43880</c:v>
                </c:pt>
                <c:pt idx="20">
                  <c:v>43881</c:v>
                </c:pt>
                <c:pt idx="21">
                  <c:v>43882</c:v>
                </c:pt>
                <c:pt idx="22">
                  <c:v>43885</c:v>
                </c:pt>
                <c:pt idx="23">
                  <c:v>43886</c:v>
                </c:pt>
                <c:pt idx="24">
                  <c:v>43887</c:v>
                </c:pt>
                <c:pt idx="25">
                  <c:v>43888</c:v>
                </c:pt>
                <c:pt idx="26">
                  <c:v>43889</c:v>
                </c:pt>
                <c:pt idx="27">
                  <c:v>43892</c:v>
                </c:pt>
                <c:pt idx="28">
                  <c:v>43893</c:v>
                </c:pt>
                <c:pt idx="29">
                  <c:v>43894</c:v>
                </c:pt>
                <c:pt idx="30">
                  <c:v>43895</c:v>
                </c:pt>
                <c:pt idx="31">
                  <c:v>43896</c:v>
                </c:pt>
                <c:pt idx="32">
                  <c:v>43899</c:v>
                </c:pt>
                <c:pt idx="33">
                  <c:v>43900</c:v>
                </c:pt>
                <c:pt idx="34">
                  <c:v>43901</c:v>
                </c:pt>
                <c:pt idx="35">
                  <c:v>43902</c:v>
                </c:pt>
                <c:pt idx="36">
                  <c:v>43903</c:v>
                </c:pt>
                <c:pt idx="37">
                  <c:v>43906</c:v>
                </c:pt>
                <c:pt idx="38">
                  <c:v>43907</c:v>
                </c:pt>
                <c:pt idx="39">
                  <c:v>43908</c:v>
                </c:pt>
                <c:pt idx="40">
                  <c:v>43909</c:v>
                </c:pt>
                <c:pt idx="41">
                  <c:v>43910</c:v>
                </c:pt>
                <c:pt idx="42">
                  <c:v>43913</c:v>
                </c:pt>
                <c:pt idx="43">
                  <c:v>43914</c:v>
                </c:pt>
                <c:pt idx="44">
                  <c:v>43915</c:v>
                </c:pt>
                <c:pt idx="45">
                  <c:v>43916</c:v>
                </c:pt>
                <c:pt idx="46">
                  <c:v>43917</c:v>
                </c:pt>
                <c:pt idx="47">
                  <c:v>43920</c:v>
                </c:pt>
                <c:pt idx="48">
                  <c:v>43921</c:v>
                </c:pt>
                <c:pt idx="49">
                  <c:v>43922</c:v>
                </c:pt>
                <c:pt idx="50">
                  <c:v>43923</c:v>
                </c:pt>
                <c:pt idx="51">
                  <c:v>43924</c:v>
                </c:pt>
                <c:pt idx="52">
                  <c:v>43928</c:v>
                </c:pt>
                <c:pt idx="53">
                  <c:v>43929</c:v>
                </c:pt>
                <c:pt idx="54">
                  <c:v>43930</c:v>
                </c:pt>
                <c:pt idx="55">
                  <c:v>43931</c:v>
                </c:pt>
                <c:pt idx="56">
                  <c:v>43934</c:v>
                </c:pt>
                <c:pt idx="57">
                  <c:v>43935</c:v>
                </c:pt>
                <c:pt idx="58">
                  <c:v>43936</c:v>
                </c:pt>
                <c:pt idx="59">
                  <c:v>43937</c:v>
                </c:pt>
                <c:pt idx="60">
                  <c:v>43938</c:v>
                </c:pt>
                <c:pt idx="61">
                  <c:v>43941</c:v>
                </c:pt>
                <c:pt idx="62">
                  <c:v>43942</c:v>
                </c:pt>
                <c:pt idx="63">
                  <c:v>43943</c:v>
                </c:pt>
                <c:pt idx="64">
                  <c:v>43944</c:v>
                </c:pt>
                <c:pt idx="65">
                  <c:v>43945</c:v>
                </c:pt>
                <c:pt idx="66">
                  <c:v>43947</c:v>
                </c:pt>
                <c:pt idx="67">
                  <c:v>43948</c:v>
                </c:pt>
                <c:pt idx="68">
                  <c:v>43949</c:v>
                </c:pt>
                <c:pt idx="69">
                  <c:v>43950</c:v>
                </c:pt>
                <c:pt idx="70">
                  <c:v>43951</c:v>
                </c:pt>
                <c:pt idx="71">
                  <c:v>43957</c:v>
                </c:pt>
                <c:pt idx="72">
                  <c:v>43958</c:v>
                </c:pt>
                <c:pt idx="73">
                  <c:v>43959</c:v>
                </c:pt>
                <c:pt idx="74">
                  <c:v>43960</c:v>
                </c:pt>
                <c:pt idx="75">
                  <c:v>43962</c:v>
                </c:pt>
                <c:pt idx="76">
                  <c:v>43963</c:v>
                </c:pt>
                <c:pt idx="77">
                  <c:v>43964</c:v>
                </c:pt>
                <c:pt idx="78">
                  <c:v>43965</c:v>
                </c:pt>
                <c:pt idx="79">
                  <c:v>43966</c:v>
                </c:pt>
                <c:pt idx="80">
                  <c:v>43969</c:v>
                </c:pt>
                <c:pt idx="81">
                  <c:v>43970</c:v>
                </c:pt>
                <c:pt idx="82">
                  <c:v>43971</c:v>
                </c:pt>
                <c:pt idx="83">
                  <c:v>43972</c:v>
                </c:pt>
                <c:pt idx="84">
                  <c:v>43973</c:v>
                </c:pt>
                <c:pt idx="85">
                  <c:v>43976</c:v>
                </c:pt>
                <c:pt idx="86">
                  <c:v>43977</c:v>
                </c:pt>
                <c:pt idx="87">
                  <c:v>43978</c:v>
                </c:pt>
                <c:pt idx="88">
                  <c:v>43979</c:v>
                </c:pt>
                <c:pt idx="89">
                  <c:v>43980</c:v>
                </c:pt>
                <c:pt idx="90">
                  <c:v>43983</c:v>
                </c:pt>
                <c:pt idx="91">
                  <c:v>43984</c:v>
                </c:pt>
                <c:pt idx="92">
                  <c:v>43985</c:v>
                </c:pt>
                <c:pt idx="93">
                  <c:v>43986</c:v>
                </c:pt>
                <c:pt idx="94">
                  <c:v>43987</c:v>
                </c:pt>
                <c:pt idx="95">
                  <c:v>43990</c:v>
                </c:pt>
                <c:pt idx="96">
                  <c:v>43991</c:v>
                </c:pt>
                <c:pt idx="97">
                  <c:v>43992</c:v>
                </c:pt>
                <c:pt idx="98">
                  <c:v>43993</c:v>
                </c:pt>
                <c:pt idx="99">
                  <c:v>43994</c:v>
                </c:pt>
                <c:pt idx="100">
                  <c:v>43997</c:v>
                </c:pt>
                <c:pt idx="101">
                  <c:v>43998</c:v>
                </c:pt>
                <c:pt idx="102">
                  <c:v>43999</c:v>
                </c:pt>
                <c:pt idx="103">
                  <c:v>44000</c:v>
                </c:pt>
                <c:pt idx="104">
                  <c:v>44001</c:v>
                </c:pt>
                <c:pt idx="105">
                  <c:v>44004</c:v>
                </c:pt>
                <c:pt idx="106">
                  <c:v>44005</c:v>
                </c:pt>
                <c:pt idx="107">
                  <c:v>44006</c:v>
                </c:pt>
                <c:pt idx="108">
                  <c:v>44010</c:v>
                </c:pt>
                <c:pt idx="109">
                  <c:v>44011</c:v>
                </c:pt>
                <c:pt idx="110">
                  <c:v>44012</c:v>
                </c:pt>
                <c:pt idx="111">
                  <c:v>44013</c:v>
                </c:pt>
                <c:pt idx="112">
                  <c:v>44014</c:v>
                </c:pt>
                <c:pt idx="113">
                  <c:v>44015</c:v>
                </c:pt>
                <c:pt idx="114">
                  <c:v>44018</c:v>
                </c:pt>
                <c:pt idx="115">
                  <c:v>44019</c:v>
                </c:pt>
                <c:pt idx="116">
                  <c:v>44020</c:v>
                </c:pt>
                <c:pt idx="117">
                  <c:v>44021</c:v>
                </c:pt>
                <c:pt idx="118">
                  <c:v>44022</c:v>
                </c:pt>
                <c:pt idx="119">
                  <c:v>44025</c:v>
                </c:pt>
                <c:pt idx="120">
                  <c:v>44026</c:v>
                </c:pt>
                <c:pt idx="121">
                  <c:v>44027</c:v>
                </c:pt>
                <c:pt idx="122">
                  <c:v>44028</c:v>
                </c:pt>
                <c:pt idx="123">
                  <c:v>44029</c:v>
                </c:pt>
                <c:pt idx="124">
                  <c:v>44032</c:v>
                </c:pt>
                <c:pt idx="125">
                  <c:v>44033</c:v>
                </c:pt>
                <c:pt idx="126">
                  <c:v>44034</c:v>
                </c:pt>
                <c:pt idx="127">
                  <c:v>44035</c:v>
                </c:pt>
                <c:pt idx="128">
                  <c:v>44036</c:v>
                </c:pt>
                <c:pt idx="129">
                  <c:v>44039</c:v>
                </c:pt>
                <c:pt idx="130">
                  <c:v>44040</c:v>
                </c:pt>
                <c:pt idx="131">
                  <c:v>44041</c:v>
                </c:pt>
                <c:pt idx="132">
                  <c:v>44042</c:v>
                </c:pt>
                <c:pt idx="133">
                  <c:v>44043</c:v>
                </c:pt>
                <c:pt idx="134">
                  <c:v>44046</c:v>
                </c:pt>
                <c:pt idx="135">
                  <c:v>44047</c:v>
                </c:pt>
                <c:pt idx="136">
                  <c:v>44048</c:v>
                </c:pt>
                <c:pt idx="137">
                  <c:v>44049</c:v>
                </c:pt>
                <c:pt idx="138">
                  <c:v>44050</c:v>
                </c:pt>
                <c:pt idx="139">
                  <c:v>44053</c:v>
                </c:pt>
                <c:pt idx="140">
                  <c:v>44054</c:v>
                </c:pt>
                <c:pt idx="141">
                  <c:v>44055</c:v>
                </c:pt>
                <c:pt idx="142">
                  <c:v>44056</c:v>
                </c:pt>
                <c:pt idx="143">
                  <c:v>44057</c:v>
                </c:pt>
                <c:pt idx="144">
                  <c:v>44060</c:v>
                </c:pt>
                <c:pt idx="145">
                  <c:v>44061</c:v>
                </c:pt>
                <c:pt idx="146">
                  <c:v>44062</c:v>
                </c:pt>
                <c:pt idx="147">
                  <c:v>44063</c:v>
                </c:pt>
                <c:pt idx="148">
                  <c:v>44064</c:v>
                </c:pt>
                <c:pt idx="149">
                  <c:v>44067</c:v>
                </c:pt>
                <c:pt idx="150">
                  <c:v>44068</c:v>
                </c:pt>
                <c:pt idx="151">
                  <c:v>44069</c:v>
                </c:pt>
                <c:pt idx="152">
                  <c:v>44070</c:v>
                </c:pt>
                <c:pt idx="153">
                  <c:v>44071</c:v>
                </c:pt>
                <c:pt idx="154">
                  <c:v>44074</c:v>
                </c:pt>
                <c:pt idx="155">
                  <c:v>44075</c:v>
                </c:pt>
                <c:pt idx="156">
                  <c:v>44076</c:v>
                </c:pt>
                <c:pt idx="157">
                  <c:v>44077</c:v>
                </c:pt>
                <c:pt idx="158">
                  <c:v>44078</c:v>
                </c:pt>
                <c:pt idx="159">
                  <c:v>44081</c:v>
                </c:pt>
                <c:pt idx="160">
                  <c:v>44082</c:v>
                </c:pt>
                <c:pt idx="161">
                  <c:v>44083</c:v>
                </c:pt>
                <c:pt idx="162">
                  <c:v>44084</c:v>
                </c:pt>
                <c:pt idx="163">
                  <c:v>44085</c:v>
                </c:pt>
                <c:pt idx="164">
                  <c:v>44088</c:v>
                </c:pt>
                <c:pt idx="165">
                  <c:v>44089</c:v>
                </c:pt>
                <c:pt idx="166">
                  <c:v>44090</c:v>
                </c:pt>
                <c:pt idx="167">
                  <c:v>44091</c:v>
                </c:pt>
                <c:pt idx="168">
                  <c:v>44092</c:v>
                </c:pt>
                <c:pt idx="169">
                  <c:v>44095</c:v>
                </c:pt>
                <c:pt idx="170">
                  <c:v>44096</c:v>
                </c:pt>
                <c:pt idx="171">
                  <c:v>44097</c:v>
                </c:pt>
                <c:pt idx="172">
                  <c:v>44098</c:v>
                </c:pt>
                <c:pt idx="173">
                  <c:v>44099</c:v>
                </c:pt>
                <c:pt idx="174">
                  <c:v>44101</c:v>
                </c:pt>
                <c:pt idx="175">
                  <c:v>44102</c:v>
                </c:pt>
                <c:pt idx="176">
                  <c:v>44103</c:v>
                </c:pt>
                <c:pt idx="177">
                  <c:v>44104</c:v>
                </c:pt>
                <c:pt idx="178">
                  <c:v>44113</c:v>
                </c:pt>
                <c:pt idx="179">
                  <c:v>44114</c:v>
                </c:pt>
                <c:pt idx="180">
                  <c:v>44116</c:v>
                </c:pt>
                <c:pt idx="181">
                  <c:v>44117</c:v>
                </c:pt>
                <c:pt idx="182">
                  <c:v>44118</c:v>
                </c:pt>
                <c:pt idx="183">
                  <c:v>44119</c:v>
                </c:pt>
                <c:pt idx="184">
                  <c:v>44120</c:v>
                </c:pt>
                <c:pt idx="185">
                  <c:v>44123</c:v>
                </c:pt>
                <c:pt idx="186">
                  <c:v>44124</c:v>
                </c:pt>
                <c:pt idx="187">
                  <c:v>44125</c:v>
                </c:pt>
                <c:pt idx="188">
                  <c:v>44126</c:v>
                </c:pt>
                <c:pt idx="189">
                  <c:v>44127</c:v>
                </c:pt>
                <c:pt idx="190">
                  <c:v>44130</c:v>
                </c:pt>
                <c:pt idx="191">
                  <c:v>44131</c:v>
                </c:pt>
                <c:pt idx="192">
                  <c:v>44132</c:v>
                </c:pt>
                <c:pt idx="193">
                  <c:v>44133</c:v>
                </c:pt>
                <c:pt idx="194">
                  <c:v>44134</c:v>
                </c:pt>
                <c:pt idx="195">
                  <c:v>44137</c:v>
                </c:pt>
                <c:pt idx="196">
                  <c:v>44138</c:v>
                </c:pt>
                <c:pt idx="197">
                  <c:v>44139</c:v>
                </c:pt>
                <c:pt idx="198">
                  <c:v>44140</c:v>
                </c:pt>
                <c:pt idx="199">
                  <c:v>44141</c:v>
                </c:pt>
                <c:pt idx="200">
                  <c:v>44144</c:v>
                </c:pt>
                <c:pt idx="201">
                  <c:v>44145</c:v>
                </c:pt>
                <c:pt idx="202">
                  <c:v>44146</c:v>
                </c:pt>
                <c:pt idx="203">
                  <c:v>44147</c:v>
                </c:pt>
                <c:pt idx="204">
                  <c:v>44148</c:v>
                </c:pt>
                <c:pt idx="205">
                  <c:v>44151</c:v>
                </c:pt>
                <c:pt idx="206">
                  <c:v>44152</c:v>
                </c:pt>
                <c:pt idx="207">
                  <c:v>44153</c:v>
                </c:pt>
                <c:pt idx="208">
                  <c:v>44154</c:v>
                </c:pt>
                <c:pt idx="209">
                  <c:v>44155</c:v>
                </c:pt>
                <c:pt idx="210">
                  <c:v>44158</c:v>
                </c:pt>
                <c:pt idx="211">
                  <c:v>44159</c:v>
                </c:pt>
                <c:pt idx="212">
                  <c:v>44160</c:v>
                </c:pt>
                <c:pt idx="213">
                  <c:v>44161</c:v>
                </c:pt>
                <c:pt idx="214">
                  <c:v>44162</c:v>
                </c:pt>
                <c:pt idx="215">
                  <c:v>44165</c:v>
                </c:pt>
                <c:pt idx="216">
                  <c:v>44166</c:v>
                </c:pt>
                <c:pt idx="217">
                  <c:v>44167</c:v>
                </c:pt>
                <c:pt idx="218">
                  <c:v>44168</c:v>
                </c:pt>
                <c:pt idx="219">
                  <c:v>44169</c:v>
                </c:pt>
                <c:pt idx="220">
                  <c:v>44172</c:v>
                </c:pt>
                <c:pt idx="221">
                  <c:v>44173</c:v>
                </c:pt>
                <c:pt idx="222">
                  <c:v>44174</c:v>
                </c:pt>
                <c:pt idx="223">
                  <c:v>44175</c:v>
                </c:pt>
                <c:pt idx="224">
                  <c:v>44176</c:v>
                </c:pt>
                <c:pt idx="225">
                  <c:v>44179</c:v>
                </c:pt>
                <c:pt idx="226">
                  <c:v>44180</c:v>
                </c:pt>
                <c:pt idx="227">
                  <c:v>44181</c:v>
                </c:pt>
                <c:pt idx="228">
                  <c:v>44182</c:v>
                </c:pt>
                <c:pt idx="229">
                  <c:v>44183</c:v>
                </c:pt>
                <c:pt idx="230">
                  <c:v>44186</c:v>
                </c:pt>
                <c:pt idx="231">
                  <c:v>44187</c:v>
                </c:pt>
                <c:pt idx="232">
                  <c:v>44188</c:v>
                </c:pt>
                <c:pt idx="233">
                  <c:v>44189</c:v>
                </c:pt>
                <c:pt idx="234">
                  <c:v>44190</c:v>
                </c:pt>
                <c:pt idx="235">
                  <c:v>44193</c:v>
                </c:pt>
                <c:pt idx="236">
                  <c:v>44194</c:v>
                </c:pt>
                <c:pt idx="237">
                  <c:v>44195</c:v>
                </c:pt>
                <c:pt idx="238">
                  <c:v>44196</c:v>
                </c:pt>
              </c:numCache>
            </c:numRef>
          </c:cat>
          <c:val>
            <c:numRef>
              <c:f>'导出数据 (2)'!$B$243:$B$481</c:f>
              <c:numCache>
                <c:formatCode>General</c:formatCode>
                <c:ptCount val="239"/>
                <c:pt idx="0">
                  <c:v>161485</c:v>
                </c:pt>
                <c:pt idx="1">
                  <c:v>156129</c:v>
                </c:pt>
                <c:pt idx="2">
                  <c:v>150041</c:v>
                </c:pt>
                <c:pt idx="3">
                  <c:v>127661</c:v>
                </c:pt>
                <c:pt idx="4">
                  <c:v>130966</c:v>
                </c:pt>
                <c:pt idx="5">
                  <c:v>98439</c:v>
                </c:pt>
                <c:pt idx="6">
                  <c:v>92655</c:v>
                </c:pt>
                <c:pt idx="7">
                  <c:v>63566</c:v>
                </c:pt>
                <c:pt idx="8">
                  <c:v>46990</c:v>
                </c:pt>
                <c:pt idx="9">
                  <c:v>36901</c:v>
                </c:pt>
                <c:pt idx="10">
                  <c:v>31141</c:v>
                </c:pt>
                <c:pt idx="11">
                  <c:v>14181</c:v>
                </c:pt>
                <c:pt idx="12">
                  <c:v>2278</c:v>
                </c:pt>
                <c:pt idx="13">
                  <c:v>5034</c:v>
                </c:pt>
                <c:pt idx="14">
                  <c:v>5560</c:v>
                </c:pt>
                <c:pt idx="15">
                  <c:v>4976</c:v>
                </c:pt>
                <c:pt idx="16">
                  <c:v>6835</c:v>
                </c:pt>
                <c:pt idx="17">
                  <c:v>9538</c:v>
                </c:pt>
                <c:pt idx="18">
                  <c:v>10219</c:v>
                </c:pt>
                <c:pt idx="19">
                  <c:v>15656</c:v>
                </c:pt>
                <c:pt idx="20">
                  <c:v>38712</c:v>
                </c:pt>
                <c:pt idx="21">
                  <c:v>45928</c:v>
                </c:pt>
                <c:pt idx="22">
                  <c:v>64470</c:v>
                </c:pt>
                <c:pt idx="23">
                  <c:v>57570</c:v>
                </c:pt>
                <c:pt idx="24">
                  <c:v>47142</c:v>
                </c:pt>
                <c:pt idx="25">
                  <c:v>52067</c:v>
                </c:pt>
                <c:pt idx="26">
                  <c:v>48350</c:v>
                </c:pt>
                <c:pt idx="27">
                  <c:v>144501</c:v>
                </c:pt>
                <c:pt idx="28">
                  <c:v>101581</c:v>
                </c:pt>
                <c:pt idx="29">
                  <c:v>109069</c:v>
                </c:pt>
                <c:pt idx="30">
                  <c:v>116295</c:v>
                </c:pt>
                <c:pt idx="31">
                  <c:v>111318</c:v>
                </c:pt>
                <c:pt idx="32">
                  <c:v>142354</c:v>
                </c:pt>
                <c:pt idx="33">
                  <c:v>161909</c:v>
                </c:pt>
                <c:pt idx="34">
                  <c:v>201068</c:v>
                </c:pt>
                <c:pt idx="35">
                  <c:v>143254</c:v>
                </c:pt>
                <c:pt idx="36">
                  <c:v>201464.52600000001</c:v>
                </c:pt>
                <c:pt idx="37">
                  <c:v>225603</c:v>
                </c:pt>
                <c:pt idx="38">
                  <c:v>165304</c:v>
                </c:pt>
                <c:pt idx="39">
                  <c:v>211665</c:v>
                </c:pt>
                <c:pt idx="40">
                  <c:v>147187</c:v>
                </c:pt>
                <c:pt idx="41">
                  <c:v>189795</c:v>
                </c:pt>
                <c:pt idx="42">
                  <c:v>178488</c:v>
                </c:pt>
                <c:pt idx="43">
                  <c:v>222179</c:v>
                </c:pt>
                <c:pt idx="44">
                  <c:v>220210</c:v>
                </c:pt>
                <c:pt idx="45">
                  <c:v>171379</c:v>
                </c:pt>
                <c:pt idx="46">
                  <c:v>194652</c:v>
                </c:pt>
                <c:pt idx="47">
                  <c:v>177493</c:v>
                </c:pt>
                <c:pt idx="48">
                  <c:v>188124</c:v>
                </c:pt>
                <c:pt idx="49">
                  <c:v>174588</c:v>
                </c:pt>
                <c:pt idx="50">
                  <c:v>275406</c:v>
                </c:pt>
                <c:pt idx="51">
                  <c:v>205268</c:v>
                </c:pt>
                <c:pt idx="52">
                  <c:v>242740</c:v>
                </c:pt>
                <c:pt idx="53">
                  <c:v>260590</c:v>
                </c:pt>
                <c:pt idx="54">
                  <c:v>260047</c:v>
                </c:pt>
                <c:pt idx="55">
                  <c:v>247891</c:v>
                </c:pt>
                <c:pt idx="56">
                  <c:v>288953</c:v>
                </c:pt>
                <c:pt idx="57">
                  <c:v>196145</c:v>
                </c:pt>
                <c:pt idx="58">
                  <c:v>208577</c:v>
                </c:pt>
                <c:pt idx="59">
                  <c:v>231737</c:v>
                </c:pt>
                <c:pt idx="60">
                  <c:v>226064</c:v>
                </c:pt>
                <c:pt idx="61">
                  <c:v>223406</c:v>
                </c:pt>
                <c:pt idx="62">
                  <c:v>208052</c:v>
                </c:pt>
                <c:pt idx="63">
                  <c:v>248782</c:v>
                </c:pt>
                <c:pt idx="64">
                  <c:v>201406</c:v>
                </c:pt>
                <c:pt idx="65">
                  <c:v>237426</c:v>
                </c:pt>
                <c:pt idx="66">
                  <c:v>214955</c:v>
                </c:pt>
                <c:pt idx="67">
                  <c:v>255098</c:v>
                </c:pt>
                <c:pt idx="68">
                  <c:v>239700</c:v>
                </c:pt>
                <c:pt idx="69">
                  <c:v>260013</c:v>
                </c:pt>
                <c:pt idx="70">
                  <c:v>253742</c:v>
                </c:pt>
                <c:pt idx="71">
                  <c:v>301752</c:v>
                </c:pt>
                <c:pt idx="72">
                  <c:v>266159</c:v>
                </c:pt>
                <c:pt idx="73">
                  <c:v>231511</c:v>
                </c:pt>
                <c:pt idx="74">
                  <c:v>208660</c:v>
                </c:pt>
                <c:pt idx="75">
                  <c:v>236964</c:v>
                </c:pt>
                <c:pt idx="76">
                  <c:v>223609</c:v>
                </c:pt>
                <c:pt idx="77">
                  <c:v>224909</c:v>
                </c:pt>
                <c:pt idx="78">
                  <c:v>227889</c:v>
                </c:pt>
                <c:pt idx="79">
                  <c:v>286423</c:v>
                </c:pt>
                <c:pt idx="80">
                  <c:v>309344</c:v>
                </c:pt>
                <c:pt idx="81">
                  <c:v>232261</c:v>
                </c:pt>
                <c:pt idx="82">
                  <c:v>205615</c:v>
                </c:pt>
                <c:pt idx="83">
                  <c:v>227629</c:v>
                </c:pt>
                <c:pt idx="84">
                  <c:v>216909</c:v>
                </c:pt>
                <c:pt idx="85">
                  <c:v>239907</c:v>
                </c:pt>
                <c:pt idx="86">
                  <c:v>215370</c:v>
                </c:pt>
                <c:pt idx="87">
                  <c:v>249661</c:v>
                </c:pt>
                <c:pt idx="88">
                  <c:v>224169</c:v>
                </c:pt>
                <c:pt idx="89">
                  <c:v>304314</c:v>
                </c:pt>
                <c:pt idx="90">
                  <c:v>272121</c:v>
                </c:pt>
                <c:pt idx="91">
                  <c:v>264725</c:v>
                </c:pt>
                <c:pt idx="92">
                  <c:v>215405</c:v>
                </c:pt>
                <c:pt idx="93">
                  <c:v>207783</c:v>
                </c:pt>
                <c:pt idx="94">
                  <c:v>193895</c:v>
                </c:pt>
                <c:pt idx="95">
                  <c:v>268472</c:v>
                </c:pt>
                <c:pt idx="96">
                  <c:v>214962</c:v>
                </c:pt>
                <c:pt idx="97">
                  <c:v>181491</c:v>
                </c:pt>
                <c:pt idx="98">
                  <c:v>190900</c:v>
                </c:pt>
                <c:pt idx="99">
                  <c:v>252109</c:v>
                </c:pt>
                <c:pt idx="100">
                  <c:v>188010</c:v>
                </c:pt>
                <c:pt idx="101">
                  <c:v>188966</c:v>
                </c:pt>
                <c:pt idx="102">
                  <c:v>190715</c:v>
                </c:pt>
                <c:pt idx="103">
                  <c:v>203947</c:v>
                </c:pt>
                <c:pt idx="104">
                  <c:v>244688</c:v>
                </c:pt>
                <c:pt idx="105">
                  <c:v>200635</c:v>
                </c:pt>
                <c:pt idx="106">
                  <c:v>205508</c:v>
                </c:pt>
                <c:pt idx="107">
                  <c:v>213482</c:v>
                </c:pt>
                <c:pt idx="108">
                  <c:v>202148</c:v>
                </c:pt>
                <c:pt idx="109">
                  <c:v>176094</c:v>
                </c:pt>
                <c:pt idx="110">
                  <c:v>208876</c:v>
                </c:pt>
                <c:pt idx="111">
                  <c:v>196294</c:v>
                </c:pt>
                <c:pt idx="112">
                  <c:v>209965</c:v>
                </c:pt>
                <c:pt idx="113">
                  <c:v>260081</c:v>
                </c:pt>
                <c:pt idx="114">
                  <c:v>242354</c:v>
                </c:pt>
                <c:pt idx="115">
                  <c:v>255134</c:v>
                </c:pt>
                <c:pt idx="116">
                  <c:v>260507</c:v>
                </c:pt>
                <c:pt idx="117">
                  <c:v>221537</c:v>
                </c:pt>
                <c:pt idx="118">
                  <c:v>208595</c:v>
                </c:pt>
                <c:pt idx="119">
                  <c:v>254351</c:v>
                </c:pt>
                <c:pt idx="120">
                  <c:v>197027</c:v>
                </c:pt>
                <c:pt idx="121">
                  <c:v>185830</c:v>
                </c:pt>
                <c:pt idx="122">
                  <c:v>173484</c:v>
                </c:pt>
                <c:pt idx="123">
                  <c:v>208034</c:v>
                </c:pt>
                <c:pt idx="124">
                  <c:v>196479.98499999999</c:v>
                </c:pt>
                <c:pt idx="125">
                  <c:v>250944</c:v>
                </c:pt>
                <c:pt idx="126">
                  <c:v>224155</c:v>
                </c:pt>
                <c:pt idx="127">
                  <c:v>209140.52299999999</c:v>
                </c:pt>
                <c:pt idx="128">
                  <c:v>183352</c:v>
                </c:pt>
                <c:pt idx="129">
                  <c:v>193030</c:v>
                </c:pt>
                <c:pt idx="130">
                  <c:v>207504</c:v>
                </c:pt>
                <c:pt idx="131">
                  <c:v>240201</c:v>
                </c:pt>
                <c:pt idx="132">
                  <c:v>217832</c:v>
                </c:pt>
                <c:pt idx="133">
                  <c:v>209447</c:v>
                </c:pt>
                <c:pt idx="134">
                  <c:v>305432</c:v>
                </c:pt>
                <c:pt idx="135">
                  <c:v>204161</c:v>
                </c:pt>
                <c:pt idx="136">
                  <c:v>215243</c:v>
                </c:pt>
                <c:pt idx="137">
                  <c:v>220354</c:v>
                </c:pt>
                <c:pt idx="138">
                  <c:v>202524</c:v>
                </c:pt>
                <c:pt idx="139">
                  <c:v>227600</c:v>
                </c:pt>
                <c:pt idx="140">
                  <c:v>216729</c:v>
                </c:pt>
                <c:pt idx="141">
                  <c:v>192078</c:v>
                </c:pt>
                <c:pt idx="142">
                  <c:v>201378</c:v>
                </c:pt>
                <c:pt idx="143">
                  <c:v>232198</c:v>
                </c:pt>
                <c:pt idx="144">
                  <c:v>261801</c:v>
                </c:pt>
                <c:pt idx="145">
                  <c:v>221992</c:v>
                </c:pt>
                <c:pt idx="146">
                  <c:v>175150</c:v>
                </c:pt>
                <c:pt idx="147">
                  <c:v>183182</c:v>
                </c:pt>
                <c:pt idx="148">
                  <c:v>223043</c:v>
                </c:pt>
                <c:pt idx="149">
                  <c:v>242130</c:v>
                </c:pt>
                <c:pt idx="150">
                  <c:v>199142</c:v>
                </c:pt>
                <c:pt idx="151">
                  <c:v>196661</c:v>
                </c:pt>
                <c:pt idx="152">
                  <c:v>188609</c:v>
                </c:pt>
                <c:pt idx="153">
                  <c:v>243850</c:v>
                </c:pt>
                <c:pt idx="154">
                  <c:v>267903</c:v>
                </c:pt>
                <c:pt idx="155">
                  <c:v>210634</c:v>
                </c:pt>
                <c:pt idx="156">
                  <c:v>210828</c:v>
                </c:pt>
                <c:pt idx="157">
                  <c:v>233131.00599999999</c:v>
                </c:pt>
                <c:pt idx="158">
                  <c:v>212924.68700000001</c:v>
                </c:pt>
                <c:pt idx="159">
                  <c:v>245474</c:v>
                </c:pt>
                <c:pt idx="160">
                  <c:v>217823</c:v>
                </c:pt>
                <c:pt idx="161">
                  <c:v>196256</c:v>
                </c:pt>
                <c:pt idx="162">
                  <c:v>193856</c:v>
                </c:pt>
                <c:pt idx="163">
                  <c:v>266295</c:v>
                </c:pt>
                <c:pt idx="164">
                  <c:v>257236</c:v>
                </c:pt>
                <c:pt idx="165">
                  <c:v>186694</c:v>
                </c:pt>
                <c:pt idx="166">
                  <c:v>187194</c:v>
                </c:pt>
                <c:pt idx="167">
                  <c:v>212218</c:v>
                </c:pt>
                <c:pt idx="168">
                  <c:v>236952</c:v>
                </c:pt>
                <c:pt idx="169">
                  <c:v>213102</c:v>
                </c:pt>
                <c:pt idx="170">
                  <c:v>228569</c:v>
                </c:pt>
                <c:pt idx="171">
                  <c:v>217998</c:v>
                </c:pt>
                <c:pt idx="172">
                  <c:v>248484</c:v>
                </c:pt>
                <c:pt idx="173">
                  <c:v>241896</c:v>
                </c:pt>
                <c:pt idx="174">
                  <c:v>264137</c:v>
                </c:pt>
                <c:pt idx="175">
                  <c:v>274309</c:v>
                </c:pt>
                <c:pt idx="176">
                  <c:v>247345</c:v>
                </c:pt>
                <c:pt idx="177">
                  <c:v>179735</c:v>
                </c:pt>
                <c:pt idx="178">
                  <c:v>347683</c:v>
                </c:pt>
                <c:pt idx="179">
                  <c:v>258244</c:v>
                </c:pt>
                <c:pt idx="180">
                  <c:v>256564</c:v>
                </c:pt>
                <c:pt idx="181">
                  <c:v>208671</c:v>
                </c:pt>
                <c:pt idx="182">
                  <c:v>197931</c:v>
                </c:pt>
                <c:pt idx="183">
                  <c:v>203398</c:v>
                </c:pt>
                <c:pt idx="184">
                  <c:v>254983</c:v>
                </c:pt>
                <c:pt idx="185">
                  <c:v>245718</c:v>
                </c:pt>
                <c:pt idx="186">
                  <c:v>220825</c:v>
                </c:pt>
                <c:pt idx="187">
                  <c:v>260707</c:v>
                </c:pt>
                <c:pt idx="188">
                  <c:v>219670</c:v>
                </c:pt>
                <c:pt idx="189">
                  <c:v>237415</c:v>
                </c:pt>
                <c:pt idx="190">
                  <c:v>245053</c:v>
                </c:pt>
                <c:pt idx="191">
                  <c:v>240789</c:v>
                </c:pt>
                <c:pt idx="192">
                  <c:v>269721</c:v>
                </c:pt>
                <c:pt idx="193">
                  <c:v>234037</c:v>
                </c:pt>
                <c:pt idx="194">
                  <c:v>248644</c:v>
                </c:pt>
                <c:pt idx="195">
                  <c:v>290308</c:v>
                </c:pt>
                <c:pt idx="196">
                  <c:v>228195</c:v>
                </c:pt>
                <c:pt idx="197">
                  <c:v>260719</c:v>
                </c:pt>
                <c:pt idx="198">
                  <c:v>217471</c:v>
                </c:pt>
                <c:pt idx="199">
                  <c:v>270925</c:v>
                </c:pt>
                <c:pt idx="200">
                  <c:v>304896</c:v>
                </c:pt>
                <c:pt idx="201">
                  <c:v>198682</c:v>
                </c:pt>
                <c:pt idx="202">
                  <c:v>196262</c:v>
                </c:pt>
                <c:pt idx="203">
                  <c:v>212063</c:v>
                </c:pt>
                <c:pt idx="204">
                  <c:v>216126</c:v>
                </c:pt>
                <c:pt idx="205">
                  <c:v>256277</c:v>
                </c:pt>
                <c:pt idx="206">
                  <c:v>253780</c:v>
                </c:pt>
                <c:pt idx="207">
                  <c:v>204864</c:v>
                </c:pt>
                <c:pt idx="208">
                  <c:v>211455</c:v>
                </c:pt>
                <c:pt idx="209">
                  <c:v>209330</c:v>
                </c:pt>
                <c:pt idx="210">
                  <c:v>181373</c:v>
                </c:pt>
                <c:pt idx="211">
                  <c:v>176602</c:v>
                </c:pt>
                <c:pt idx="212">
                  <c:v>157308</c:v>
                </c:pt>
                <c:pt idx="213">
                  <c:v>197108</c:v>
                </c:pt>
                <c:pt idx="214">
                  <c:v>196881</c:v>
                </c:pt>
                <c:pt idx="215">
                  <c:v>206891</c:v>
                </c:pt>
                <c:pt idx="216">
                  <c:v>178113</c:v>
                </c:pt>
                <c:pt idx="217">
                  <c:v>195549</c:v>
                </c:pt>
                <c:pt idx="218">
                  <c:v>168650</c:v>
                </c:pt>
                <c:pt idx="219">
                  <c:v>217343</c:v>
                </c:pt>
                <c:pt idx="220">
                  <c:v>274890</c:v>
                </c:pt>
                <c:pt idx="221">
                  <c:v>204126</c:v>
                </c:pt>
                <c:pt idx="222">
                  <c:v>236692</c:v>
                </c:pt>
                <c:pt idx="223">
                  <c:v>243419</c:v>
                </c:pt>
                <c:pt idx="224">
                  <c:v>196454</c:v>
                </c:pt>
                <c:pt idx="225">
                  <c:v>194367</c:v>
                </c:pt>
                <c:pt idx="226">
                  <c:v>229933</c:v>
                </c:pt>
                <c:pt idx="227">
                  <c:v>222272</c:v>
                </c:pt>
                <c:pt idx="228">
                  <c:v>194983</c:v>
                </c:pt>
                <c:pt idx="229">
                  <c:v>206851</c:v>
                </c:pt>
                <c:pt idx="230">
                  <c:v>291635</c:v>
                </c:pt>
                <c:pt idx="231">
                  <c:v>179922</c:v>
                </c:pt>
                <c:pt idx="232">
                  <c:v>154408</c:v>
                </c:pt>
                <c:pt idx="233">
                  <c:v>158858</c:v>
                </c:pt>
                <c:pt idx="234">
                  <c:v>190031</c:v>
                </c:pt>
                <c:pt idx="235">
                  <c:v>180303</c:v>
                </c:pt>
                <c:pt idx="236">
                  <c:v>156157</c:v>
                </c:pt>
                <c:pt idx="237">
                  <c:v>181214</c:v>
                </c:pt>
                <c:pt idx="238">
                  <c:v>180874</c:v>
                </c:pt>
              </c:numCache>
            </c:numRef>
          </c:val>
          <c:smooth val="0"/>
          <c:extLst>
            <c:ext xmlns:c16="http://schemas.microsoft.com/office/drawing/2014/chart" uri="{C3380CC4-5D6E-409C-BE32-E72D297353CC}">
              <c16:uniqueId val="{00000001-1A92-450E-96B8-8C6F988B57E4}"/>
            </c:ext>
          </c:extLst>
        </c:ser>
        <c:ser>
          <c:idx val="2"/>
          <c:order val="1"/>
          <c:tx>
            <c:v>2021</c:v>
          </c:tx>
          <c:spPr>
            <a:ln w="19050" cap="rnd">
              <a:solidFill>
                <a:srgbClr val="FF0000"/>
              </a:solidFill>
              <a:round/>
            </a:ln>
            <a:effectLst/>
          </c:spPr>
          <c:marker>
            <c:symbol val="none"/>
          </c:marker>
          <c:cat>
            <c:numRef>
              <c:f>'导出数据 (2)'!$A$243:$A$481</c:f>
              <c:numCache>
                <c:formatCode>yyyy\-m\-d</c:formatCode>
                <c:ptCount val="239"/>
                <c:pt idx="0">
                  <c:v>43832</c:v>
                </c:pt>
                <c:pt idx="1">
                  <c:v>43833</c:v>
                </c:pt>
                <c:pt idx="2">
                  <c:v>43836</c:v>
                </c:pt>
                <c:pt idx="3">
                  <c:v>43837</c:v>
                </c:pt>
                <c:pt idx="4">
                  <c:v>43838</c:v>
                </c:pt>
                <c:pt idx="5">
                  <c:v>43839</c:v>
                </c:pt>
                <c:pt idx="6">
                  <c:v>43840</c:v>
                </c:pt>
                <c:pt idx="7">
                  <c:v>43843</c:v>
                </c:pt>
                <c:pt idx="8">
                  <c:v>43844</c:v>
                </c:pt>
                <c:pt idx="9">
                  <c:v>43845</c:v>
                </c:pt>
                <c:pt idx="10">
                  <c:v>43846</c:v>
                </c:pt>
                <c:pt idx="11">
                  <c:v>43847</c:v>
                </c:pt>
                <c:pt idx="12">
                  <c:v>43871</c:v>
                </c:pt>
                <c:pt idx="13">
                  <c:v>43872</c:v>
                </c:pt>
                <c:pt idx="14">
                  <c:v>43873</c:v>
                </c:pt>
                <c:pt idx="15">
                  <c:v>43874</c:v>
                </c:pt>
                <c:pt idx="16">
                  <c:v>43875</c:v>
                </c:pt>
                <c:pt idx="17">
                  <c:v>43878</c:v>
                </c:pt>
                <c:pt idx="18">
                  <c:v>43879</c:v>
                </c:pt>
                <c:pt idx="19">
                  <c:v>43880</c:v>
                </c:pt>
                <c:pt idx="20">
                  <c:v>43881</c:v>
                </c:pt>
                <c:pt idx="21">
                  <c:v>43882</c:v>
                </c:pt>
                <c:pt idx="22">
                  <c:v>43885</c:v>
                </c:pt>
                <c:pt idx="23">
                  <c:v>43886</c:v>
                </c:pt>
                <c:pt idx="24">
                  <c:v>43887</c:v>
                </c:pt>
                <c:pt idx="25">
                  <c:v>43888</c:v>
                </c:pt>
                <c:pt idx="26">
                  <c:v>43889</c:v>
                </c:pt>
                <c:pt idx="27">
                  <c:v>43892</c:v>
                </c:pt>
                <c:pt idx="28">
                  <c:v>43893</c:v>
                </c:pt>
                <c:pt idx="29">
                  <c:v>43894</c:v>
                </c:pt>
                <c:pt idx="30">
                  <c:v>43895</c:v>
                </c:pt>
                <c:pt idx="31">
                  <c:v>43896</c:v>
                </c:pt>
                <c:pt idx="32">
                  <c:v>43899</c:v>
                </c:pt>
                <c:pt idx="33">
                  <c:v>43900</c:v>
                </c:pt>
                <c:pt idx="34">
                  <c:v>43901</c:v>
                </c:pt>
                <c:pt idx="35">
                  <c:v>43902</c:v>
                </c:pt>
                <c:pt idx="36">
                  <c:v>43903</c:v>
                </c:pt>
                <c:pt idx="37">
                  <c:v>43906</c:v>
                </c:pt>
                <c:pt idx="38">
                  <c:v>43907</c:v>
                </c:pt>
                <c:pt idx="39">
                  <c:v>43908</c:v>
                </c:pt>
                <c:pt idx="40">
                  <c:v>43909</c:v>
                </c:pt>
                <c:pt idx="41">
                  <c:v>43910</c:v>
                </c:pt>
                <c:pt idx="42">
                  <c:v>43913</c:v>
                </c:pt>
                <c:pt idx="43">
                  <c:v>43914</c:v>
                </c:pt>
                <c:pt idx="44">
                  <c:v>43915</c:v>
                </c:pt>
                <c:pt idx="45">
                  <c:v>43916</c:v>
                </c:pt>
                <c:pt idx="46">
                  <c:v>43917</c:v>
                </c:pt>
                <c:pt idx="47">
                  <c:v>43920</c:v>
                </c:pt>
                <c:pt idx="48">
                  <c:v>43921</c:v>
                </c:pt>
                <c:pt idx="49">
                  <c:v>43922</c:v>
                </c:pt>
                <c:pt idx="50">
                  <c:v>43923</c:v>
                </c:pt>
                <c:pt idx="51">
                  <c:v>43924</c:v>
                </c:pt>
                <c:pt idx="52">
                  <c:v>43928</c:v>
                </c:pt>
                <c:pt idx="53">
                  <c:v>43929</c:v>
                </c:pt>
                <c:pt idx="54">
                  <c:v>43930</c:v>
                </c:pt>
                <c:pt idx="55">
                  <c:v>43931</c:v>
                </c:pt>
                <c:pt idx="56">
                  <c:v>43934</c:v>
                </c:pt>
                <c:pt idx="57">
                  <c:v>43935</c:v>
                </c:pt>
                <c:pt idx="58">
                  <c:v>43936</c:v>
                </c:pt>
                <c:pt idx="59">
                  <c:v>43937</c:v>
                </c:pt>
                <c:pt idx="60">
                  <c:v>43938</c:v>
                </c:pt>
                <c:pt idx="61">
                  <c:v>43941</c:v>
                </c:pt>
                <c:pt idx="62">
                  <c:v>43942</c:v>
                </c:pt>
                <c:pt idx="63">
                  <c:v>43943</c:v>
                </c:pt>
                <c:pt idx="64">
                  <c:v>43944</c:v>
                </c:pt>
                <c:pt idx="65">
                  <c:v>43945</c:v>
                </c:pt>
                <c:pt idx="66">
                  <c:v>43947</c:v>
                </c:pt>
                <c:pt idx="67">
                  <c:v>43948</c:v>
                </c:pt>
                <c:pt idx="68">
                  <c:v>43949</c:v>
                </c:pt>
                <c:pt idx="69">
                  <c:v>43950</c:v>
                </c:pt>
                <c:pt idx="70">
                  <c:v>43951</c:v>
                </c:pt>
                <c:pt idx="71">
                  <c:v>43957</c:v>
                </c:pt>
                <c:pt idx="72">
                  <c:v>43958</c:v>
                </c:pt>
                <c:pt idx="73">
                  <c:v>43959</c:v>
                </c:pt>
                <c:pt idx="74">
                  <c:v>43960</c:v>
                </c:pt>
                <c:pt idx="75">
                  <c:v>43962</c:v>
                </c:pt>
                <c:pt idx="76">
                  <c:v>43963</c:v>
                </c:pt>
                <c:pt idx="77">
                  <c:v>43964</c:v>
                </c:pt>
                <c:pt idx="78">
                  <c:v>43965</c:v>
                </c:pt>
                <c:pt idx="79">
                  <c:v>43966</c:v>
                </c:pt>
                <c:pt idx="80">
                  <c:v>43969</c:v>
                </c:pt>
                <c:pt idx="81">
                  <c:v>43970</c:v>
                </c:pt>
                <c:pt idx="82">
                  <c:v>43971</c:v>
                </c:pt>
                <c:pt idx="83">
                  <c:v>43972</c:v>
                </c:pt>
                <c:pt idx="84">
                  <c:v>43973</c:v>
                </c:pt>
                <c:pt idx="85">
                  <c:v>43976</c:v>
                </c:pt>
                <c:pt idx="86">
                  <c:v>43977</c:v>
                </c:pt>
                <c:pt idx="87">
                  <c:v>43978</c:v>
                </c:pt>
                <c:pt idx="88">
                  <c:v>43979</c:v>
                </c:pt>
                <c:pt idx="89">
                  <c:v>43980</c:v>
                </c:pt>
                <c:pt idx="90">
                  <c:v>43983</c:v>
                </c:pt>
                <c:pt idx="91">
                  <c:v>43984</c:v>
                </c:pt>
                <c:pt idx="92">
                  <c:v>43985</c:v>
                </c:pt>
                <c:pt idx="93">
                  <c:v>43986</c:v>
                </c:pt>
                <c:pt idx="94">
                  <c:v>43987</c:v>
                </c:pt>
                <c:pt idx="95">
                  <c:v>43990</c:v>
                </c:pt>
                <c:pt idx="96">
                  <c:v>43991</c:v>
                </c:pt>
                <c:pt idx="97">
                  <c:v>43992</c:v>
                </c:pt>
                <c:pt idx="98">
                  <c:v>43993</c:v>
                </c:pt>
                <c:pt idx="99">
                  <c:v>43994</c:v>
                </c:pt>
                <c:pt idx="100">
                  <c:v>43997</c:v>
                </c:pt>
                <c:pt idx="101">
                  <c:v>43998</c:v>
                </c:pt>
                <c:pt idx="102">
                  <c:v>43999</c:v>
                </c:pt>
                <c:pt idx="103">
                  <c:v>44000</c:v>
                </c:pt>
                <c:pt idx="104">
                  <c:v>44001</c:v>
                </c:pt>
                <c:pt idx="105">
                  <c:v>44004</c:v>
                </c:pt>
                <c:pt idx="106">
                  <c:v>44005</c:v>
                </c:pt>
                <c:pt idx="107">
                  <c:v>44006</c:v>
                </c:pt>
                <c:pt idx="108">
                  <c:v>44010</c:v>
                </c:pt>
                <c:pt idx="109">
                  <c:v>44011</c:v>
                </c:pt>
                <c:pt idx="110">
                  <c:v>44012</c:v>
                </c:pt>
                <c:pt idx="111">
                  <c:v>44013</c:v>
                </c:pt>
                <c:pt idx="112">
                  <c:v>44014</c:v>
                </c:pt>
                <c:pt idx="113">
                  <c:v>44015</c:v>
                </c:pt>
                <c:pt idx="114">
                  <c:v>44018</c:v>
                </c:pt>
                <c:pt idx="115">
                  <c:v>44019</c:v>
                </c:pt>
                <c:pt idx="116">
                  <c:v>44020</c:v>
                </c:pt>
                <c:pt idx="117">
                  <c:v>44021</c:v>
                </c:pt>
                <c:pt idx="118">
                  <c:v>44022</c:v>
                </c:pt>
                <c:pt idx="119">
                  <c:v>44025</c:v>
                </c:pt>
                <c:pt idx="120">
                  <c:v>44026</c:v>
                </c:pt>
                <c:pt idx="121">
                  <c:v>44027</c:v>
                </c:pt>
                <c:pt idx="122">
                  <c:v>44028</c:v>
                </c:pt>
                <c:pt idx="123">
                  <c:v>44029</c:v>
                </c:pt>
                <c:pt idx="124">
                  <c:v>44032</c:v>
                </c:pt>
                <c:pt idx="125">
                  <c:v>44033</c:v>
                </c:pt>
                <c:pt idx="126">
                  <c:v>44034</c:v>
                </c:pt>
                <c:pt idx="127">
                  <c:v>44035</c:v>
                </c:pt>
                <c:pt idx="128">
                  <c:v>44036</c:v>
                </c:pt>
                <c:pt idx="129">
                  <c:v>44039</c:v>
                </c:pt>
                <c:pt idx="130">
                  <c:v>44040</c:v>
                </c:pt>
                <c:pt idx="131">
                  <c:v>44041</c:v>
                </c:pt>
                <c:pt idx="132">
                  <c:v>44042</c:v>
                </c:pt>
                <c:pt idx="133">
                  <c:v>44043</c:v>
                </c:pt>
                <c:pt idx="134">
                  <c:v>44046</c:v>
                </c:pt>
                <c:pt idx="135">
                  <c:v>44047</c:v>
                </c:pt>
                <c:pt idx="136">
                  <c:v>44048</c:v>
                </c:pt>
                <c:pt idx="137">
                  <c:v>44049</c:v>
                </c:pt>
                <c:pt idx="138">
                  <c:v>44050</c:v>
                </c:pt>
                <c:pt idx="139">
                  <c:v>44053</c:v>
                </c:pt>
                <c:pt idx="140">
                  <c:v>44054</c:v>
                </c:pt>
                <c:pt idx="141">
                  <c:v>44055</c:v>
                </c:pt>
                <c:pt idx="142">
                  <c:v>44056</c:v>
                </c:pt>
                <c:pt idx="143">
                  <c:v>44057</c:v>
                </c:pt>
                <c:pt idx="144">
                  <c:v>44060</c:v>
                </c:pt>
                <c:pt idx="145">
                  <c:v>44061</c:v>
                </c:pt>
                <c:pt idx="146">
                  <c:v>44062</c:v>
                </c:pt>
                <c:pt idx="147">
                  <c:v>44063</c:v>
                </c:pt>
                <c:pt idx="148">
                  <c:v>44064</c:v>
                </c:pt>
                <c:pt idx="149">
                  <c:v>44067</c:v>
                </c:pt>
                <c:pt idx="150">
                  <c:v>44068</c:v>
                </c:pt>
                <c:pt idx="151">
                  <c:v>44069</c:v>
                </c:pt>
                <c:pt idx="152">
                  <c:v>44070</c:v>
                </c:pt>
                <c:pt idx="153">
                  <c:v>44071</c:v>
                </c:pt>
                <c:pt idx="154">
                  <c:v>44074</c:v>
                </c:pt>
                <c:pt idx="155">
                  <c:v>44075</c:v>
                </c:pt>
                <c:pt idx="156">
                  <c:v>44076</c:v>
                </c:pt>
                <c:pt idx="157">
                  <c:v>44077</c:v>
                </c:pt>
                <c:pt idx="158">
                  <c:v>44078</c:v>
                </c:pt>
                <c:pt idx="159">
                  <c:v>44081</c:v>
                </c:pt>
                <c:pt idx="160">
                  <c:v>44082</c:v>
                </c:pt>
                <c:pt idx="161">
                  <c:v>44083</c:v>
                </c:pt>
                <c:pt idx="162">
                  <c:v>44084</c:v>
                </c:pt>
                <c:pt idx="163">
                  <c:v>44085</c:v>
                </c:pt>
                <c:pt idx="164">
                  <c:v>44088</c:v>
                </c:pt>
                <c:pt idx="165">
                  <c:v>44089</c:v>
                </c:pt>
                <c:pt idx="166">
                  <c:v>44090</c:v>
                </c:pt>
                <c:pt idx="167">
                  <c:v>44091</c:v>
                </c:pt>
                <c:pt idx="168">
                  <c:v>44092</c:v>
                </c:pt>
                <c:pt idx="169">
                  <c:v>44095</c:v>
                </c:pt>
                <c:pt idx="170">
                  <c:v>44096</c:v>
                </c:pt>
                <c:pt idx="171">
                  <c:v>44097</c:v>
                </c:pt>
                <c:pt idx="172">
                  <c:v>44098</c:v>
                </c:pt>
                <c:pt idx="173">
                  <c:v>44099</c:v>
                </c:pt>
                <c:pt idx="174">
                  <c:v>44101</c:v>
                </c:pt>
                <c:pt idx="175">
                  <c:v>44102</c:v>
                </c:pt>
                <c:pt idx="176">
                  <c:v>44103</c:v>
                </c:pt>
                <c:pt idx="177">
                  <c:v>44104</c:v>
                </c:pt>
                <c:pt idx="178">
                  <c:v>44113</c:v>
                </c:pt>
                <c:pt idx="179">
                  <c:v>44114</c:v>
                </c:pt>
                <c:pt idx="180">
                  <c:v>44116</c:v>
                </c:pt>
                <c:pt idx="181">
                  <c:v>44117</c:v>
                </c:pt>
                <c:pt idx="182">
                  <c:v>44118</c:v>
                </c:pt>
                <c:pt idx="183">
                  <c:v>44119</c:v>
                </c:pt>
                <c:pt idx="184">
                  <c:v>44120</c:v>
                </c:pt>
                <c:pt idx="185">
                  <c:v>44123</c:v>
                </c:pt>
                <c:pt idx="186">
                  <c:v>44124</c:v>
                </c:pt>
                <c:pt idx="187">
                  <c:v>44125</c:v>
                </c:pt>
                <c:pt idx="188">
                  <c:v>44126</c:v>
                </c:pt>
                <c:pt idx="189">
                  <c:v>44127</c:v>
                </c:pt>
                <c:pt idx="190">
                  <c:v>44130</c:v>
                </c:pt>
                <c:pt idx="191">
                  <c:v>44131</c:v>
                </c:pt>
                <c:pt idx="192">
                  <c:v>44132</c:v>
                </c:pt>
                <c:pt idx="193">
                  <c:v>44133</c:v>
                </c:pt>
                <c:pt idx="194">
                  <c:v>44134</c:v>
                </c:pt>
                <c:pt idx="195">
                  <c:v>44137</c:v>
                </c:pt>
                <c:pt idx="196">
                  <c:v>44138</c:v>
                </c:pt>
                <c:pt idx="197">
                  <c:v>44139</c:v>
                </c:pt>
                <c:pt idx="198">
                  <c:v>44140</c:v>
                </c:pt>
                <c:pt idx="199">
                  <c:v>44141</c:v>
                </c:pt>
                <c:pt idx="200">
                  <c:v>44144</c:v>
                </c:pt>
                <c:pt idx="201">
                  <c:v>44145</c:v>
                </c:pt>
                <c:pt idx="202">
                  <c:v>44146</c:v>
                </c:pt>
                <c:pt idx="203">
                  <c:v>44147</c:v>
                </c:pt>
                <c:pt idx="204">
                  <c:v>44148</c:v>
                </c:pt>
                <c:pt idx="205">
                  <c:v>44151</c:v>
                </c:pt>
                <c:pt idx="206">
                  <c:v>44152</c:v>
                </c:pt>
                <c:pt idx="207">
                  <c:v>44153</c:v>
                </c:pt>
                <c:pt idx="208">
                  <c:v>44154</c:v>
                </c:pt>
                <c:pt idx="209">
                  <c:v>44155</c:v>
                </c:pt>
                <c:pt idx="210">
                  <c:v>44158</c:v>
                </c:pt>
                <c:pt idx="211">
                  <c:v>44159</c:v>
                </c:pt>
                <c:pt idx="212">
                  <c:v>44160</c:v>
                </c:pt>
                <c:pt idx="213">
                  <c:v>44161</c:v>
                </c:pt>
                <c:pt idx="214">
                  <c:v>44162</c:v>
                </c:pt>
                <c:pt idx="215">
                  <c:v>44165</c:v>
                </c:pt>
                <c:pt idx="216">
                  <c:v>44166</c:v>
                </c:pt>
                <c:pt idx="217">
                  <c:v>44167</c:v>
                </c:pt>
                <c:pt idx="218">
                  <c:v>44168</c:v>
                </c:pt>
                <c:pt idx="219">
                  <c:v>44169</c:v>
                </c:pt>
                <c:pt idx="220">
                  <c:v>44172</c:v>
                </c:pt>
                <c:pt idx="221">
                  <c:v>44173</c:v>
                </c:pt>
                <c:pt idx="222">
                  <c:v>44174</c:v>
                </c:pt>
                <c:pt idx="223">
                  <c:v>44175</c:v>
                </c:pt>
                <c:pt idx="224">
                  <c:v>44176</c:v>
                </c:pt>
                <c:pt idx="225">
                  <c:v>44179</c:v>
                </c:pt>
                <c:pt idx="226">
                  <c:v>44180</c:v>
                </c:pt>
                <c:pt idx="227">
                  <c:v>44181</c:v>
                </c:pt>
                <c:pt idx="228">
                  <c:v>44182</c:v>
                </c:pt>
                <c:pt idx="229">
                  <c:v>44183</c:v>
                </c:pt>
                <c:pt idx="230">
                  <c:v>44186</c:v>
                </c:pt>
                <c:pt idx="231">
                  <c:v>44187</c:v>
                </c:pt>
                <c:pt idx="232">
                  <c:v>44188</c:v>
                </c:pt>
                <c:pt idx="233">
                  <c:v>44189</c:v>
                </c:pt>
                <c:pt idx="234">
                  <c:v>44190</c:v>
                </c:pt>
                <c:pt idx="235">
                  <c:v>44193</c:v>
                </c:pt>
                <c:pt idx="236">
                  <c:v>44194</c:v>
                </c:pt>
                <c:pt idx="237">
                  <c:v>44195</c:v>
                </c:pt>
                <c:pt idx="238">
                  <c:v>44196</c:v>
                </c:pt>
              </c:numCache>
            </c:numRef>
          </c:cat>
          <c:val>
            <c:numRef>
              <c:f>'导出数据 (2)'!$B$482:$B$614</c:f>
              <c:numCache>
                <c:formatCode>General</c:formatCode>
                <c:ptCount val="133"/>
                <c:pt idx="0">
                  <c:v>227437</c:v>
                </c:pt>
                <c:pt idx="1">
                  <c:v>185625</c:v>
                </c:pt>
                <c:pt idx="2">
                  <c:v>148070</c:v>
                </c:pt>
                <c:pt idx="3">
                  <c:v>175332</c:v>
                </c:pt>
                <c:pt idx="4">
                  <c:v>155217</c:v>
                </c:pt>
                <c:pt idx="5">
                  <c:v>149023</c:v>
                </c:pt>
                <c:pt idx="6">
                  <c:v>133357</c:v>
                </c:pt>
                <c:pt idx="7">
                  <c:v>127765</c:v>
                </c:pt>
                <c:pt idx="8">
                  <c:v>127382</c:v>
                </c:pt>
                <c:pt idx="9">
                  <c:v>163003</c:v>
                </c:pt>
                <c:pt idx="10">
                  <c:v>147550</c:v>
                </c:pt>
                <c:pt idx="11">
                  <c:v>111295</c:v>
                </c:pt>
                <c:pt idx="12">
                  <c:v>104476</c:v>
                </c:pt>
                <c:pt idx="13">
                  <c:v>105053</c:v>
                </c:pt>
                <c:pt idx="14">
                  <c:v>84335</c:v>
                </c:pt>
                <c:pt idx="15">
                  <c:v>81532</c:v>
                </c:pt>
                <c:pt idx="16">
                  <c:v>65772</c:v>
                </c:pt>
                <c:pt idx="17">
                  <c:v>61128</c:v>
                </c:pt>
                <c:pt idx="18">
                  <c:v>45630</c:v>
                </c:pt>
                <c:pt idx="19">
                  <c:v>33890</c:v>
                </c:pt>
                <c:pt idx="20">
                  <c:v>24185</c:v>
                </c:pt>
                <c:pt idx="21">
                  <c:v>31351</c:v>
                </c:pt>
                <c:pt idx="22">
                  <c:v>18345</c:v>
                </c:pt>
                <c:pt idx="23">
                  <c:v>12414</c:v>
                </c:pt>
                <c:pt idx="24">
                  <c:v>7502</c:v>
                </c:pt>
                <c:pt idx="25">
                  <c:v>101029</c:v>
                </c:pt>
                <c:pt idx="26">
                  <c:v>75899</c:v>
                </c:pt>
                <c:pt idx="27">
                  <c:v>86225</c:v>
                </c:pt>
                <c:pt idx="28">
                  <c:v>132342</c:v>
                </c:pt>
                <c:pt idx="29">
                  <c:v>87982</c:v>
                </c:pt>
                <c:pt idx="30">
                  <c:v>121448</c:v>
                </c:pt>
                <c:pt idx="31">
                  <c:v>196876</c:v>
                </c:pt>
                <c:pt idx="32">
                  <c:v>179875</c:v>
                </c:pt>
                <c:pt idx="33">
                  <c:v>147499</c:v>
                </c:pt>
                <c:pt idx="34">
                  <c:v>158605</c:v>
                </c:pt>
                <c:pt idx="35">
                  <c:v>183858</c:v>
                </c:pt>
                <c:pt idx="36">
                  <c:v>156586</c:v>
                </c:pt>
                <c:pt idx="37">
                  <c:v>164316</c:v>
                </c:pt>
                <c:pt idx="38">
                  <c:v>240984</c:v>
                </c:pt>
                <c:pt idx="39">
                  <c:v>160804</c:v>
                </c:pt>
                <c:pt idx="40">
                  <c:v>253387</c:v>
                </c:pt>
                <c:pt idx="41">
                  <c:v>169534</c:v>
                </c:pt>
                <c:pt idx="42">
                  <c:v>211348</c:v>
                </c:pt>
                <c:pt idx="43">
                  <c:v>201454</c:v>
                </c:pt>
                <c:pt idx="44">
                  <c:v>196543</c:v>
                </c:pt>
                <c:pt idx="45">
                  <c:v>214585</c:v>
                </c:pt>
                <c:pt idx="46">
                  <c:v>206128</c:v>
                </c:pt>
                <c:pt idx="47">
                  <c:v>287639</c:v>
                </c:pt>
                <c:pt idx="48">
                  <c:v>229750</c:v>
                </c:pt>
                <c:pt idx="49">
                  <c:v>293231</c:v>
                </c:pt>
                <c:pt idx="50">
                  <c:v>289660</c:v>
                </c:pt>
                <c:pt idx="51">
                  <c:v>236431</c:v>
                </c:pt>
                <c:pt idx="52">
                  <c:v>222700</c:v>
                </c:pt>
                <c:pt idx="53">
                  <c:v>350676</c:v>
                </c:pt>
                <c:pt idx="54">
                  <c:v>288508</c:v>
                </c:pt>
                <c:pt idx="55">
                  <c:v>295484</c:v>
                </c:pt>
                <c:pt idx="56">
                  <c:v>243413</c:v>
                </c:pt>
                <c:pt idx="57">
                  <c:v>253123</c:v>
                </c:pt>
                <c:pt idx="58">
                  <c:v>238015</c:v>
                </c:pt>
                <c:pt idx="59">
                  <c:v>212429</c:v>
                </c:pt>
                <c:pt idx="60">
                  <c:v>320508</c:v>
                </c:pt>
                <c:pt idx="61">
                  <c:v>219217</c:v>
                </c:pt>
                <c:pt idx="62">
                  <c:v>233370</c:v>
                </c:pt>
                <c:pt idx="63">
                  <c:v>241148</c:v>
                </c:pt>
                <c:pt idx="64">
                  <c:v>255202</c:v>
                </c:pt>
                <c:pt idx="65">
                  <c:v>286756</c:v>
                </c:pt>
                <c:pt idx="66">
                  <c:v>248862</c:v>
                </c:pt>
                <c:pt idx="67">
                  <c:v>266652</c:v>
                </c:pt>
                <c:pt idx="68">
                  <c:v>307636</c:v>
                </c:pt>
                <c:pt idx="69">
                  <c:v>226074</c:v>
                </c:pt>
                <c:pt idx="70">
                  <c:v>249779</c:v>
                </c:pt>
                <c:pt idx="71">
                  <c:v>258437</c:v>
                </c:pt>
                <c:pt idx="72">
                  <c:v>239344</c:v>
                </c:pt>
                <c:pt idx="73">
                  <c:v>291620</c:v>
                </c:pt>
                <c:pt idx="74">
                  <c:v>204119</c:v>
                </c:pt>
                <c:pt idx="75">
                  <c:v>321562</c:v>
                </c:pt>
                <c:pt idx="76">
                  <c:v>280522</c:v>
                </c:pt>
                <c:pt idx="77">
                  <c:v>287509</c:v>
                </c:pt>
                <c:pt idx="78">
                  <c:v>328575</c:v>
                </c:pt>
                <c:pt idx="79">
                  <c:v>212533</c:v>
                </c:pt>
                <c:pt idx="80">
                  <c:v>218511</c:v>
                </c:pt>
                <c:pt idx="81">
                  <c:v>159681</c:v>
                </c:pt>
                <c:pt idx="82">
                  <c:v>173080</c:v>
                </c:pt>
                <c:pt idx="83">
                  <c:v>164630</c:v>
                </c:pt>
                <c:pt idx="84">
                  <c:v>181026</c:v>
                </c:pt>
                <c:pt idx="85">
                  <c:v>137738</c:v>
                </c:pt>
                <c:pt idx="86">
                  <c:v>210556</c:v>
                </c:pt>
                <c:pt idx="87">
                  <c:v>193998</c:v>
                </c:pt>
                <c:pt idx="88">
                  <c:v>184026</c:v>
                </c:pt>
                <c:pt idx="89">
                  <c:v>180407</c:v>
                </c:pt>
                <c:pt idx="90">
                  <c:v>136633</c:v>
                </c:pt>
                <c:pt idx="91">
                  <c:v>237268</c:v>
                </c:pt>
                <c:pt idx="92">
                  <c:v>242468</c:v>
                </c:pt>
                <c:pt idx="93">
                  <c:v>191930</c:v>
                </c:pt>
                <c:pt idx="94">
                  <c:v>211207</c:v>
                </c:pt>
                <c:pt idx="95">
                  <c:v>155897</c:v>
                </c:pt>
                <c:pt idx="96">
                  <c:v>224847</c:v>
                </c:pt>
                <c:pt idx="97">
                  <c:v>207535</c:v>
                </c:pt>
                <c:pt idx="98">
                  <c:v>162137</c:v>
                </c:pt>
                <c:pt idx="99">
                  <c:v>203238</c:v>
                </c:pt>
                <c:pt idx="100">
                  <c:v>221993</c:v>
                </c:pt>
                <c:pt idx="101">
                  <c:v>227218</c:v>
                </c:pt>
                <c:pt idx="102">
                  <c:v>253327</c:v>
                </c:pt>
                <c:pt idx="103">
                  <c:v>200900</c:v>
                </c:pt>
                <c:pt idx="104">
                  <c:v>158132</c:v>
                </c:pt>
                <c:pt idx="105">
                  <c:v>190820</c:v>
                </c:pt>
                <c:pt idx="106">
                  <c:v>201128</c:v>
                </c:pt>
                <c:pt idx="107">
                  <c:v>160954</c:v>
                </c:pt>
                <c:pt idx="108">
                  <c:v>180938</c:v>
                </c:pt>
                <c:pt idx="109">
                  <c:v>222716</c:v>
                </c:pt>
                <c:pt idx="110">
                  <c:v>162640</c:v>
                </c:pt>
                <c:pt idx="111">
                  <c:v>211089</c:v>
                </c:pt>
                <c:pt idx="112">
                  <c:v>193481</c:v>
                </c:pt>
                <c:pt idx="113">
                  <c:v>152159</c:v>
                </c:pt>
                <c:pt idx="114">
                  <c:v>176262</c:v>
                </c:pt>
                <c:pt idx="115">
                  <c:v>160014</c:v>
                </c:pt>
                <c:pt idx="116">
                  <c:v>170203</c:v>
                </c:pt>
                <c:pt idx="117">
                  <c:v>262055</c:v>
                </c:pt>
                <c:pt idx="118">
                  <c:v>217755</c:v>
                </c:pt>
                <c:pt idx="119">
                  <c:v>239296</c:v>
                </c:pt>
                <c:pt idx="120">
                  <c:v>180316</c:v>
                </c:pt>
                <c:pt idx="121">
                  <c:v>191769</c:v>
                </c:pt>
                <c:pt idx="122">
                  <c:v>184960</c:v>
                </c:pt>
                <c:pt idx="123">
                  <c:v>172661</c:v>
                </c:pt>
                <c:pt idx="124">
                  <c:v>226898</c:v>
                </c:pt>
                <c:pt idx="125">
                  <c:v>184514</c:v>
                </c:pt>
                <c:pt idx="126">
                  <c:v>188169</c:v>
                </c:pt>
                <c:pt idx="127">
                  <c:v>193529</c:v>
                </c:pt>
                <c:pt idx="128">
                  <c:v>185139</c:v>
                </c:pt>
                <c:pt idx="129">
                  <c:v>163935</c:v>
                </c:pt>
                <c:pt idx="130">
                  <c:v>194103</c:v>
                </c:pt>
                <c:pt idx="131">
                  <c:v>180972</c:v>
                </c:pt>
                <c:pt idx="132">
                  <c:v>175902</c:v>
                </c:pt>
              </c:numCache>
            </c:numRef>
          </c:val>
          <c:smooth val="0"/>
          <c:extLst>
            <c:ext xmlns:c16="http://schemas.microsoft.com/office/drawing/2014/chart" uri="{C3380CC4-5D6E-409C-BE32-E72D297353CC}">
              <c16:uniqueId val="{00000002-1A92-450E-96B8-8C6F988B57E4}"/>
            </c:ext>
          </c:extLst>
        </c:ser>
        <c:dLbls>
          <c:showLegendKey val="0"/>
          <c:showVal val="0"/>
          <c:showCatName val="0"/>
          <c:showSerName val="0"/>
          <c:showPercent val="0"/>
          <c:showBubbleSize val="0"/>
        </c:dLbls>
        <c:smooth val="0"/>
        <c:axId val="499192768"/>
        <c:axId val="499194080"/>
      </c:lineChart>
      <c:dateAx>
        <c:axId val="499192768"/>
        <c:scaling>
          <c:orientation val="minMax"/>
        </c:scaling>
        <c:delete val="0"/>
        <c:axPos val="b"/>
        <c:numFmt formatCode="yyyy\-m\-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99194080"/>
        <c:crosses val="autoZero"/>
        <c:auto val="1"/>
        <c:lblOffset val="100"/>
        <c:baseTimeUnit val="days"/>
      </c:dateAx>
      <c:valAx>
        <c:axId val="49919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991927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导出数据!$B$2</c:f>
              <c:strCache>
                <c:ptCount val="1"/>
                <c:pt idx="0">
                  <c:v>南方</c:v>
                </c:pt>
              </c:strCache>
            </c:strRef>
          </c:tx>
          <c:spPr>
            <a:ln w="19050" cap="rnd">
              <a:solidFill>
                <a:schemeClr val="accent1"/>
              </a:solidFill>
              <a:round/>
            </a:ln>
            <a:effectLst/>
          </c:spPr>
          <c:marker>
            <c:symbol val="none"/>
          </c:marker>
          <c:cat>
            <c:numRef>
              <c:f>导出数据!$A$3:$A$135</c:f>
              <c:numCache>
                <c:formatCode>yyyy\-m\-d</c:formatCode>
                <c:ptCount val="133"/>
                <c:pt idx="0">
                  <c:v>44403</c:v>
                </c:pt>
                <c:pt idx="1">
                  <c:v>44400</c:v>
                </c:pt>
                <c:pt idx="2">
                  <c:v>44399</c:v>
                </c:pt>
                <c:pt idx="3">
                  <c:v>44398</c:v>
                </c:pt>
                <c:pt idx="4">
                  <c:v>44397</c:v>
                </c:pt>
                <c:pt idx="5">
                  <c:v>44396</c:v>
                </c:pt>
                <c:pt idx="6">
                  <c:v>44393</c:v>
                </c:pt>
                <c:pt idx="7">
                  <c:v>44392</c:v>
                </c:pt>
                <c:pt idx="8">
                  <c:v>44391</c:v>
                </c:pt>
                <c:pt idx="9">
                  <c:v>44390</c:v>
                </c:pt>
                <c:pt idx="10">
                  <c:v>44389</c:v>
                </c:pt>
                <c:pt idx="11">
                  <c:v>44386</c:v>
                </c:pt>
                <c:pt idx="12">
                  <c:v>44385</c:v>
                </c:pt>
                <c:pt idx="13">
                  <c:v>44384</c:v>
                </c:pt>
                <c:pt idx="14">
                  <c:v>44383</c:v>
                </c:pt>
                <c:pt idx="15">
                  <c:v>44382</c:v>
                </c:pt>
                <c:pt idx="16">
                  <c:v>44379</c:v>
                </c:pt>
                <c:pt idx="17">
                  <c:v>44378</c:v>
                </c:pt>
                <c:pt idx="18">
                  <c:v>44377</c:v>
                </c:pt>
                <c:pt idx="19">
                  <c:v>44376</c:v>
                </c:pt>
                <c:pt idx="20">
                  <c:v>44375</c:v>
                </c:pt>
                <c:pt idx="21">
                  <c:v>44372</c:v>
                </c:pt>
                <c:pt idx="22">
                  <c:v>44371</c:v>
                </c:pt>
                <c:pt idx="23">
                  <c:v>44370</c:v>
                </c:pt>
                <c:pt idx="24">
                  <c:v>44369</c:v>
                </c:pt>
                <c:pt idx="25">
                  <c:v>44368</c:v>
                </c:pt>
                <c:pt idx="26">
                  <c:v>44365</c:v>
                </c:pt>
                <c:pt idx="27">
                  <c:v>44364</c:v>
                </c:pt>
                <c:pt idx="28">
                  <c:v>44363</c:v>
                </c:pt>
                <c:pt idx="29">
                  <c:v>44362</c:v>
                </c:pt>
                <c:pt idx="30">
                  <c:v>44358</c:v>
                </c:pt>
                <c:pt idx="31">
                  <c:v>44357</c:v>
                </c:pt>
                <c:pt idx="32">
                  <c:v>44356</c:v>
                </c:pt>
                <c:pt idx="33">
                  <c:v>44355</c:v>
                </c:pt>
                <c:pt idx="34">
                  <c:v>44354</c:v>
                </c:pt>
                <c:pt idx="35">
                  <c:v>44351</c:v>
                </c:pt>
                <c:pt idx="36">
                  <c:v>44350</c:v>
                </c:pt>
                <c:pt idx="37">
                  <c:v>44349</c:v>
                </c:pt>
                <c:pt idx="38">
                  <c:v>44348</c:v>
                </c:pt>
                <c:pt idx="39">
                  <c:v>44347</c:v>
                </c:pt>
                <c:pt idx="40">
                  <c:v>44344</c:v>
                </c:pt>
                <c:pt idx="41">
                  <c:v>44343</c:v>
                </c:pt>
                <c:pt idx="42">
                  <c:v>44342</c:v>
                </c:pt>
                <c:pt idx="43">
                  <c:v>44341</c:v>
                </c:pt>
                <c:pt idx="44">
                  <c:v>44340</c:v>
                </c:pt>
                <c:pt idx="45">
                  <c:v>44337</c:v>
                </c:pt>
                <c:pt idx="46">
                  <c:v>44336</c:v>
                </c:pt>
                <c:pt idx="47">
                  <c:v>44335</c:v>
                </c:pt>
                <c:pt idx="48">
                  <c:v>44334</c:v>
                </c:pt>
                <c:pt idx="49">
                  <c:v>44333</c:v>
                </c:pt>
                <c:pt idx="50">
                  <c:v>44330</c:v>
                </c:pt>
                <c:pt idx="51">
                  <c:v>44329</c:v>
                </c:pt>
                <c:pt idx="52">
                  <c:v>44328</c:v>
                </c:pt>
                <c:pt idx="53">
                  <c:v>44327</c:v>
                </c:pt>
                <c:pt idx="54">
                  <c:v>44326</c:v>
                </c:pt>
                <c:pt idx="55">
                  <c:v>44324</c:v>
                </c:pt>
                <c:pt idx="56">
                  <c:v>44323</c:v>
                </c:pt>
                <c:pt idx="57">
                  <c:v>44322</c:v>
                </c:pt>
                <c:pt idx="58">
                  <c:v>44316</c:v>
                </c:pt>
                <c:pt idx="59">
                  <c:v>44315</c:v>
                </c:pt>
                <c:pt idx="60">
                  <c:v>44314</c:v>
                </c:pt>
                <c:pt idx="61">
                  <c:v>44313</c:v>
                </c:pt>
                <c:pt idx="62">
                  <c:v>44312</c:v>
                </c:pt>
                <c:pt idx="63">
                  <c:v>44311</c:v>
                </c:pt>
                <c:pt idx="64">
                  <c:v>44309</c:v>
                </c:pt>
                <c:pt idx="65">
                  <c:v>44308</c:v>
                </c:pt>
                <c:pt idx="66">
                  <c:v>44307</c:v>
                </c:pt>
                <c:pt idx="67">
                  <c:v>44306</c:v>
                </c:pt>
                <c:pt idx="68">
                  <c:v>44305</c:v>
                </c:pt>
                <c:pt idx="69">
                  <c:v>44302</c:v>
                </c:pt>
                <c:pt idx="70">
                  <c:v>44301</c:v>
                </c:pt>
                <c:pt idx="71">
                  <c:v>44300</c:v>
                </c:pt>
                <c:pt idx="72">
                  <c:v>44299</c:v>
                </c:pt>
                <c:pt idx="73">
                  <c:v>44298</c:v>
                </c:pt>
                <c:pt idx="74">
                  <c:v>44295</c:v>
                </c:pt>
                <c:pt idx="75">
                  <c:v>44294</c:v>
                </c:pt>
                <c:pt idx="76">
                  <c:v>44293</c:v>
                </c:pt>
                <c:pt idx="77">
                  <c:v>44292</c:v>
                </c:pt>
                <c:pt idx="78">
                  <c:v>44288</c:v>
                </c:pt>
                <c:pt idx="79">
                  <c:v>44287</c:v>
                </c:pt>
                <c:pt idx="80">
                  <c:v>44286</c:v>
                </c:pt>
                <c:pt idx="81">
                  <c:v>44285</c:v>
                </c:pt>
                <c:pt idx="82">
                  <c:v>44284</c:v>
                </c:pt>
                <c:pt idx="83">
                  <c:v>44281</c:v>
                </c:pt>
                <c:pt idx="84">
                  <c:v>44280</c:v>
                </c:pt>
                <c:pt idx="85">
                  <c:v>44279</c:v>
                </c:pt>
                <c:pt idx="86">
                  <c:v>44278</c:v>
                </c:pt>
                <c:pt idx="87">
                  <c:v>44277</c:v>
                </c:pt>
                <c:pt idx="88">
                  <c:v>44274</c:v>
                </c:pt>
                <c:pt idx="89">
                  <c:v>44273</c:v>
                </c:pt>
                <c:pt idx="90">
                  <c:v>44272</c:v>
                </c:pt>
                <c:pt idx="91">
                  <c:v>44271</c:v>
                </c:pt>
                <c:pt idx="92">
                  <c:v>44270</c:v>
                </c:pt>
                <c:pt idx="93">
                  <c:v>44267</c:v>
                </c:pt>
                <c:pt idx="94">
                  <c:v>44266</c:v>
                </c:pt>
                <c:pt idx="95">
                  <c:v>44265</c:v>
                </c:pt>
                <c:pt idx="96">
                  <c:v>44264</c:v>
                </c:pt>
                <c:pt idx="97">
                  <c:v>44263</c:v>
                </c:pt>
                <c:pt idx="98">
                  <c:v>44260</c:v>
                </c:pt>
                <c:pt idx="99">
                  <c:v>44259</c:v>
                </c:pt>
                <c:pt idx="100">
                  <c:v>44258</c:v>
                </c:pt>
                <c:pt idx="101">
                  <c:v>44257</c:v>
                </c:pt>
                <c:pt idx="102">
                  <c:v>44256</c:v>
                </c:pt>
                <c:pt idx="103">
                  <c:v>44253</c:v>
                </c:pt>
                <c:pt idx="104">
                  <c:v>44252</c:v>
                </c:pt>
                <c:pt idx="105">
                  <c:v>44251</c:v>
                </c:pt>
                <c:pt idx="106">
                  <c:v>44250</c:v>
                </c:pt>
                <c:pt idx="107">
                  <c:v>44249</c:v>
                </c:pt>
                <c:pt idx="108">
                  <c:v>44232</c:v>
                </c:pt>
                <c:pt idx="109">
                  <c:v>44231</c:v>
                </c:pt>
                <c:pt idx="110">
                  <c:v>44230</c:v>
                </c:pt>
                <c:pt idx="111">
                  <c:v>44229</c:v>
                </c:pt>
                <c:pt idx="112">
                  <c:v>44228</c:v>
                </c:pt>
                <c:pt idx="113">
                  <c:v>44225</c:v>
                </c:pt>
                <c:pt idx="114">
                  <c:v>44224</c:v>
                </c:pt>
                <c:pt idx="115">
                  <c:v>44223</c:v>
                </c:pt>
                <c:pt idx="116">
                  <c:v>44222</c:v>
                </c:pt>
                <c:pt idx="117">
                  <c:v>44221</c:v>
                </c:pt>
                <c:pt idx="118">
                  <c:v>44218</c:v>
                </c:pt>
                <c:pt idx="119">
                  <c:v>44217</c:v>
                </c:pt>
                <c:pt idx="120">
                  <c:v>44216</c:v>
                </c:pt>
                <c:pt idx="121">
                  <c:v>44215</c:v>
                </c:pt>
                <c:pt idx="122">
                  <c:v>44214</c:v>
                </c:pt>
                <c:pt idx="123">
                  <c:v>44211</c:v>
                </c:pt>
                <c:pt idx="124">
                  <c:v>44210</c:v>
                </c:pt>
                <c:pt idx="125">
                  <c:v>44209</c:v>
                </c:pt>
                <c:pt idx="126">
                  <c:v>44208</c:v>
                </c:pt>
                <c:pt idx="127">
                  <c:v>44207</c:v>
                </c:pt>
                <c:pt idx="128">
                  <c:v>44204</c:v>
                </c:pt>
                <c:pt idx="129">
                  <c:v>44203</c:v>
                </c:pt>
                <c:pt idx="130">
                  <c:v>44202</c:v>
                </c:pt>
                <c:pt idx="131">
                  <c:v>44201</c:v>
                </c:pt>
                <c:pt idx="132">
                  <c:v>44200</c:v>
                </c:pt>
              </c:numCache>
            </c:numRef>
          </c:cat>
          <c:val>
            <c:numRef>
              <c:f>导出数据!$B$3:$B$135</c:f>
              <c:numCache>
                <c:formatCode>General</c:formatCode>
                <c:ptCount val="133"/>
                <c:pt idx="0">
                  <c:v>69340</c:v>
                </c:pt>
                <c:pt idx="1">
                  <c:v>59070</c:v>
                </c:pt>
                <c:pt idx="2">
                  <c:v>54370</c:v>
                </c:pt>
                <c:pt idx="3">
                  <c:v>50400</c:v>
                </c:pt>
                <c:pt idx="4">
                  <c:v>50560</c:v>
                </c:pt>
                <c:pt idx="5">
                  <c:v>58730</c:v>
                </c:pt>
                <c:pt idx="6">
                  <c:v>55950</c:v>
                </c:pt>
                <c:pt idx="7">
                  <c:v>57710</c:v>
                </c:pt>
                <c:pt idx="8">
                  <c:v>66600</c:v>
                </c:pt>
                <c:pt idx="9">
                  <c:v>50900</c:v>
                </c:pt>
                <c:pt idx="10">
                  <c:v>61690</c:v>
                </c:pt>
                <c:pt idx="11">
                  <c:v>54179</c:v>
                </c:pt>
                <c:pt idx="12">
                  <c:v>55550</c:v>
                </c:pt>
                <c:pt idx="13">
                  <c:v>65810</c:v>
                </c:pt>
                <c:pt idx="14">
                  <c:v>68090</c:v>
                </c:pt>
                <c:pt idx="15">
                  <c:v>72535</c:v>
                </c:pt>
                <c:pt idx="16">
                  <c:v>53120</c:v>
                </c:pt>
                <c:pt idx="17">
                  <c:v>54480</c:v>
                </c:pt>
                <c:pt idx="18">
                  <c:v>47450</c:v>
                </c:pt>
                <c:pt idx="19">
                  <c:v>48550</c:v>
                </c:pt>
                <c:pt idx="20">
                  <c:v>52950</c:v>
                </c:pt>
                <c:pt idx="21">
                  <c:v>60970</c:v>
                </c:pt>
                <c:pt idx="22">
                  <c:v>50160</c:v>
                </c:pt>
                <c:pt idx="23">
                  <c:v>66630</c:v>
                </c:pt>
                <c:pt idx="24">
                  <c:v>50300</c:v>
                </c:pt>
                <c:pt idx="25">
                  <c:v>51420</c:v>
                </c:pt>
                <c:pt idx="26">
                  <c:v>64620</c:v>
                </c:pt>
                <c:pt idx="27">
                  <c:v>61310</c:v>
                </c:pt>
                <c:pt idx="28">
                  <c:v>53770</c:v>
                </c:pt>
                <c:pt idx="29">
                  <c:v>62460</c:v>
                </c:pt>
                <c:pt idx="30">
                  <c:v>74180</c:v>
                </c:pt>
                <c:pt idx="31">
                  <c:v>72400</c:v>
                </c:pt>
                <c:pt idx="32">
                  <c:v>66930</c:v>
                </c:pt>
                <c:pt idx="33">
                  <c:v>56080</c:v>
                </c:pt>
                <c:pt idx="34">
                  <c:v>55300</c:v>
                </c:pt>
                <c:pt idx="35">
                  <c:v>62460</c:v>
                </c:pt>
                <c:pt idx="36">
                  <c:v>61590</c:v>
                </c:pt>
                <c:pt idx="37">
                  <c:v>54980</c:v>
                </c:pt>
                <c:pt idx="38">
                  <c:v>64220</c:v>
                </c:pt>
                <c:pt idx="39">
                  <c:v>67500</c:v>
                </c:pt>
                <c:pt idx="40">
                  <c:v>76400</c:v>
                </c:pt>
                <c:pt idx="41">
                  <c:v>67380</c:v>
                </c:pt>
                <c:pt idx="42">
                  <c:v>51670</c:v>
                </c:pt>
                <c:pt idx="43">
                  <c:v>62040</c:v>
                </c:pt>
                <c:pt idx="44">
                  <c:v>59300</c:v>
                </c:pt>
                <c:pt idx="45">
                  <c:v>63460</c:v>
                </c:pt>
                <c:pt idx="46">
                  <c:v>60440</c:v>
                </c:pt>
                <c:pt idx="47">
                  <c:v>50430</c:v>
                </c:pt>
                <c:pt idx="48">
                  <c:v>59140</c:v>
                </c:pt>
                <c:pt idx="49">
                  <c:v>56720</c:v>
                </c:pt>
                <c:pt idx="50">
                  <c:v>57610</c:v>
                </c:pt>
                <c:pt idx="51">
                  <c:v>59210</c:v>
                </c:pt>
                <c:pt idx="52">
                  <c:v>76190</c:v>
                </c:pt>
                <c:pt idx="53">
                  <c:v>80320</c:v>
                </c:pt>
                <c:pt idx="54">
                  <c:v>96270</c:v>
                </c:pt>
                <c:pt idx="55">
                  <c:v>88230</c:v>
                </c:pt>
                <c:pt idx="56">
                  <c:v>88065</c:v>
                </c:pt>
                <c:pt idx="57">
                  <c:v>101760</c:v>
                </c:pt>
                <c:pt idx="58">
                  <c:v>73740</c:v>
                </c:pt>
                <c:pt idx="59">
                  <c:v>79840</c:v>
                </c:pt>
                <c:pt idx="60">
                  <c:v>69850</c:v>
                </c:pt>
                <c:pt idx="61">
                  <c:v>74900</c:v>
                </c:pt>
                <c:pt idx="62">
                  <c:v>74610</c:v>
                </c:pt>
                <c:pt idx="63">
                  <c:v>77390</c:v>
                </c:pt>
                <c:pt idx="64">
                  <c:v>79410</c:v>
                </c:pt>
                <c:pt idx="65">
                  <c:v>78940</c:v>
                </c:pt>
                <c:pt idx="66">
                  <c:v>77130</c:v>
                </c:pt>
                <c:pt idx="67">
                  <c:v>79340</c:v>
                </c:pt>
                <c:pt idx="68">
                  <c:v>75270</c:v>
                </c:pt>
                <c:pt idx="69">
                  <c:v>70080</c:v>
                </c:pt>
                <c:pt idx="70">
                  <c:v>71680</c:v>
                </c:pt>
                <c:pt idx="71">
                  <c:v>72340</c:v>
                </c:pt>
                <c:pt idx="72">
                  <c:v>93647</c:v>
                </c:pt>
                <c:pt idx="73">
                  <c:v>70140</c:v>
                </c:pt>
                <c:pt idx="74">
                  <c:v>79840</c:v>
                </c:pt>
                <c:pt idx="75">
                  <c:v>74920</c:v>
                </c:pt>
                <c:pt idx="76">
                  <c:v>74620</c:v>
                </c:pt>
                <c:pt idx="77">
                  <c:v>91340</c:v>
                </c:pt>
                <c:pt idx="78">
                  <c:v>91090</c:v>
                </c:pt>
                <c:pt idx="79">
                  <c:v>96910</c:v>
                </c:pt>
                <c:pt idx="80">
                  <c:v>66590</c:v>
                </c:pt>
                <c:pt idx="81">
                  <c:v>74120</c:v>
                </c:pt>
                <c:pt idx="82">
                  <c:v>92860</c:v>
                </c:pt>
                <c:pt idx="83">
                  <c:v>82730</c:v>
                </c:pt>
                <c:pt idx="84">
                  <c:v>71350</c:v>
                </c:pt>
                <c:pt idx="85">
                  <c:v>79070</c:v>
                </c:pt>
                <c:pt idx="86">
                  <c:v>57511</c:v>
                </c:pt>
                <c:pt idx="87">
                  <c:v>66270</c:v>
                </c:pt>
                <c:pt idx="88">
                  <c:v>63830</c:v>
                </c:pt>
                <c:pt idx="89">
                  <c:v>65130</c:v>
                </c:pt>
                <c:pt idx="90">
                  <c:v>63390</c:v>
                </c:pt>
                <c:pt idx="91">
                  <c:v>59325</c:v>
                </c:pt>
                <c:pt idx="92">
                  <c:v>64810</c:v>
                </c:pt>
                <c:pt idx="93">
                  <c:v>54120</c:v>
                </c:pt>
                <c:pt idx="94">
                  <c:v>65930</c:v>
                </c:pt>
                <c:pt idx="95">
                  <c:v>48020</c:v>
                </c:pt>
                <c:pt idx="96">
                  <c:v>45130</c:v>
                </c:pt>
                <c:pt idx="97">
                  <c:v>58930</c:v>
                </c:pt>
                <c:pt idx="98">
                  <c:v>47570</c:v>
                </c:pt>
                <c:pt idx="99">
                  <c:v>50860</c:v>
                </c:pt>
                <c:pt idx="100">
                  <c:v>56260</c:v>
                </c:pt>
                <c:pt idx="101">
                  <c:v>54030</c:v>
                </c:pt>
                <c:pt idx="102">
                  <c:v>48220</c:v>
                </c:pt>
                <c:pt idx="103">
                  <c:v>41100</c:v>
                </c:pt>
                <c:pt idx="104">
                  <c:v>41910</c:v>
                </c:pt>
                <c:pt idx="105">
                  <c:v>35220</c:v>
                </c:pt>
                <c:pt idx="106">
                  <c:v>33690</c:v>
                </c:pt>
                <c:pt idx="107">
                  <c:v>29170</c:v>
                </c:pt>
                <c:pt idx="108">
                  <c:v>2710</c:v>
                </c:pt>
                <c:pt idx="109">
                  <c:v>4290</c:v>
                </c:pt>
                <c:pt idx="110">
                  <c:v>6440</c:v>
                </c:pt>
                <c:pt idx="111">
                  <c:v>8030</c:v>
                </c:pt>
                <c:pt idx="112">
                  <c:v>11700</c:v>
                </c:pt>
                <c:pt idx="113">
                  <c:v>15750</c:v>
                </c:pt>
                <c:pt idx="114">
                  <c:v>19080</c:v>
                </c:pt>
                <c:pt idx="115">
                  <c:v>24470</c:v>
                </c:pt>
                <c:pt idx="116">
                  <c:v>30230</c:v>
                </c:pt>
                <c:pt idx="117">
                  <c:v>37330</c:v>
                </c:pt>
                <c:pt idx="118">
                  <c:v>39060</c:v>
                </c:pt>
                <c:pt idx="119">
                  <c:v>42000</c:v>
                </c:pt>
                <c:pt idx="120">
                  <c:v>47111</c:v>
                </c:pt>
                <c:pt idx="121">
                  <c:v>52480</c:v>
                </c:pt>
                <c:pt idx="122">
                  <c:v>64220</c:v>
                </c:pt>
                <c:pt idx="123">
                  <c:v>62126</c:v>
                </c:pt>
                <c:pt idx="124">
                  <c:v>56070</c:v>
                </c:pt>
                <c:pt idx="125">
                  <c:v>56090</c:v>
                </c:pt>
                <c:pt idx="126">
                  <c:v>57560</c:v>
                </c:pt>
                <c:pt idx="127">
                  <c:v>62230</c:v>
                </c:pt>
                <c:pt idx="128">
                  <c:v>64570</c:v>
                </c:pt>
                <c:pt idx="129">
                  <c:v>69140</c:v>
                </c:pt>
                <c:pt idx="130">
                  <c:v>63200</c:v>
                </c:pt>
                <c:pt idx="131">
                  <c:v>76770</c:v>
                </c:pt>
                <c:pt idx="132">
                  <c:v>77800</c:v>
                </c:pt>
              </c:numCache>
            </c:numRef>
          </c:val>
          <c:smooth val="0"/>
          <c:extLst>
            <c:ext xmlns:c16="http://schemas.microsoft.com/office/drawing/2014/chart" uri="{C3380CC4-5D6E-409C-BE32-E72D297353CC}">
              <c16:uniqueId val="{00000000-C51D-4FF9-BC60-362BF0452B1A}"/>
            </c:ext>
          </c:extLst>
        </c:ser>
        <c:ser>
          <c:idx val="1"/>
          <c:order val="1"/>
          <c:tx>
            <c:strRef>
              <c:f>导出数据!$C$2</c:f>
              <c:strCache>
                <c:ptCount val="1"/>
                <c:pt idx="0">
                  <c:v>华东</c:v>
                </c:pt>
              </c:strCache>
            </c:strRef>
          </c:tx>
          <c:spPr>
            <a:ln w="19050" cap="rnd">
              <a:solidFill>
                <a:schemeClr val="accent2"/>
              </a:solidFill>
              <a:round/>
            </a:ln>
            <a:effectLst/>
          </c:spPr>
          <c:marker>
            <c:symbol val="none"/>
          </c:marker>
          <c:cat>
            <c:numRef>
              <c:f>导出数据!$A$3:$A$135</c:f>
              <c:numCache>
                <c:formatCode>yyyy\-m\-d</c:formatCode>
                <c:ptCount val="133"/>
                <c:pt idx="0">
                  <c:v>44403</c:v>
                </c:pt>
                <c:pt idx="1">
                  <c:v>44400</c:v>
                </c:pt>
                <c:pt idx="2">
                  <c:v>44399</c:v>
                </c:pt>
                <c:pt idx="3">
                  <c:v>44398</c:v>
                </c:pt>
                <c:pt idx="4">
                  <c:v>44397</c:v>
                </c:pt>
                <c:pt idx="5">
                  <c:v>44396</c:v>
                </c:pt>
                <c:pt idx="6">
                  <c:v>44393</c:v>
                </c:pt>
                <c:pt idx="7">
                  <c:v>44392</c:v>
                </c:pt>
                <c:pt idx="8">
                  <c:v>44391</c:v>
                </c:pt>
                <c:pt idx="9">
                  <c:v>44390</c:v>
                </c:pt>
                <c:pt idx="10">
                  <c:v>44389</c:v>
                </c:pt>
                <c:pt idx="11">
                  <c:v>44386</c:v>
                </c:pt>
                <c:pt idx="12">
                  <c:v>44385</c:v>
                </c:pt>
                <c:pt idx="13">
                  <c:v>44384</c:v>
                </c:pt>
                <c:pt idx="14">
                  <c:v>44383</c:v>
                </c:pt>
                <c:pt idx="15">
                  <c:v>44382</c:v>
                </c:pt>
                <c:pt idx="16">
                  <c:v>44379</c:v>
                </c:pt>
                <c:pt idx="17">
                  <c:v>44378</c:v>
                </c:pt>
                <c:pt idx="18">
                  <c:v>44377</c:v>
                </c:pt>
                <c:pt idx="19">
                  <c:v>44376</c:v>
                </c:pt>
                <c:pt idx="20">
                  <c:v>44375</c:v>
                </c:pt>
                <c:pt idx="21">
                  <c:v>44372</c:v>
                </c:pt>
                <c:pt idx="22">
                  <c:v>44371</c:v>
                </c:pt>
                <c:pt idx="23">
                  <c:v>44370</c:v>
                </c:pt>
                <c:pt idx="24">
                  <c:v>44369</c:v>
                </c:pt>
                <c:pt idx="25">
                  <c:v>44368</c:v>
                </c:pt>
                <c:pt idx="26">
                  <c:v>44365</c:v>
                </c:pt>
                <c:pt idx="27">
                  <c:v>44364</c:v>
                </c:pt>
                <c:pt idx="28">
                  <c:v>44363</c:v>
                </c:pt>
                <c:pt idx="29">
                  <c:v>44362</c:v>
                </c:pt>
                <c:pt idx="30">
                  <c:v>44358</c:v>
                </c:pt>
                <c:pt idx="31">
                  <c:v>44357</c:v>
                </c:pt>
                <c:pt idx="32">
                  <c:v>44356</c:v>
                </c:pt>
                <c:pt idx="33">
                  <c:v>44355</c:v>
                </c:pt>
                <c:pt idx="34">
                  <c:v>44354</c:v>
                </c:pt>
                <c:pt idx="35">
                  <c:v>44351</c:v>
                </c:pt>
                <c:pt idx="36">
                  <c:v>44350</c:v>
                </c:pt>
                <c:pt idx="37">
                  <c:v>44349</c:v>
                </c:pt>
                <c:pt idx="38">
                  <c:v>44348</c:v>
                </c:pt>
                <c:pt idx="39">
                  <c:v>44347</c:v>
                </c:pt>
                <c:pt idx="40">
                  <c:v>44344</c:v>
                </c:pt>
                <c:pt idx="41">
                  <c:v>44343</c:v>
                </c:pt>
                <c:pt idx="42">
                  <c:v>44342</c:v>
                </c:pt>
                <c:pt idx="43">
                  <c:v>44341</c:v>
                </c:pt>
                <c:pt idx="44">
                  <c:v>44340</c:v>
                </c:pt>
                <c:pt idx="45">
                  <c:v>44337</c:v>
                </c:pt>
                <c:pt idx="46">
                  <c:v>44336</c:v>
                </c:pt>
                <c:pt idx="47">
                  <c:v>44335</c:v>
                </c:pt>
                <c:pt idx="48">
                  <c:v>44334</c:v>
                </c:pt>
                <c:pt idx="49">
                  <c:v>44333</c:v>
                </c:pt>
                <c:pt idx="50">
                  <c:v>44330</c:v>
                </c:pt>
                <c:pt idx="51">
                  <c:v>44329</c:v>
                </c:pt>
                <c:pt idx="52">
                  <c:v>44328</c:v>
                </c:pt>
                <c:pt idx="53">
                  <c:v>44327</c:v>
                </c:pt>
                <c:pt idx="54">
                  <c:v>44326</c:v>
                </c:pt>
                <c:pt idx="55">
                  <c:v>44324</c:v>
                </c:pt>
                <c:pt idx="56">
                  <c:v>44323</c:v>
                </c:pt>
                <c:pt idx="57">
                  <c:v>44322</c:v>
                </c:pt>
                <c:pt idx="58">
                  <c:v>44316</c:v>
                </c:pt>
                <c:pt idx="59">
                  <c:v>44315</c:v>
                </c:pt>
                <c:pt idx="60">
                  <c:v>44314</c:v>
                </c:pt>
                <c:pt idx="61">
                  <c:v>44313</c:v>
                </c:pt>
                <c:pt idx="62">
                  <c:v>44312</c:v>
                </c:pt>
                <c:pt idx="63">
                  <c:v>44311</c:v>
                </c:pt>
                <c:pt idx="64">
                  <c:v>44309</c:v>
                </c:pt>
                <c:pt idx="65">
                  <c:v>44308</c:v>
                </c:pt>
                <c:pt idx="66">
                  <c:v>44307</c:v>
                </c:pt>
                <c:pt idx="67">
                  <c:v>44306</c:v>
                </c:pt>
                <c:pt idx="68">
                  <c:v>44305</c:v>
                </c:pt>
                <c:pt idx="69">
                  <c:v>44302</c:v>
                </c:pt>
                <c:pt idx="70">
                  <c:v>44301</c:v>
                </c:pt>
                <c:pt idx="71">
                  <c:v>44300</c:v>
                </c:pt>
                <c:pt idx="72">
                  <c:v>44299</c:v>
                </c:pt>
                <c:pt idx="73">
                  <c:v>44298</c:v>
                </c:pt>
                <c:pt idx="74">
                  <c:v>44295</c:v>
                </c:pt>
                <c:pt idx="75">
                  <c:v>44294</c:v>
                </c:pt>
                <c:pt idx="76">
                  <c:v>44293</c:v>
                </c:pt>
                <c:pt idx="77">
                  <c:v>44292</c:v>
                </c:pt>
                <c:pt idx="78">
                  <c:v>44288</c:v>
                </c:pt>
                <c:pt idx="79">
                  <c:v>44287</c:v>
                </c:pt>
                <c:pt idx="80">
                  <c:v>44286</c:v>
                </c:pt>
                <c:pt idx="81">
                  <c:v>44285</c:v>
                </c:pt>
                <c:pt idx="82">
                  <c:v>44284</c:v>
                </c:pt>
                <c:pt idx="83">
                  <c:v>44281</c:v>
                </c:pt>
                <c:pt idx="84">
                  <c:v>44280</c:v>
                </c:pt>
                <c:pt idx="85">
                  <c:v>44279</c:v>
                </c:pt>
                <c:pt idx="86">
                  <c:v>44278</c:v>
                </c:pt>
                <c:pt idx="87">
                  <c:v>44277</c:v>
                </c:pt>
                <c:pt idx="88">
                  <c:v>44274</c:v>
                </c:pt>
                <c:pt idx="89">
                  <c:v>44273</c:v>
                </c:pt>
                <c:pt idx="90">
                  <c:v>44272</c:v>
                </c:pt>
                <c:pt idx="91">
                  <c:v>44271</c:v>
                </c:pt>
                <c:pt idx="92">
                  <c:v>44270</c:v>
                </c:pt>
                <c:pt idx="93">
                  <c:v>44267</c:v>
                </c:pt>
                <c:pt idx="94">
                  <c:v>44266</c:v>
                </c:pt>
                <c:pt idx="95">
                  <c:v>44265</c:v>
                </c:pt>
                <c:pt idx="96">
                  <c:v>44264</c:v>
                </c:pt>
                <c:pt idx="97">
                  <c:v>44263</c:v>
                </c:pt>
                <c:pt idx="98">
                  <c:v>44260</c:v>
                </c:pt>
                <c:pt idx="99">
                  <c:v>44259</c:v>
                </c:pt>
                <c:pt idx="100">
                  <c:v>44258</c:v>
                </c:pt>
                <c:pt idx="101">
                  <c:v>44257</c:v>
                </c:pt>
                <c:pt idx="102">
                  <c:v>44256</c:v>
                </c:pt>
                <c:pt idx="103">
                  <c:v>44253</c:v>
                </c:pt>
                <c:pt idx="104">
                  <c:v>44252</c:v>
                </c:pt>
                <c:pt idx="105">
                  <c:v>44251</c:v>
                </c:pt>
                <c:pt idx="106">
                  <c:v>44250</c:v>
                </c:pt>
                <c:pt idx="107">
                  <c:v>44249</c:v>
                </c:pt>
                <c:pt idx="108">
                  <c:v>44232</c:v>
                </c:pt>
                <c:pt idx="109">
                  <c:v>44231</c:v>
                </c:pt>
                <c:pt idx="110">
                  <c:v>44230</c:v>
                </c:pt>
                <c:pt idx="111">
                  <c:v>44229</c:v>
                </c:pt>
                <c:pt idx="112">
                  <c:v>44228</c:v>
                </c:pt>
                <c:pt idx="113">
                  <c:v>44225</c:v>
                </c:pt>
                <c:pt idx="114">
                  <c:v>44224</c:v>
                </c:pt>
                <c:pt idx="115">
                  <c:v>44223</c:v>
                </c:pt>
                <c:pt idx="116">
                  <c:v>44222</c:v>
                </c:pt>
                <c:pt idx="117">
                  <c:v>44221</c:v>
                </c:pt>
                <c:pt idx="118">
                  <c:v>44218</c:v>
                </c:pt>
                <c:pt idx="119">
                  <c:v>44217</c:v>
                </c:pt>
                <c:pt idx="120">
                  <c:v>44216</c:v>
                </c:pt>
                <c:pt idx="121">
                  <c:v>44215</c:v>
                </c:pt>
                <c:pt idx="122">
                  <c:v>44214</c:v>
                </c:pt>
                <c:pt idx="123">
                  <c:v>44211</c:v>
                </c:pt>
                <c:pt idx="124">
                  <c:v>44210</c:v>
                </c:pt>
                <c:pt idx="125">
                  <c:v>44209</c:v>
                </c:pt>
                <c:pt idx="126">
                  <c:v>44208</c:v>
                </c:pt>
                <c:pt idx="127">
                  <c:v>44207</c:v>
                </c:pt>
                <c:pt idx="128">
                  <c:v>44204</c:v>
                </c:pt>
                <c:pt idx="129">
                  <c:v>44203</c:v>
                </c:pt>
                <c:pt idx="130">
                  <c:v>44202</c:v>
                </c:pt>
                <c:pt idx="131">
                  <c:v>44201</c:v>
                </c:pt>
                <c:pt idx="132">
                  <c:v>44200</c:v>
                </c:pt>
              </c:numCache>
            </c:numRef>
          </c:cat>
          <c:val>
            <c:numRef>
              <c:f>导出数据!$C$3:$C$135</c:f>
              <c:numCache>
                <c:formatCode>General</c:formatCode>
                <c:ptCount val="133"/>
                <c:pt idx="0">
                  <c:v>69380</c:v>
                </c:pt>
                <c:pt idx="1">
                  <c:v>87139</c:v>
                </c:pt>
                <c:pt idx="2">
                  <c:v>110799</c:v>
                </c:pt>
                <c:pt idx="3">
                  <c:v>87103</c:v>
                </c:pt>
                <c:pt idx="4">
                  <c:v>107810</c:v>
                </c:pt>
                <c:pt idx="5">
                  <c:v>104728</c:v>
                </c:pt>
                <c:pt idx="6">
                  <c:v>103509</c:v>
                </c:pt>
                <c:pt idx="7">
                  <c:v>94552</c:v>
                </c:pt>
                <c:pt idx="8">
                  <c:v>124265</c:v>
                </c:pt>
                <c:pt idx="9">
                  <c:v>92754</c:v>
                </c:pt>
                <c:pt idx="10">
                  <c:v>95825</c:v>
                </c:pt>
                <c:pt idx="11">
                  <c:v>107405</c:v>
                </c:pt>
                <c:pt idx="12">
                  <c:v>91060</c:v>
                </c:pt>
                <c:pt idx="13">
                  <c:v>127064</c:v>
                </c:pt>
                <c:pt idx="14">
                  <c:v>104924</c:v>
                </c:pt>
                <c:pt idx="15">
                  <c:v>143880</c:v>
                </c:pt>
                <c:pt idx="16">
                  <c:v>87541</c:v>
                </c:pt>
                <c:pt idx="17">
                  <c:v>79352</c:v>
                </c:pt>
                <c:pt idx="18">
                  <c:v>105358</c:v>
                </c:pt>
                <c:pt idx="19">
                  <c:v>78875</c:v>
                </c:pt>
                <c:pt idx="20">
                  <c:v>108178</c:v>
                </c:pt>
                <c:pt idx="21">
                  <c:v>116636</c:v>
                </c:pt>
                <c:pt idx="22">
                  <c:v>79560</c:v>
                </c:pt>
                <c:pt idx="23">
                  <c:v>114623</c:v>
                </c:pt>
                <c:pt idx="24">
                  <c:v>102878</c:v>
                </c:pt>
                <c:pt idx="25">
                  <c:v>83881</c:v>
                </c:pt>
                <c:pt idx="26">
                  <c:v>104358</c:v>
                </c:pt>
                <c:pt idx="27">
                  <c:v>99224</c:v>
                </c:pt>
                <c:pt idx="28">
                  <c:v>76276</c:v>
                </c:pt>
                <c:pt idx="29">
                  <c:v>106824</c:v>
                </c:pt>
                <c:pt idx="30">
                  <c:v>134234</c:v>
                </c:pt>
                <c:pt idx="31">
                  <c:v>118070</c:v>
                </c:pt>
                <c:pt idx="32">
                  <c:v>119210</c:v>
                </c:pt>
                <c:pt idx="33">
                  <c:v>116630</c:v>
                </c:pt>
                <c:pt idx="34">
                  <c:v>81924</c:v>
                </c:pt>
                <c:pt idx="35">
                  <c:v>108817</c:v>
                </c:pt>
                <c:pt idx="36">
                  <c:v>124965</c:v>
                </c:pt>
                <c:pt idx="37">
                  <c:v>69849</c:v>
                </c:pt>
                <c:pt idx="38">
                  <c:v>113110</c:v>
                </c:pt>
                <c:pt idx="39">
                  <c:v>89720</c:v>
                </c:pt>
                <c:pt idx="40">
                  <c:v>116836</c:v>
                </c:pt>
                <c:pt idx="41">
                  <c:v>128121</c:v>
                </c:pt>
                <c:pt idx="42">
                  <c:v>57210</c:v>
                </c:pt>
                <c:pt idx="43">
                  <c:v>83200</c:v>
                </c:pt>
                <c:pt idx="44">
                  <c:v>93384</c:v>
                </c:pt>
                <c:pt idx="45">
                  <c:v>97358</c:v>
                </c:pt>
                <c:pt idx="46">
                  <c:v>114400</c:v>
                </c:pt>
                <c:pt idx="47">
                  <c:v>62688</c:v>
                </c:pt>
                <c:pt idx="48">
                  <c:v>91056</c:v>
                </c:pt>
                <c:pt idx="49">
                  <c:v>73121</c:v>
                </c:pt>
                <c:pt idx="50">
                  <c:v>79042</c:v>
                </c:pt>
                <c:pt idx="51">
                  <c:v>67412</c:v>
                </c:pt>
                <c:pt idx="52">
                  <c:v>102596</c:v>
                </c:pt>
                <c:pt idx="53">
                  <c:v>91739</c:v>
                </c:pt>
                <c:pt idx="54">
                  <c:v>179880</c:v>
                </c:pt>
                <c:pt idx="55">
                  <c:v>149570</c:v>
                </c:pt>
                <c:pt idx="56">
                  <c:v>143110</c:v>
                </c:pt>
                <c:pt idx="57">
                  <c:v>169988</c:v>
                </c:pt>
                <c:pt idx="58">
                  <c:v>89287</c:v>
                </c:pt>
                <c:pt idx="59">
                  <c:v>158096</c:v>
                </c:pt>
                <c:pt idx="60">
                  <c:v>129805</c:v>
                </c:pt>
                <c:pt idx="61">
                  <c:v>139480</c:v>
                </c:pt>
                <c:pt idx="62">
                  <c:v>131725</c:v>
                </c:pt>
                <c:pt idx="63">
                  <c:v>103798</c:v>
                </c:pt>
                <c:pt idx="64">
                  <c:v>177780</c:v>
                </c:pt>
                <c:pt idx="65">
                  <c:v>138803</c:v>
                </c:pt>
                <c:pt idx="66">
                  <c:v>129020</c:v>
                </c:pt>
                <c:pt idx="67">
                  <c:v>162740</c:v>
                </c:pt>
                <c:pt idx="68">
                  <c:v>143827</c:v>
                </c:pt>
                <c:pt idx="69">
                  <c:v>128845</c:v>
                </c:pt>
                <c:pt idx="70">
                  <c:v>121228</c:v>
                </c:pt>
                <c:pt idx="71">
                  <c:v>106222</c:v>
                </c:pt>
                <c:pt idx="72">
                  <c:v>178670</c:v>
                </c:pt>
                <c:pt idx="73">
                  <c:v>109446</c:v>
                </c:pt>
                <c:pt idx="74">
                  <c:v>119802</c:v>
                </c:pt>
                <c:pt idx="75">
                  <c:v>135942</c:v>
                </c:pt>
                <c:pt idx="76">
                  <c:v>119902</c:v>
                </c:pt>
                <c:pt idx="77">
                  <c:v>150963</c:v>
                </c:pt>
                <c:pt idx="78">
                  <c:v>148711</c:v>
                </c:pt>
                <c:pt idx="79">
                  <c:v>201740</c:v>
                </c:pt>
                <c:pt idx="80">
                  <c:v>115282</c:v>
                </c:pt>
                <c:pt idx="81">
                  <c:v>119522</c:v>
                </c:pt>
                <c:pt idx="82">
                  <c:v>147564</c:v>
                </c:pt>
                <c:pt idx="83">
                  <c:v>165661</c:v>
                </c:pt>
                <c:pt idx="84">
                  <c:v>115637</c:v>
                </c:pt>
                <c:pt idx="85">
                  <c:v>163497</c:v>
                </c:pt>
                <c:pt idx="86">
                  <c:v>118865</c:v>
                </c:pt>
                <c:pt idx="87">
                  <c:v>114412</c:v>
                </c:pt>
                <c:pt idx="88">
                  <c:v>99327</c:v>
                </c:pt>
                <c:pt idx="89">
                  <c:v>97175</c:v>
                </c:pt>
                <c:pt idx="90">
                  <c:v>114490</c:v>
                </c:pt>
                <c:pt idx="91">
                  <c:v>83788</c:v>
                </c:pt>
                <c:pt idx="92">
                  <c:v>152250</c:v>
                </c:pt>
                <c:pt idx="93">
                  <c:v>78690</c:v>
                </c:pt>
                <c:pt idx="94">
                  <c:v>140776</c:v>
                </c:pt>
                <c:pt idx="95">
                  <c:v>93943</c:v>
                </c:pt>
                <c:pt idx="96">
                  <c:v>90820</c:v>
                </c:pt>
                <c:pt idx="97">
                  <c:v>100199</c:v>
                </c:pt>
                <c:pt idx="98">
                  <c:v>94228</c:v>
                </c:pt>
                <c:pt idx="99">
                  <c:v>79874</c:v>
                </c:pt>
                <c:pt idx="100">
                  <c:v>96708</c:v>
                </c:pt>
                <c:pt idx="101">
                  <c:v>123102</c:v>
                </c:pt>
                <c:pt idx="102">
                  <c:v>65562</c:v>
                </c:pt>
                <c:pt idx="103">
                  <c:v>37527</c:v>
                </c:pt>
                <c:pt idx="104">
                  <c:v>76745</c:v>
                </c:pt>
                <c:pt idx="105">
                  <c:v>44063</c:v>
                </c:pt>
                <c:pt idx="106">
                  <c:v>34914</c:v>
                </c:pt>
                <c:pt idx="107">
                  <c:v>60298</c:v>
                </c:pt>
                <c:pt idx="108">
                  <c:v>4042</c:v>
                </c:pt>
                <c:pt idx="109">
                  <c:v>6634</c:v>
                </c:pt>
                <c:pt idx="110">
                  <c:v>9988</c:v>
                </c:pt>
                <c:pt idx="111">
                  <c:v>21677</c:v>
                </c:pt>
                <c:pt idx="112">
                  <c:v>10410</c:v>
                </c:pt>
                <c:pt idx="113">
                  <c:v>15780</c:v>
                </c:pt>
                <c:pt idx="114">
                  <c:v>20951</c:v>
                </c:pt>
                <c:pt idx="115">
                  <c:v>28535</c:v>
                </c:pt>
                <c:pt idx="116">
                  <c:v>27952</c:v>
                </c:pt>
                <c:pt idx="117">
                  <c:v>37642</c:v>
                </c:pt>
                <c:pt idx="118">
                  <c:v>38914</c:v>
                </c:pt>
                <c:pt idx="119">
                  <c:v>52432</c:v>
                </c:pt>
                <c:pt idx="120">
                  <c:v>46774</c:v>
                </c:pt>
                <c:pt idx="121">
                  <c:v>49393</c:v>
                </c:pt>
                <c:pt idx="122">
                  <c:v>69073</c:v>
                </c:pt>
                <c:pt idx="123">
                  <c:v>85521</c:v>
                </c:pt>
                <c:pt idx="124">
                  <c:v>61382</c:v>
                </c:pt>
                <c:pt idx="125">
                  <c:v>62319</c:v>
                </c:pt>
                <c:pt idx="126">
                  <c:v>66924</c:v>
                </c:pt>
                <c:pt idx="127">
                  <c:v>75558</c:v>
                </c:pt>
                <c:pt idx="128">
                  <c:v>74704</c:v>
                </c:pt>
                <c:pt idx="129">
                  <c:v>87462</c:v>
                </c:pt>
                <c:pt idx="130">
                  <c:v>71288</c:v>
                </c:pt>
                <c:pt idx="131">
                  <c:v>85043</c:v>
                </c:pt>
                <c:pt idx="132">
                  <c:v>127709</c:v>
                </c:pt>
              </c:numCache>
            </c:numRef>
          </c:val>
          <c:smooth val="0"/>
          <c:extLst>
            <c:ext xmlns:c16="http://schemas.microsoft.com/office/drawing/2014/chart" uri="{C3380CC4-5D6E-409C-BE32-E72D297353CC}">
              <c16:uniqueId val="{00000001-C51D-4FF9-BC60-362BF0452B1A}"/>
            </c:ext>
          </c:extLst>
        </c:ser>
        <c:ser>
          <c:idx val="2"/>
          <c:order val="2"/>
          <c:tx>
            <c:strRef>
              <c:f>导出数据!$D$2</c:f>
              <c:strCache>
                <c:ptCount val="1"/>
                <c:pt idx="0">
                  <c:v>北方</c:v>
                </c:pt>
              </c:strCache>
            </c:strRef>
          </c:tx>
          <c:spPr>
            <a:ln w="19050" cap="rnd">
              <a:solidFill>
                <a:schemeClr val="accent3"/>
              </a:solidFill>
              <a:round/>
            </a:ln>
            <a:effectLst/>
          </c:spPr>
          <c:marker>
            <c:symbol val="none"/>
          </c:marker>
          <c:cat>
            <c:numRef>
              <c:f>导出数据!$A$3:$A$135</c:f>
              <c:numCache>
                <c:formatCode>yyyy\-m\-d</c:formatCode>
                <c:ptCount val="133"/>
                <c:pt idx="0">
                  <c:v>44403</c:v>
                </c:pt>
                <c:pt idx="1">
                  <c:v>44400</c:v>
                </c:pt>
                <c:pt idx="2">
                  <c:v>44399</c:v>
                </c:pt>
                <c:pt idx="3">
                  <c:v>44398</c:v>
                </c:pt>
                <c:pt idx="4">
                  <c:v>44397</c:v>
                </c:pt>
                <c:pt idx="5">
                  <c:v>44396</c:v>
                </c:pt>
                <c:pt idx="6">
                  <c:v>44393</c:v>
                </c:pt>
                <c:pt idx="7">
                  <c:v>44392</c:v>
                </c:pt>
                <c:pt idx="8">
                  <c:v>44391</c:v>
                </c:pt>
                <c:pt idx="9">
                  <c:v>44390</c:v>
                </c:pt>
                <c:pt idx="10">
                  <c:v>44389</c:v>
                </c:pt>
                <c:pt idx="11">
                  <c:v>44386</c:v>
                </c:pt>
                <c:pt idx="12">
                  <c:v>44385</c:v>
                </c:pt>
                <c:pt idx="13">
                  <c:v>44384</c:v>
                </c:pt>
                <c:pt idx="14">
                  <c:v>44383</c:v>
                </c:pt>
                <c:pt idx="15">
                  <c:v>44382</c:v>
                </c:pt>
                <c:pt idx="16">
                  <c:v>44379</c:v>
                </c:pt>
                <c:pt idx="17">
                  <c:v>44378</c:v>
                </c:pt>
                <c:pt idx="18">
                  <c:v>44377</c:v>
                </c:pt>
                <c:pt idx="19">
                  <c:v>44376</c:v>
                </c:pt>
                <c:pt idx="20">
                  <c:v>44375</c:v>
                </c:pt>
                <c:pt idx="21">
                  <c:v>44372</c:v>
                </c:pt>
                <c:pt idx="22">
                  <c:v>44371</c:v>
                </c:pt>
                <c:pt idx="23">
                  <c:v>44370</c:v>
                </c:pt>
                <c:pt idx="24">
                  <c:v>44369</c:v>
                </c:pt>
                <c:pt idx="25">
                  <c:v>44368</c:v>
                </c:pt>
                <c:pt idx="26">
                  <c:v>44365</c:v>
                </c:pt>
                <c:pt idx="27">
                  <c:v>44364</c:v>
                </c:pt>
                <c:pt idx="28">
                  <c:v>44363</c:v>
                </c:pt>
                <c:pt idx="29">
                  <c:v>44362</c:v>
                </c:pt>
                <c:pt idx="30">
                  <c:v>44358</c:v>
                </c:pt>
                <c:pt idx="31">
                  <c:v>44357</c:v>
                </c:pt>
                <c:pt idx="32">
                  <c:v>44356</c:v>
                </c:pt>
                <c:pt idx="33">
                  <c:v>44355</c:v>
                </c:pt>
                <c:pt idx="34">
                  <c:v>44354</c:v>
                </c:pt>
                <c:pt idx="35">
                  <c:v>44351</c:v>
                </c:pt>
                <c:pt idx="36">
                  <c:v>44350</c:v>
                </c:pt>
                <c:pt idx="37">
                  <c:v>44349</c:v>
                </c:pt>
                <c:pt idx="38">
                  <c:v>44348</c:v>
                </c:pt>
                <c:pt idx="39">
                  <c:v>44347</c:v>
                </c:pt>
                <c:pt idx="40">
                  <c:v>44344</c:v>
                </c:pt>
                <c:pt idx="41">
                  <c:v>44343</c:v>
                </c:pt>
                <c:pt idx="42">
                  <c:v>44342</c:v>
                </c:pt>
                <c:pt idx="43">
                  <c:v>44341</c:v>
                </c:pt>
                <c:pt idx="44">
                  <c:v>44340</c:v>
                </c:pt>
                <c:pt idx="45">
                  <c:v>44337</c:v>
                </c:pt>
                <c:pt idx="46">
                  <c:v>44336</c:v>
                </c:pt>
                <c:pt idx="47">
                  <c:v>44335</c:v>
                </c:pt>
                <c:pt idx="48">
                  <c:v>44334</c:v>
                </c:pt>
                <c:pt idx="49">
                  <c:v>44333</c:v>
                </c:pt>
                <c:pt idx="50">
                  <c:v>44330</c:v>
                </c:pt>
                <c:pt idx="51">
                  <c:v>44329</c:v>
                </c:pt>
                <c:pt idx="52">
                  <c:v>44328</c:v>
                </c:pt>
                <c:pt idx="53">
                  <c:v>44327</c:v>
                </c:pt>
                <c:pt idx="54">
                  <c:v>44326</c:v>
                </c:pt>
                <c:pt idx="55">
                  <c:v>44324</c:v>
                </c:pt>
                <c:pt idx="56">
                  <c:v>44323</c:v>
                </c:pt>
                <c:pt idx="57">
                  <c:v>44322</c:v>
                </c:pt>
                <c:pt idx="58">
                  <c:v>44316</c:v>
                </c:pt>
                <c:pt idx="59">
                  <c:v>44315</c:v>
                </c:pt>
                <c:pt idx="60">
                  <c:v>44314</c:v>
                </c:pt>
                <c:pt idx="61">
                  <c:v>44313</c:v>
                </c:pt>
                <c:pt idx="62">
                  <c:v>44312</c:v>
                </c:pt>
                <c:pt idx="63">
                  <c:v>44311</c:v>
                </c:pt>
                <c:pt idx="64">
                  <c:v>44309</c:v>
                </c:pt>
                <c:pt idx="65">
                  <c:v>44308</c:v>
                </c:pt>
                <c:pt idx="66">
                  <c:v>44307</c:v>
                </c:pt>
                <c:pt idx="67">
                  <c:v>44306</c:v>
                </c:pt>
                <c:pt idx="68">
                  <c:v>44305</c:v>
                </c:pt>
                <c:pt idx="69">
                  <c:v>44302</c:v>
                </c:pt>
                <c:pt idx="70">
                  <c:v>44301</c:v>
                </c:pt>
                <c:pt idx="71">
                  <c:v>44300</c:v>
                </c:pt>
                <c:pt idx="72">
                  <c:v>44299</c:v>
                </c:pt>
                <c:pt idx="73">
                  <c:v>44298</c:v>
                </c:pt>
                <c:pt idx="74">
                  <c:v>44295</c:v>
                </c:pt>
                <c:pt idx="75">
                  <c:v>44294</c:v>
                </c:pt>
                <c:pt idx="76">
                  <c:v>44293</c:v>
                </c:pt>
                <c:pt idx="77">
                  <c:v>44292</c:v>
                </c:pt>
                <c:pt idx="78">
                  <c:v>44288</c:v>
                </c:pt>
                <c:pt idx="79">
                  <c:v>44287</c:v>
                </c:pt>
                <c:pt idx="80">
                  <c:v>44286</c:v>
                </c:pt>
                <c:pt idx="81">
                  <c:v>44285</c:v>
                </c:pt>
                <c:pt idx="82">
                  <c:v>44284</c:v>
                </c:pt>
                <c:pt idx="83">
                  <c:v>44281</c:v>
                </c:pt>
                <c:pt idx="84">
                  <c:v>44280</c:v>
                </c:pt>
                <c:pt idx="85">
                  <c:v>44279</c:v>
                </c:pt>
                <c:pt idx="86">
                  <c:v>44278</c:v>
                </c:pt>
                <c:pt idx="87">
                  <c:v>44277</c:v>
                </c:pt>
                <c:pt idx="88">
                  <c:v>44274</c:v>
                </c:pt>
                <c:pt idx="89">
                  <c:v>44273</c:v>
                </c:pt>
                <c:pt idx="90">
                  <c:v>44272</c:v>
                </c:pt>
                <c:pt idx="91">
                  <c:v>44271</c:v>
                </c:pt>
                <c:pt idx="92">
                  <c:v>44270</c:v>
                </c:pt>
                <c:pt idx="93">
                  <c:v>44267</c:v>
                </c:pt>
                <c:pt idx="94">
                  <c:v>44266</c:v>
                </c:pt>
                <c:pt idx="95">
                  <c:v>44265</c:v>
                </c:pt>
                <c:pt idx="96">
                  <c:v>44264</c:v>
                </c:pt>
                <c:pt idx="97">
                  <c:v>44263</c:v>
                </c:pt>
                <c:pt idx="98">
                  <c:v>44260</c:v>
                </c:pt>
                <c:pt idx="99">
                  <c:v>44259</c:v>
                </c:pt>
                <c:pt idx="100">
                  <c:v>44258</c:v>
                </c:pt>
                <c:pt idx="101">
                  <c:v>44257</c:v>
                </c:pt>
                <c:pt idx="102">
                  <c:v>44256</c:v>
                </c:pt>
                <c:pt idx="103">
                  <c:v>44253</c:v>
                </c:pt>
                <c:pt idx="104">
                  <c:v>44252</c:v>
                </c:pt>
                <c:pt idx="105">
                  <c:v>44251</c:v>
                </c:pt>
                <c:pt idx="106">
                  <c:v>44250</c:v>
                </c:pt>
                <c:pt idx="107">
                  <c:v>44249</c:v>
                </c:pt>
                <c:pt idx="108">
                  <c:v>44232</c:v>
                </c:pt>
                <c:pt idx="109">
                  <c:v>44231</c:v>
                </c:pt>
                <c:pt idx="110">
                  <c:v>44230</c:v>
                </c:pt>
                <c:pt idx="111">
                  <c:v>44229</c:v>
                </c:pt>
                <c:pt idx="112">
                  <c:v>44228</c:v>
                </c:pt>
                <c:pt idx="113">
                  <c:v>44225</c:v>
                </c:pt>
                <c:pt idx="114">
                  <c:v>44224</c:v>
                </c:pt>
                <c:pt idx="115">
                  <c:v>44223</c:v>
                </c:pt>
                <c:pt idx="116">
                  <c:v>44222</c:v>
                </c:pt>
                <c:pt idx="117">
                  <c:v>44221</c:v>
                </c:pt>
                <c:pt idx="118">
                  <c:v>44218</c:v>
                </c:pt>
                <c:pt idx="119">
                  <c:v>44217</c:v>
                </c:pt>
                <c:pt idx="120">
                  <c:v>44216</c:v>
                </c:pt>
                <c:pt idx="121">
                  <c:v>44215</c:v>
                </c:pt>
                <c:pt idx="122">
                  <c:v>44214</c:v>
                </c:pt>
                <c:pt idx="123">
                  <c:v>44211</c:v>
                </c:pt>
                <c:pt idx="124">
                  <c:v>44210</c:v>
                </c:pt>
                <c:pt idx="125">
                  <c:v>44209</c:v>
                </c:pt>
                <c:pt idx="126">
                  <c:v>44208</c:v>
                </c:pt>
                <c:pt idx="127">
                  <c:v>44207</c:v>
                </c:pt>
                <c:pt idx="128">
                  <c:v>44204</c:v>
                </c:pt>
                <c:pt idx="129">
                  <c:v>44203</c:v>
                </c:pt>
                <c:pt idx="130">
                  <c:v>44202</c:v>
                </c:pt>
                <c:pt idx="131">
                  <c:v>44201</c:v>
                </c:pt>
                <c:pt idx="132">
                  <c:v>44200</c:v>
                </c:pt>
              </c:numCache>
            </c:numRef>
          </c:cat>
          <c:val>
            <c:numRef>
              <c:f>导出数据!$D$3:$D$135</c:f>
              <c:numCache>
                <c:formatCode>General</c:formatCode>
                <c:ptCount val="133"/>
                <c:pt idx="0">
                  <c:v>37182</c:v>
                </c:pt>
                <c:pt idx="1">
                  <c:v>34763</c:v>
                </c:pt>
                <c:pt idx="2">
                  <c:v>28934</c:v>
                </c:pt>
                <c:pt idx="3">
                  <c:v>26432</c:v>
                </c:pt>
                <c:pt idx="4">
                  <c:v>26769</c:v>
                </c:pt>
                <c:pt idx="5">
                  <c:v>30071</c:v>
                </c:pt>
                <c:pt idx="6">
                  <c:v>28710</c:v>
                </c:pt>
                <c:pt idx="7">
                  <c:v>32252</c:v>
                </c:pt>
                <c:pt idx="8">
                  <c:v>36033</c:v>
                </c:pt>
                <c:pt idx="9">
                  <c:v>29007</c:v>
                </c:pt>
                <c:pt idx="10">
                  <c:v>27445</c:v>
                </c:pt>
                <c:pt idx="11">
                  <c:v>30185</c:v>
                </c:pt>
                <c:pt idx="12">
                  <c:v>33706</c:v>
                </c:pt>
                <c:pt idx="13">
                  <c:v>46422</c:v>
                </c:pt>
                <c:pt idx="14">
                  <c:v>44741</c:v>
                </c:pt>
                <c:pt idx="15">
                  <c:v>45640</c:v>
                </c:pt>
                <c:pt idx="16">
                  <c:v>29542</c:v>
                </c:pt>
                <c:pt idx="17">
                  <c:v>26182</c:v>
                </c:pt>
                <c:pt idx="18">
                  <c:v>23454</c:v>
                </c:pt>
                <c:pt idx="19">
                  <c:v>24734</c:v>
                </c:pt>
                <c:pt idx="20">
                  <c:v>32353</c:v>
                </c:pt>
                <c:pt idx="21">
                  <c:v>33483</c:v>
                </c:pt>
                <c:pt idx="22">
                  <c:v>32920</c:v>
                </c:pt>
                <c:pt idx="23">
                  <c:v>41463</c:v>
                </c:pt>
                <c:pt idx="24">
                  <c:v>27760</c:v>
                </c:pt>
                <c:pt idx="25">
                  <c:v>25653</c:v>
                </c:pt>
                <c:pt idx="26">
                  <c:v>32150</c:v>
                </c:pt>
                <c:pt idx="27">
                  <c:v>30286</c:v>
                </c:pt>
                <c:pt idx="28">
                  <c:v>28086</c:v>
                </c:pt>
                <c:pt idx="29">
                  <c:v>31616</c:v>
                </c:pt>
                <c:pt idx="30">
                  <c:v>44913</c:v>
                </c:pt>
                <c:pt idx="31">
                  <c:v>36748</c:v>
                </c:pt>
                <c:pt idx="32">
                  <c:v>35853</c:v>
                </c:pt>
                <c:pt idx="33">
                  <c:v>30528</c:v>
                </c:pt>
                <c:pt idx="34">
                  <c:v>24913</c:v>
                </c:pt>
                <c:pt idx="35">
                  <c:v>36258</c:v>
                </c:pt>
                <c:pt idx="36">
                  <c:v>38292</c:v>
                </c:pt>
                <c:pt idx="37">
                  <c:v>31068</c:v>
                </c:pt>
                <c:pt idx="38">
                  <c:v>33877</c:v>
                </c:pt>
                <c:pt idx="39">
                  <c:v>34710</c:v>
                </c:pt>
                <c:pt idx="40">
                  <c:v>49232</c:v>
                </c:pt>
                <c:pt idx="41">
                  <c:v>41767</c:v>
                </c:pt>
                <c:pt idx="42">
                  <c:v>27753</c:v>
                </c:pt>
                <c:pt idx="43">
                  <c:v>35167</c:v>
                </c:pt>
                <c:pt idx="44">
                  <c:v>31342</c:v>
                </c:pt>
                <c:pt idx="45">
                  <c:v>33180</c:v>
                </c:pt>
                <c:pt idx="46">
                  <c:v>35716</c:v>
                </c:pt>
                <c:pt idx="47">
                  <c:v>24620</c:v>
                </c:pt>
                <c:pt idx="48">
                  <c:v>30830</c:v>
                </c:pt>
                <c:pt idx="49">
                  <c:v>34789</c:v>
                </c:pt>
                <c:pt idx="50">
                  <c:v>36428</c:v>
                </c:pt>
                <c:pt idx="51">
                  <c:v>33059</c:v>
                </c:pt>
                <c:pt idx="52">
                  <c:v>39725</c:v>
                </c:pt>
                <c:pt idx="53">
                  <c:v>40474</c:v>
                </c:pt>
                <c:pt idx="54">
                  <c:v>52425</c:v>
                </c:pt>
                <c:pt idx="55">
                  <c:v>49709</c:v>
                </c:pt>
                <c:pt idx="56">
                  <c:v>49347</c:v>
                </c:pt>
                <c:pt idx="57">
                  <c:v>49814</c:v>
                </c:pt>
                <c:pt idx="58">
                  <c:v>41092</c:v>
                </c:pt>
                <c:pt idx="59">
                  <c:v>53684</c:v>
                </c:pt>
                <c:pt idx="60">
                  <c:v>39689</c:v>
                </c:pt>
                <c:pt idx="61">
                  <c:v>44057</c:v>
                </c:pt>
                <c:pt idx="62">
                  <c:v>43444</c:v>
                </c:pt>
                <c:pt idx="63">
                  <c:v>44886</c:v>
                </c:pt>
                <c:pt idx="64">
                  <c:v>50446</c:v>
                </c:pt>
                <c:pt idx="65">
                  <c:v>48909</c:v>
                </c:pt>
                <c:pt idx="66">
                  <c:v>42712</c:v>
                </c:pt>
                <c:pt idx="67">
                  <c:v>44676</c:v>
                </c:pt>
                <c:pt idx="68">
                  <c:v>36105</c:v>
                </c:pt>
                <c:pt idx="69">
                  <c:v>42223</c:v>
                </c:pt>
                <c:pt idx="70">
                  <c:v>40462</c:v>
                </c:pt>
                <c:pt idx="71">
                  <c:v>40655</c:v>
                </c:pt>
                <c:pt idx="72">
                  <c:v>48191</c:v>
                </c:pt>
                <c:pt idx="73">
                  <c:v>32843</c:v>
                </c:pt>
                <c:pt idx="74">
                  <c:v>38373</c:v>
                </c:pt>
                <c:pt idx="75">
                  <c:v>42261</c:v>
                </c:pt>
                <c:pt idx="76">
                  <c:v>48891</c:v>
                </c:pt>
                <c:pt idx="77">
                  <c:v>53181</c:v>
                </c:pt>
                <c:pt idx="78">
                  <c:v>48707</c:v>
                </c:pt>
                <c:pt idx="79">
                  <c:v>52026</c:v>
                </c:pt>
                <c:pt idx="80">
                  <c:v>40828</c:v>
                </c:pt>
                <c:pt idx="81">
                  <c:v>42789</c:v>
                </c:pt>
                <c:pt idx="82">
                  <c:v>49236</c:v>
                </c:pt>
                <c:pt idx="83">
                  <c:v>44840</c:v>
                </c:pt>
                <c:pt idx="84">
                  <c:v>42763</c:v>
                </c:pt>
                <c:pt idx="85">
                  <c:v>45072</c:v>
                </c:pt>
                <c:pt idx="86">
                  <c:v>29752</c:v>
                </c:pt>
                <c:pt idx="87">
                  <c:v>33903</c:v>
                </c:pt>
                <c:pt idx="88">
                  <c:v>33386</c:v>
                </c:pt>
                <c:pt idx="89">
                  <c:v>39149</c:v>
                </c:pt>
                <c:pt idx="90">
                  <c:v>33468</c:v>
                </c:pt>
                <c:pt idx="91">
                  <c:v>26421</c:v>
                </c:pt>
                <c:pt idx="92">
                  <c:v>36327</c:v>
                </c:pt>
                <c:pt idx="93">
                  <c:v>27994</c:v>
                </c:pt>
                <c:pt idx="94">
                  <c:v>34278</c:v>
                </c:pt>
                <c:pt idx="95">
                  <c:v>22353</c:v>
                </c:pt>
                <c:pt idx="96">
                  <c:v>20636</c:v>
                </c:pt>
                <c:pt idx="97">
                  <c:v>24729</c:v>
                </c:pt>
                <c:pt idx="98">
                  <c:v>16807</c:v>
                </c:pt>
                <c:pt idx="99">
                  <c:v>16765</c:v>
                </c:pt>
                <c:pt idx="100">
                  <c:v>26907</c:v>
                </c:pt>
                <c:pt idx="101">
                  <c:v>19744</c:v>
                </c:pt>
                <c:pt idx="102">
                  <c:v>7666</c:v>
                </c:pt>
                <c:pt idx="103">
                  <c:v>9355</c:v>
                </c:pt>
                <c:pt idx="104">
                  <c:v>13687</c:v>
                </c:pt>
                <c:pt idx="105">
                  <c:v>6942</c:v>
                </c:pt>
                <c:pt idx="106">
                  <c:v>7295</c:v>
                </c:pt>
                <c:pt idx="107">
                  <c:v>11561</c:v>
                </c:pt>
                <c:pt idx="108">
                  <c:v>750</c:v>
                </c:pt>
                <c:pt idx="109">
                  <c:v>1490</c:v>
                </c:pt>
                <c:pt idx="110">
                  <c:v>1917</c:v>
                </c:pt>
                <c:pt idx="111">
                  <c:v>1644</c:v>
                </c:pt>
                <c:pt idx="112">
                  <c:v>2075</c:v>
                </c:pt>
                <c:pt idx="113">
                  <c:v>2360</c:v>
                </c:pt>
                <c:pt idx="114">
                  <c:v>5599</c:v>
                </c:pt>
                <c:pt idx="115">
                  <c:v>8123</c:v>
                </c:pt>
                <c:pt idx="116">
                  <c:v>7590</c:v>
                </c:pt>
                <c:pt idx="117">
                  <c:v>6560</c:v>
                </c:pt>
                <c:pt idx="118">
                  <c:v>6361</c:v>
                </c:pt>
                <c:pt idx="119">
                  <c:v>10621</c:v>
                </c:pt>
                <c:pt idx="120">
                  <c:v>10591</c:v>
                </c:pt>
                <c:pt idx="121">
                  <c:v>9422</c:v>
                </c:pt>
                <c:pt idx="122">
                  <c:v>14257</c:v>
                </c:pt>
                <c:pt idx="123">
                  <c:v>15356</c:v>
                </c:pt>
                <c:pt idx="124">
                  <c:v>9930</c:v>
                </c:pt>
                <c:pt idx="125">
                  <c:v>9356</c:v>
                </c:pt>
                <c:pt idx="126">
                  <c:v>8873</c:v>
                </c:pt>
                <c:pt idx="127">
                  <c:v>11235</c:v>
                </c:pt>
                <c:pt idx="128">
                  <c:v>15943</c:v>
                </c:pt>
                <c:pt idx="129">
                  <c:v>18730</c:v>
                </c:pt>
                <c:pt idx="130">
                  <c:v>13582</c:v>
                </c:pt>
                <c:pt idx="131">
                  <c:v>23812</c:v>
                </c:pt>
                <c:pt idx="132">
                  <c:v>21928</c:v>
                </c:pt>
              </c:numCache>
            </c:numRef>
          </c:val>
          <c:smooth val="0"/>
          <c:extLst>
            <c:ext xmlns:c16="http://schemas.microsoft.com/office/drawing/2014/chart" uri="{C3380CC4-5D6E-409C-BE32-E72D297353CC}">
              <c16:uniqueId val="{00000002-C51D-4FF9-BC60-362BF0452B1A}"/>
            </c:ext>
          </c:extLst>
        </c:ser>
        <c:dLbls>
          <c:showLegendKey val="0"/>
          <c:showVal val="0"/>
          <c:showCatName val="0"/>
          <c:showSerName val="0"/>
          <c:showPercent val="0"/>
          <c:showBubbleSize val="0"/>
        </c:dLbls>
        <c:smooth val="0"/>
        <c:axId val="632375648"/>
        <c:axId val="632371712"/>
      </c:lineChart>
      <c:dateAx>
        <c:axId val="632375648"/>
        <c:scaling>
          <c:orientation val="minMax"/>
        </c:scaling>
        <c:delete val="0"/>
        <c:axPos val="b"/>
        <c:numFmt formatCode="yyyy\-m\-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632371712"/>
        <c:crosses val="autoZero"/>
        <c:auto val="1"/>
        <c:lblOffset val="100"/>
        <c:baseTimeUnit val="days"/>
      </c:dateAx>
      <c:valAx>
        <c:axId val="63237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63237564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表观消费量</a:t>
            </a:r>
          </a:p>
        </c:rich>
      </c:tx>
      <c:layout>
        <c:manualLayout>
          <c:xMode val="edge"/>
          <c:yMode val="edge"/>
          <c:x val="0.13621423292400964"/>
          <c:y val="1.4205387533038712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manualLayout>
          <c:layoutTarget val="inner"/>
          <c:xMode val="edge"/>
          <c:yMode val="edge"/>
          <c:x val="4.8392549035239527E-2"/>
          <c:y val="0.10449628478781961"/>
          <c:w val="0.9171409841542153"/>
          <c:h val="0.76143561659770898"/>
        </c:manualLayout>
      </c:layout>
      <c:lineChart>
        <c:grouping val="standard"/>
        <c:varyColors val="0"/>
        <c:ser>
          <c:idx val="0"/>
          <c:order val="0"/>
          <c:tx>
            <c:strRef>
              <c:f>导出数据!$B$2</c:f>
              <c:strCache>
                <c:ptCount val="1"/>
                <c:pt idx="0">
                  <c:v>线材</c:v>
                </c:pt>
              </c:strCache>
            </c:strRef>
          </c:tx>
          <c:spPr>
            <a:ln w="19050" cap="rnd">
              <a:solidFill>
                <a:schemeClr val="accent1"/>
              </a:solidFill>
              <a:round/>
            </a:ln>
            <a:effectLst/>
          </c:spPr>
          <c:marker>
            <c:symbol val="none"/>
          </c:marker>
          <c:cat>
            <c:numRef>
              <c:f>导出数据!$A$3:$A$34</c:f>
              <c:numCache>
                <c:formatCode>yyyy\-mm\-dd</c:formatCode>
                <c:ptCount val="32"/>
                <c:pt idx="0">
                  <c:v>44400</c:v>
                </c:pt>
                <c:pt idx="1">
                  <c:v>44393</c:v>
                </c:pt>
                <c:pt idx="2">
                  <c:v>44386</c:v>
                </c:pt>
                <c:pt idx="3">
                  <c:v>44379</c:v>
                </c:pt>
                <c:pt idx="5">
                  <c:v>44372</c:v>
                </c:pt>
                <c:pt idx="6">
                  <c:v>44365</c:v>
                </c:pt>
                <c:pt idx="7">
                  <c:v>44358</c:v>
                </c:pt>
                <c:pt idx="8">
                  <c:v>44351</c:v>
                </c:pt>
                <c:pt idx="10">
                  <c:v>44344</c:v>
                </c:pt>
                <c:pt idx="11">
                  <c:v>44337</c:v>
                </c:pt>
                <c:pt idx="12">
                  <c:v>44330</c:v>
                </c:pt>
                <c:pt idx="13">
                  <c:v>44323</c:v>
                </c:pt>
                <c:pt idx="14">
                  <c:v>44316</c:v>
                </c:pt>
                <c:pt idx="15">
                  <c:v>44309</c:v>
                </c:pt>
                <c:pt idx="16">
                  <c:v>44302</c:v>
                </c:pt>
                <c:pt idx="17">
                  <c:v>44295</c:v>
                </c:pt>
                <c:pt idx="18">
                  <c:v>44288</c:v>
                </c:pt>
                <c:pt idx="19">
                  <c:v>44281</c:v>
                </c:pt>
                <c:pt idx="20">
                  <c:v>44274</c:v>
                </c:pt>
                <c:pt idx="21">
                  <c:v>44267</c:v>
                </c:pt>
                <c:pt idx="22">
                  <c:v>44260</c:v>
                </c:pt>
                <c:pt idx="23">
                  <c:v>44253</c:v>
                </c:pt>
                <c:pt idx="24">
                  <c:v>44246</c:v>
                </c:pt>
                <c:pt idx="25">
                  <c:v>44239</c:v>
                </c:pt>
                <c:pt idx="26">
                  <c:v>44232</c:v>
                </c:pt>
                <c:pt idx="27">
                  <c:v>44225</c:v>
                </c:pt>
                <c:pt idx="28">
                  <c:v>44218</c:v>
                </c:pt>
                <c:pt idx="29">
                  <c:v>44211</c:v>
                </c:pt>
                <c:pt idx="30">
                  <c:v>44204</c:v>
                </c:pt>
                <c:pt idx="31">
                  <c:v>44197</c:v>
                </c:pt>
              </c:numCache>
            </c:numRef>
          </c:cat>
          <c:val>
            <c:numRef>
              <c:f>导出数据!$B$3:$B$34</c:f>
              <c:numCache>
                <c:formatCode>General</c:formatCode>
                <c:ptCount val="32"/>
                <c:pt idx="0">
                  <c:v>157.06</c:v>
                </c:pt>
                <c:pt idx="1">
                  <c:v>162.52000000000001</c:v>
                </c:pt>
                <c:pt idx="2">
                  <c:v>159.52000000000001</c:v>
                </c:pt>
                <c:pt idx="3">
                  <c:v>158.80000000000001</c:v>
                </c:pt>
                <c:pt idx="4">
                  <c:v>159.47500000000002</c:v>
                </c:pt>
                <c:pt idx="5">
                  <c:v>161.38999999999999</c:v>
                </c:pt>
                <c:pt idx="6">
                  <c:v>154.63999999999999</c:v>
                </c:pt>
                <c:pt idx="7">
                  <c:v>170.98</c:v>
                </c:pt>
                <c:pt idx="8">
                  <c:v>179.98</c:v>
                </c:pt>
                <c:pt idx="9">
                  <c:v>166.7475</c:v>
                </c:pt>
                <c:pt idx="10">
                  <c:v>174.15</c:v>
                </c:pt>
                <c:pt idx="11">
                  <c:v>179.57</c:v>
                </c:pt>
                <c:pt idx="12">
                  <c:v>199.43</c:v>
                </c:pt>
                <c:pt idx="13">
                  <c:v>174.08</c:v>
                </c:pt>
                <c:pt idx="14">
                  <c:v>189.53</c:v>
                </c:pt>
                <c:pt idx="15">
                  <c:v>181.22</c:v>
                </c:pt>
                <c:pt idx="16">
                  <c:v>179.26</c:v>
                </c:pt>
                <c:pt idx="17">
                  <c:v>192.8</c:v>
                </c:pt>
                <c:pt idx="18">
                  <c:v>181.65</c:v>
                </c:pt>
                <c:pt idx="19">
                  <c:v>181.39</c:v>
                </c:pt>
                <c:pt idx="20">
                  <c:v>170.35</c:v>
                </c:pt>
                <c:pt idx="21">
                  <c:v>161.55000000000001</c:v>
                </c:pt>
                <c:pt idx="22">
                  <c:v>125.66</c:v>
                </c:pt>
                <c:pt idx="23">
                  <c:v>91.34</c:v>
                </c:pt>
                <c:pt idx="24">
                  <c:v>-30.72</c:v>
                </c:pt>
                <c:pt idx="25">
                  <c:v>132.87</c:v>
                </c:pt>
                <c:pt idx="26">
                  <c:v>89.45</c:v>
                </c:pt>
                <c:pt idx="27">
                  <c:v>101.03</c:v>
                </c:pt>
                <c:pt idx="28">
                  <c:v>127.03</c:v>
                </c:pt>
                <c:pt idx="29">
                  <c:v>139.41</c:v>
                </c:pt>
                <c:pt idx="30">
                  <c:v>130.47999999999999</c:v>
                </c:pt>
                <c:pt idx="31">
                  <c:v>139.22999999999999</c:v>
                </c:pt>
              </c:numCache>
            </c:numRef>
          </c:val>
          <c:smooth val="0"/>
          <c:extLst>
            <c:ext xmlns:c16="http://schemas.microsoft.com/office/drawing/2014/chart" uri="{C3380CC4-5D6E-409C-BE32-E72D297353CC}">
              <c16:uniqueId val="{00000000-B94B-4BCA-A059-05B5F9A939D5}"/>
            </c:ext>
          </c:extLst>
        </c:ser>
        <c:ser>
          <c:idx val="2"/>
          <c:order val="2"/>
          <c:tx>
            <c:strRef>
              <c:f>导出数据!$D$2</c:f>
              <c:strCache>
                <c:ptCount val="1"/>
                <c:pt idx="0">
                  <c:v>冷轧</c:v>
                </c:pt>
              </c:strCache>
            </c:strRef>
          </c:tx>
          <c:spPr>
            <a:ln w="19050" cap="rnd">
              <a:solidFill>
                <a:schemeClr val="accent3"/>
              </a:solidFill>
              <a:round/>
            </a:ln>
            <a:effectLst/>
          </c:spPr>
          <c:marker>
            <c:symbol val="none"/>
          </c:marker>
          <c:cat>
            <c:numRef>
              <c:f>导出数据!$A$3:$A$34</c:f>
              <c:numCache>
                <c:formatCode>yyyy\-mm\-dd</c:formatCode>
                <c:ptCount val="32"/>
                <c:pt idx="0">
                  <c:v>44400</c:v>
                </c:pt>
                <c:pt idx="1">
                  <c:v>44393</c:v>
                </c:pt>
                <c:pt idx="2">
                  <c:v>44386</c:v>
                </c:pt>
                <c:pt idx="3">
                  <c:v>44379</c:v>
                </c:pt>
                <c:pt idx="5">
                  <c:v>44372</c:v>
                </c:pt>
                <c:pt idx="6">
                  <c:v>44365</c:v>
                </c:pt>
                <c:pt idx="7">
                  <c:v>44358</c:v>
                </c:pt>
                <c:pt idx="8">
                  <c:v>44351</c:v>
                </c:pt>
                <c:pt idx="10">
                  <c:v>44344</c:v>
                </c:pt>
                <c:pt idx="11">
                  <c:v>44337</c:v>
                </c:pt>
                <c:pt idx="12">
                  <c:v>44330</c:v>
                </c:pt>
                <c:pt idx="13">
                  <c:v>44323</c:v>
                </c:pt>
                <c:pt idx="14">
                  <c:v>44316</c:v>
                </c:pt>
                <c:pt idx="15">
                  <c:v>44309</c:v>
                </c:pt>
                <c:pt idx="16">
                  <c:v>44302</c:v>
                </c:pt>
                <c:pt idx="17">
                  <c:v>44295</c:v>
                </c:pt>
                <c:pt idx="18">
                  <c:v>44288</c:v>
                </c:pt>
                <c:pt idx="19">
                  <c:v>44281</c:v>
                </c:pt>
                <c:pt idx="20">
                  <c:v>44274</c:v>
                </c:pt>
                <c:pt idx="21">
                  <c:v>44267</c:v>
                </c:pt>
                <c:pt idx="22">
                  <c:v>44260</c:v>
                </c:pt>
                <c:pt idx="23">
                  <c:v>44253</c:v>
                </c:pt>
                <c:pt idx="24">
                  <c:v>44246</c:v>
                </c:pt>
                <c:pt idx="25">
                  <c:v>44239</c:v>
                </c:pt>
                <c:pt idx="26">
                  <c:v>44232</c:v>
                </c:pt>
                <c:pt idx="27">
                  <c:v>44225</c:v>
                </c:pt>
                <c:pt idx="28">
                  <c:v>44218</c:v>
                </c:pt>
                <c:pt idx="29">
                  <c:v>44211</c:v>
                </c:pt>
                <c:pt idx="30">
                  <c:v>44204</c:v>
                </c:pt>
                <c:pt idx="31">
                  <c:v>44197</c:v>
                </c:pt>
              </c:numCache>
            </c:numRef>
          </c:cat>
          <c:val>
            <c:numRef>
              <c:f>导出数据!$D$3:$D$34</c:f>
              <c:numCache>
                <c:formatCode>General</c:formatCode>
                <c:ptCount val="32"/>
                <c:pt idx="0">
                  <c:v>82.33</c:v>
                </c:pt>
                <c:pt idx="1">
                  <c:v>87.4</c:v>
                </c:pt>
                <c:pt idx="2">
                  <c:v>83.94</c:v>
                </c:pt>
                <c:pt idx="3">
                  <c:v>81.849999999999994</c:v>
                </c:pt>
                <c:pt idx="4">
                  <c:v>83.88</c:v>
                </c:pt>
                <c:pt idx="5">
                  <c:v>82.72</c:v>
                </c:pt>
                <c:pt idx="6">
                  <c:v>80.709999999999994</c:v>
                </c:pt>
                <c:pt idx="7">
                  <c:v>83.57</c:v>
                </c:pt>
                <c:pt idx="8">
                  <c:v>86.13</c:v>
                </c:pt>
                <c:pt idx="9">
                  <c:v>83.282499999999999</c:v>
                </c:pt>
                <c:pt idx="10">
                  <c:v>82.2</c:v>
                </c:pt>
                <c:pt idx="11">
                  <c:v>85.63</c:v>
                </c:pt>
                <c:pt idx="12">
                  <c:v>84.58</c:v>
                </c:pt>
                <c:pt idx="13">
                  <c:v>80.2</c:v>
                </c:pt>
                <c:pt idx="14">
                  <c:v>85.61</c:v>
                </c:pt>
                <c:pt idx="15">
                  <c:v>85.3</c:v>
                </c:pt>
                <c:pt idx="16">
                  <c:v>85.14</c:v>
                </c:pt>
                <c:pt idx="17">
                  <c:v>86.68</c:v>
                </c:pt>
                <c:pt idx="18">
                  <c:v>87.54</c:v>
                </c:pt>
                <c:pt idx="19">
                  <c:v>90.63</c:v>
                </c:pt>
                <c:pt idx="20">
                  <c:v>89.55</c:v>
                </c:pt>
                <c:pt idx="21">
                  <c:v>88.47</c:v>
                </c:pt>
                <c:pt idx="22">
                  <c:v>87.67</c:v>
                </c:pt>
                <c:pt idx="23">
                  <c:v>80.5</c:v>
                </c:pt>
                <c:pt idx="24">
                  <c:v>57.8</c:v>
                </c:pt>
                <c:pt idx="25">
                  <c:v>82.99</c:v>
                </c:pt>
                <c:pt idx="26">
                  <c:v>81.75</c:v>
                </c:pt>
                <c:pt idx="27">
                  <c:v>85.74</c:v>
                </c:pt>
                <c:pt idx="28">
                  <c:v>85.17</c:v>
                </c:pt>
                <c:pt idx="29">
                  <c:v>84.61</c:v>
                </c:pt>
                <c:pt idx="30">
                  <c:v>85.47</c:v>
                </c:pt>
                <c:pt idx="31">
                  <c:v>83.52</c:v>
                </c:pt>
              </c:numCache>
            </c:numRef>
          </c:val>
          <c:smooth val="0"/>
          <c:extLst>
            <c:ext xmlns:c16="http://schemas.microsoft.com/office/drawing/2014/chart" uri="{C3380CC4-5D6E-409C-BE32-E72D297353CC}">
              <c16:uniqueId val="{00000001-B94B-4BCA-A059-05B5F9A939D5}"/>
            </c:ext>
          </c:extLst>
        </c:ser>
        <c:ser>
          <c:idx val="3"/>
          <c:order val="3"/>
          <c:tx>
            <c:strRef>
              <c:f>导出数据!$E$2</c:f>
              <c:strCache>
                <c:ptCount val="1"/>
                <c:pt idx="0">
                  <c:v>中厚板</c:v>
                </c:pt>
              </c:strCache>
            </c:strRef>
          </c:tx>
          <c:spPr>
            <a:ln w="19050" cap="rnd">
              <a:solidFill>
                <a:schemeClr val="accent4"/>
              </a:solidFill>
              <a:round/>
            </a:ln>
            <a:effectLst/>
          </c:spPr>
          <c:marker>
            <c:symbol val="none"/>
          </c:marker>
          <c:cat>
            <c:numRef>
              <c:f>导出数据!$A$3:$A$34</c:f>
              <c:numCache>
                <c:formatCode>yyyy\-mm\-dd</c:formatCode>
                <c:ptCount val="32"/>
                <c:pt idx="0">
                  <c:v>44400</c:v>
                </c:pt>
                <c:pt idx="1">
                  <c:v>44393</c:v>
                </c:pt>
                <c:pt idx="2">
                  <c:v>44386</c:v>
                </c:pt>
                <c:pt idx="3">
                  <c:v>44379</c:v>
                </c:pt>
                <c:pt idx="5">
                  <c:v>44372</c:v>
                </c:pt>
                <c:pt idx="6">
                  <c:v>44365</c:v>
                </c:pt>
                <c:pt idx="7">
                  <c:v>44358</c:v>
                </c:pt>
                <c:pt idx="8">
                  <c:v>44351</c:v>
                </c:pt>
                <c:pt idx="10">
                  <c:v>44344</c:v>
                </c:pt>
                <c:pt idx="11">
                  <c:v>44337</c:v>
                </c:pt>
                <c:pt idx="12">
                  <c:v>44330</c:v>
                </c:pt>
                <c:pt idx="13">
                  <c:v>44323</c:v>
                </c:pt>
                <c:pt idx="14">
                  <c:v>44316</c:v>
                </c:pt>
                <c:pt idx="15">
                  <c:v>44309</c:v>
                </c:pt>
                <c:pt idx="16">
                  <c:v>44302</c:v>
                </c:pt>
                <c:pt idx="17">
                  <c:v>44295</c:v>
                </c:pt>
                <c:pt idx="18">
                  <c:v>44288</c:v>
                </c:pt>
                <c:pt idx="19">
                  <c:v>44281</c:v>
                </c:pt>
                <c:pt idx="20">
                  <c:v>44274</c:v>
                </c:pt>
                <c:pt idx="21">
                  <c:v>44267</c:v>
                </c:pt>
                <c:pt idx="22">
                  <c:v>44260</c:v>
                </c:pt>
                <c:pt idx="23">
                  <c:v>44253</c:v>
                </c:pt>
                <c:pt idx="24">
                  <c:v>44246</c:v>
                </c:pt>
                <c:pt idx="25">
                  <c:v>44239</c:v>
                </c:pt>
                <c:pt idx="26">
                  <c:v>44232</c:v>
                </c:pt>
                <c:pt idx="27">
                  <c:v>44225</c:v>
                </c:pt>
                <c:pt idx="28">
                  <c:v>44218</c:v>
                </c:pt>
                <c:pt idx="29">
                  <c:v>44211</c:v>
                </c:pt>
                <c:pt idx="30">
                  <c:v>44204</c:v>
                </c:pt>
                <c:pt idx="31">
                  <c:v>44197</c:v>
                </c:pt>
              </c:numCache>
            </c:numRef>
          </c:cat>
          <c:val>
            <c:numRef>
              <c:f>导出数据!$E$3:$E$34</c:f>
              <c:numCache>
                <c:formatCode>General</c:formatCode>
                <c:ptCount val="32"/>
                <c:pt idx="0">
                  <c:v>139.41999999999999</c:v>
                </c:pt>
                <c:pt idx="1">
                  <c:v>144.09</c:v>
                </c:pt>
                <c:pt idx="2">
                  <c:v>134.22</c:v>
                </c:pt>
                <c:pt idx="3">
                  <c:v>132.30000000000001</c:v>
                </c:pt>
                <c:pt idx="4">
                  <c:v>137.50749999999999</c:v>
                </c:pt>
                <c:pt idx="5">
                  <c:v>136.43</c:v>
                </c:pt>
                <c:pt idx="6">
                  <c:v>141.13</c:v>
                </c:pt>
                <c:pt idx="7">
                  <c:v>144.22</c:v>
                </c:pt>
                <c:pt idx="8">
                  <c:v>143.19999999999999</c:v>
                </c:pt>
                <c:pt idx="9">
                  <c:v>141.245</c:v>
                </c:pt>
                <c:pt idx="10">
                  <c:v>137.26</c:v>
                </c:pt>
                <c:pt idx="11">
                  <c:v>140.87</c:v>
                </c:pt>
                <c:pt idx="12">
                  <c:v>150.09</c:v>
                </c:pt>
                <c:pt idx="13">
                  <c:v>126.18</c:v>
                </c:pt>
                <c:pt idx="14">
                  <c:v>134.75</c:v>
                </c:pt>
                <c:pt idx="15">
                  <c:v>135.22</c:v>
                </c:pt>
                <c:pt idx="16">
                  <c:v>133.72</c:v>
                </c:pt>
                <c:pt idx="17">
                  <c:v>142.34</c:v>
                </c:pt>
                <c:pt idx="18">
                  <c:v>149.16</c:v>
                </c:pt>
                <c:pt idx="19">
                  <c:v>149.69999999999999</c:v>
                </c:pt>
                <c:pt idx="20">
                  <c:v>145.16</c:v>
                </c:pt>
                <c:pt idx="21">
                  <c:v>145.41</c:v>
                </c:pt>
                <c:pt idx="22">
                  <c:v>151.88999999999999</c:v>
                </c:pt>
                <c:pt idx="23">
                  <c:v>139.4</c:v>
                </c:pt>
                <c:pt idx="24">
                  <c:v>86.51</c:v>
                </c:pt>
                <c:pt idx="25">
                  <c:v>137.47999999999999</c:v>
                </c:pt>
                <c:pt idx="26">
                  <c:v>129.9</c:v>
                </c:pt>
                <c:pt idx="27">
                  <c:v>128.96</c:v>
                </c:pt>
                <c:pt idx="28">
                  <c:v>127.71</c:v>
                </c:pt>
                <c:pt idx="29">
                  <c:v>130.96</c:v>
                </c:pt>
                <c:pt idx="30">
                  <c:v>126.19</c:v>
                </c:pt>
                <c:pt idx="31">
                  <c:v>127.2</c:v>
                </c:pt>
              </c:numCache>
            </c:numRef>
          </c:val>
          <c:smooth val="0"/>
          <c:extLst>
            <c:ext xmlns:c16="http://schemas.microsoft.com/office/drawing/2014/chart" uri="{C3380CC4-5D6E-409C-BE32-E72D297353CC}">
              <c16:uniqueId val="{00000002-B94B-4BCA-A059-05B5F9A939D5}"/>
            </c:ext>
          </c:extLst>
        </c:ser>
        <c:dLbls>
          <c:showLegendKey val="0"/>
          <c:showVal val="0"/>
          <c:showCatName val="0"/>
          <c:showSerName val="0"/>
          <c:showPercent val="0"/>
          <c:showBubbleSize val="0"/>
        </c:dLbls>
        <c:marker val="1"/>
        <c:smooth val="0"/>
        <c:axId val="500217640"/>
        <c:axId val="500217968"/>
      </c:lineChart>
      <c:lineChart>
        <c:grouping val="standard"/>
        <c:varyColors val="0"/>
        <c:ser>
          <c:idx val="1"/>
          <c:order val="1"/>
          <c:tx>
            <c:strRef>
              <c:f>导出数据!$C$2</c:f>
              <c:strCache>
                <c:ptCount val="1"/>
                <c:pt idx="0">
                  <c:v>热轧板卷（右）</c:v>
                </c:pt>
              </c:strCache>
            </c:strRef>
          </c:tx>
          <c:spPr>
            <a:ln w="19050" cap="rnd">
              <a:solidFill>
                <a:schemeClr val="accent2"/>
              </a:solidFill>
              <a:round/>
            </a:ln>
            <a:effectLst/>
          </c:spPr>
          <c:marker>
            <c:symbol val="none"/>
          </c:marker>
          <c:cat>
            <c:numRef>
              <c:f>导出数据!$A$3:$A$34</c:f>
              <c:numCache>
                <c:formatCode>yyyy\-mm\-dd</c:formatCode>
                <c:ptCount val="32"/>
                <c:pt idx="0">
                  <c:v>44400</c:v>
                </c:pt>
                <c:pt idx="1">
                  <c:v>44393</c:v>
                </c:pt>
                <c:pt idx="2">
                  <c:v>44386</c:v>
                </c:pt>
                <c:pt idx="3">
                  <c:v>44379</c:v>
                </c:pt>
                <c:pt idx="5">
                  <c:v>44372</c:v>
                </c:pt>
                <c:pt idx="6">
                  <c:v>44365</c:v>
                </c:pt>
                <c:pt idx="7">
                  <c:v>44358</c:v>
                </c:pt>
                <c:pt idx="8">
                  <c:v>44351</c:v>
                </c:pt>
                <c:pt idx="10">
                  <c:v>44344</c:v>
                </c:pt>
                <c:pt idx="11">
                  <c:v>44337</c:v>
                </c:pt>
                <c:pt idx="12">
                  <c:v>44330</c:v>
                </c:pt>
                <c:pt idx="13">
                  <c:v>44323</c:v>
                </c:pt>
                <c:pt idx="14">
                  <c:v>44316</c:v>
                </c:pt>
                <c:pt idx="15">
                  <c:v>44309</c:v>
                </c:pt>
                <c:pt idx="16">
                  <c:v>44302</c:v>
                </c:pt>
                <c:pt idx="17">
                  <c:v>44295</c:v>
                </c:pt>
                <c:pt idx="18">
                  <c:v>44288</c:v>
                </c:pt>
                <c:pt idx="19">
                  <c:v>44281</c:v>
                </c:pt>
                <c:pt idx="20">
                  <c:v>44274</c:v>
                </c:pt>
                <c:pt idx="21">
                  <c:v>44267</c:v>
                </c:pt>
                <c:pt idx="22">
                  <c:v>44260</c:v>
                </c:pt>
                <c:pt idx="23">
                  <c:v>44253</c:v>
                </c:pt>
                <c:pt idx="24">
                  <c:v>44246</c:v>
                </c:pt>
                <c:pt idx="25">
                  <c:v>44239</c:v>
                </c:pt>
                <c:pt idx="26">
                  <c:v>44232</c:v>
                </c:pt>
                <c:pt idx="27">
                  <c:v>44225</c:v>
                </c:pt>
                <c:pt idx="28">
                  <c:v>44218</c:v>
                </c:pt>
                <c:pt idx="29">
                  <c:v>44211</c:v>
                </c:pt>
                <c:pt idx="30">
                  <c:v>44204</c:v>
                </c:pt>
                <c:pt idx="31">
                  <c:v>44197</c:v>
                </c:pt>
              </c:numCache>
            </c:numRef>
          </c:cat>
          <c:val>
            <c:numRef>
              <c:f>导出数据!$C$3:$C$34</c:f>
              <c:numCache>
                <c:formatCode>General</c:formatCode>
                <c:ptCount val="32"/>
                <c:pt idx="0">
                  <c:v>318.22000000000003</c:v>
                </c:pt>
                <c:pt idx="1">
                  <c:v>324.73</c:v>
                </c:pt>
                <c:pt idx="2">
                  <c:v>326.41000000000003</c:v>
                </c:pt>
                <c:pt idx="3">
                  <c:v>318.66000000000003</c:v>
                </c:pt>
                <c:pt idx="4">
                  <c:v>322.00500000000005</c:v>
                </c:pt>
                <c:pt idx="5">
                  <c:v>328.47</c:v>
                </c:pt>
                <c:pt idx="6">
                  <c:v>327.94</c:v>
                </c:pt>
                <c:pt idx="7">
                  <c:v>332.33</c:v>
                </c:pt>
                <c:pt idx="8">
                  <c:v>334.75</c:v>
                </c:pt>
                <c:pt idx="9">
                  <c:v>330.8725</c:v>
                </c:pt>
                <c:pt idx="10">
                  <c:v>333.16</c:v>
                </c:pt>
                <c:pt idx="11">
                  <c:v>339.1</c:v>
                </c:pt>
                <c:pt idx="12">
                  <c:v>348.27</c:v>
                </c:pt>
                <c:pt idx="13">
                  <c:v>311.5</c:v>
                </c:pt>
                <c:pt idx="14">
                  <c:v>326.86</c:v>
                </c:pt>
                <c:pt idx="15">
                  <c:v>323.33</c:v>
                </c:pt>
                <c:pt idx="16">
                  <c:v>328.72</c:v>
                </c:pt>
                <c:pt idx="17">
                  <c:v>350.35</c:v>
                </c:pt>
                <c:pt idx="18">
                  <c:v>344.87</c:v>
                </c:pt>
                <c:pt idx="19">
                  <c:v>338.7</c:v>
                </c:pt>
                <c:pt idx="20">
                  <c:v>331.41</c:v>
                </c:pt>
                <c:pt idx="21">
                  <c:v>324.85000000000002</c:v>
                </c:pt>
                <c:pt idx="22">
                  <c:v>314.76</c:v>
                </c:pt>
                <c:pt idx="23">
                  <c:v>290.73</c:v>
                </c:pt>
                <c:pt idx="24">
                  <c:v>279.58</c:v>
                </c:pt>
                <c:pt idx="25">
                  <c:v>341.46</c:v>
                </c:pt>
                <c:pt idx="26">
                  <c:v>316.88</c:v>
                </c:pt>
                <c:pt idx="27">
                  <c:v>331.05</c:v>
                </c:pt>
                <c:pt idx="28">
                  <c:v>338.69</c:v>
                </c:pt>
                <c:pt idx="29">
                  <c:v>318.45999999999998</c:v>
                </c:pt>
                <c:pt idx="30">
                  <c:v>320.7</c:v>
                </c:pt>
                <c:pt idx="31">
                  <c:v>320.51</c:v>
                </c:pt>
              </c:numCache>
            </c:numRef>
          </c:val>
          <c:smooth val="0"/>
          <c:extLst>
            <c:ext xmlns:c16="http://schemas.microsoft.com/office/drawing/2014/chart" uri="{C3380CC4-5D6E-409C-BE32-E72D297353CC}">
              <c16:uniqueId val="{00000003-B94B-4BCA-A059-05B5F9A939D5}"/>
            </c:ext>
          </c:extLst>
        </c:ser>
        <c:dLbls>
          <c:showLegendKey val="0"/>
          <c:showVal val="0"/>
          <c:showCatName val="0"/>
          <c:showSerName val="0"/>
          <c:showPercent val="0"/>
          <c:showBubbleSize val="0"/>
        </c:dLbls>
        <c:marker val="1"/>
        <c:smooth val="0"/>
        <c:axId val="632368432"/>
        <c:axId val="632376304"/>
      </c:lineChart>
      <c:dateAx>
        <c:axId val="500217640"/>
        <c:scaling>
          <c:orientation val="minMax"/>
        </c:scaling>
        <c:delete val="0"/>
        <c:axPos val="b"/>
        <c:numFmt formatCode="yyyy\-mm\-dd"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00217968"/>
        <c:crosses val="autoZero"/>
        <c:auto val="1"/>
        <c:lblOffset val="100"/>
        <c:baseTimeUnit val="days"/>
      </c:dateAx>
      <c:valAx>
        <c:axId val="50021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00217640"/>
        <c:crosses val="autoZero"/>
        <c:crossBetween val="between"/>
      </c:valAx>
      <c:valAx>
        <c:axId val="63237630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632368432"/>
        <c:crosses val="max"/>
        <c:crossBetween val="between"/>
      </c:valAx>
      <c:dateAx>
        <c:axId val="632368432"/>
        <c:scaling>
          <c:orientation val="minMax"/>
        </c:scaling>
        <c:delete val="1"/>
        <c:axPos val="b"/>
        <c:numFmt formatCode="yyyy\-mm\-dd" sourceLinked="1"/>
        <c:majorTickMark val="out"/>
        <c:minorTickMark val="none"/>
        <c:tickLblPos val="nextTo"/>
        <c:crossAx val="632376304"/>
        <c:crosses val="autoZero"/>
        <c:auto val="1"/>
        <c:lblOffset val="100"/>
        <c:baseTimeUnit val="days"/>
      </c:dateAx>
      <c:spPr>
        <a:noFill/>
        <a:ln>
          <a:noFill/>
        </a:ln>
        <a:effectLst/>
      </c:spPr>
    </c:plotArea>
    <c:legend>
      <c:legendPos val="t"/>
      <c:layout>
        <c:manualLayout>
          <c:xMode val="edge"/>
          <c:yMode val="edge"/>
          <c:x val="0.31876456061937103"/>
          <c:y val="2.7132290188103939E-2"/>
          <c:w val="0.60243799619993821"/>
          <c:h val="5.1320784122478029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en-US" altLang="zh-CN" sz="1600" dirty="0"/>
              <a:t>247</a:t>
            </a:r>
            <a:r>
              <a:rPr lang="zh-CN" altLang="en-US" sz="1600" dirty="0"/>
              <a:t>家钢铁企业：高炉产能利用率</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导出数据!$B$2</c:f>
              <c:strCache>
                <c:ptCount val="1"/>
                <c:pt idx="0">
                  <c:v>247家钢铁企业：高炉产能利用率：中国（周）</c:v>
                </c:pt>
              </c:strCache>
            </c:strRef>
          </c:tx>
          <c:spPr>
            <a:ln w="19050" cap="rnd">
              <a:solidFill>
                <a:schemeClr val="accent1"/>
              </a:solidFill>
              <a:round/>
            </a:ln>
            <a:effectLst/>
          </c:spPr>
          <c:marker>
            <c:symbol val="none"/>
          </c:marker>
          <c:dLbls>
            <c:dLbl>
              <c:idx val="2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527-4003-9194-3F326FC8054E}"/>
                </c:ext>
              </c:extLst>
            </c:dLbl>
            <c:dLbl>
              <c:idx val="28"/>
              <c:layout>
                <c:manualLayout>
                  <c:x val="-3.9215686274509803E-2"/>
                  <c:y val="-5.68216030962553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C9B-4D9D-A4E4-E7EA3AF01E8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导出数据!$A$3:$A$31</c:f>
              <c:numCache>
                <c:formatCode>yyyy\-mm\-dd</c:formatCode>
                <c:ptCount val="29"/>
                <c:pt idx="0">
                  <c:v>44400</c:v>
                </c:pt>
                <c:pt idx="1">
                  <c:v>44393</c:v>
                </c:pt>
                <c:pt idx="2">
                  <c:v>44386</c:v>
                </c:pt>
                <c:pt idx="3">
                  <c:v>44379</c:v>
                </c:pt>
                <c:pt idx="4">
                  <c:v>44372</c:v>
                </c:pt>
                <c:pt idx="5">
                  <c:v>44365</c:v>
                </c:pt>
                <c:pt idx="6">
                  <c:v>44358</c:v>
                </c:pt>
                <c:pt idx="7">
                  <c:v>44351</c:v>
                </c:pt>
                <c:pt idx="8">
                  <c:v>44344</c:v>
                </c:pt>
                <c:pt idx="9">
                  <c:v>44337</c:v>
                </c:pt>
                <c:pt idx="10">
                  <c:v>44330</c:v>
                </c:pt>
                <c:pt idx="11">
                  <c:v>44323</c:v>
                </c:pt>
                <c:pt idx="12">
                  <c:v>44316</c:v>
                </c:pt>
                <c:pt idx="13">
                  <c:v>44309</c:v>
                </c:pt>
                <c:pt idx="14">
                  <c:v>44302</c:v>
                </c:pt>
                <c:pt idx="15">
                  <c:v>44295</c:v>
                </c:pt>
                <c:pt idx="16">
                  <c:v>44288</c:v>
                </c:pt>
                <c:pt idx="17">
                  <c:v>44281</c:v>
                </c:pt>
                <c:pt idx="18">
                  <c:v>44274</c:v>
                </c:pt>
                <c:pt idx="19">
                  <c:v>44267</c:v>
                </c:pt>
                <c:pt idx="20">
                  <c:v>44260</c:v>
                </c:pt>
                <c:pt idx="21">
                  <c:v>44253</c:v>
                </c:pt>
                <c:pt idx="22">
                  <c:v>44246</c:v>
                </c:pt>
                <c:pt idx="23">
                  <c:v>44232</c:v>
                </c:pt>
                <c:pt idx="24">
                  <c:v>44225</c:v>
                </c:pt>
                <c:pt idx="25">
                  <c:v>44218</c:v>
                </c:pt>
                <c:pt idx="26">
                  <c:v>44211</c:v>
                </c:pt>
                <c:pt idx="27">
                  <c:v>44204</c:v>
                </c:pt>
                <c:pt idx="28">
                  <c:v>44197</c:v>
                </c:pt>
              </c:numCache>
            </c:numRef>
          </c:cat>
          <c:val>
            <c:numRef>
              <c:f>导出数据!$B$3:$B$31</c:f>
              <c:numCache>
                <c:formatCode>General</c:formatCode>
                <c:ptCount val="29"/>
                <c:pt idx="0">
                  <c:v>88.04</c:v>
                </c:pt>
                <c:pt idx="1">
                  <c:v>88.55</c:v>
                </c:pt>
                <c:pt idx="2">
                  <c:v>86</c:v>
                </c:pt>
                <c:pt idx="3">
                  <c:v>81.010000000000005</c:v>
                </c:pt>
                <c:pt idx="4">
                  <c:v>91.17</c:v>
                </c:pt>
                <c:pt idx="5">
                  <c:v>91.67</c:v>
                </c:pt>
                <c:pt idx="6">
                  <c:v>91.69</c:v>
                </c:pt>
                <c:pt idx="7">
                  <c:v>91.89</c:v>
                </c:pt>
                <c:pt idx="8">
                  <c:v>91.41</c:v>
                </c:pt>
                <c:pt idx="9">
                  <c:v>91.18</c:v>
                </c:pt>
                <c:pt idx="10">
                  <c:v>90.87</c:v>
                </c:pt>
                <c:pt idx="11">
                  <c:v>90.59</c:v>
                </c:pt>
                <c:pt idx="12">
                  <c:v>89.93</c:v>
                </c:pt>
                <c:pt idx="13">
                  <c:v>88.75</c:v>
                </c:pt>
                <c:pt idx="14">
                  <c:v>87.67</c:v>
                </c:pt>
                <c:pt idx="15">
                  <c:v>86.94</c:v>
                </c:pt>
                <c:pt idx="16">
                  <c:v>86.92</c:v>
                </c:pt>
                <c:pt idx="17">
                  <c:v>88.3</c:v>
                </c:pt>
                <c:pt idx="18">
                  <c:v>87.16</c:v>
                </c:pt>
                <c:pt idx="19">
                  <c:v>90.39</c:v>
                </c:pt>
                <c:pt idx="20">
                  <c:v>92.05</c:v>
                </c:pt>
                <c:pt idx="21">
                  <c:v>92.28</c:v>
                </c:pt>
                <c:pt idx="22">
                  <c:v>92.19</c:v>
                </c:pt>
                <c:pt idx="23">
                  <c:v>90.94</c:v>
                </c:pt>
                <c:pt idx="24">
                  <c:v>90.53</c:v>
                </c:pt>
                <c:pt idx="25">
                  <c:v>91.12</c:v>
                </c:pt>
                <c:pt idx="26">
                  <c:v>91.24</c:v>
                </c:pt>
                <c:pt idx="27">
                  <c:v>91.77</c:v>
                </c:pt>
                <c:pt idx="28">
                  <c:v>92.08</c:v>
                </c:pt>
              </c:numCache>
            </c:numRef>
          </c:val>
          <c:smooth val="0"/>
          <c:extLst>
            <c:ext xmlns:c16="http://schemas.microsoft.com/office/drawing/2014/chart" uri="{C3380CC4-5D6E-409C-BE32-E72D297353CC}">
              <c16:uniqueId val="{00000000-AC9B-4D9D-A4E4-E7EA3AF01E8C}"/>
            </c:ext>
          </c:extLst>
        </c:ser>
        <c:dLbls>
          <c:showLegendKey val="0"/>
          <c:showVal val="0"/>
          <c:showCatName val="0"/>
          <c:showSerName val="0"/>
          <c:showPercent val="0"/>
          <c:showBubbleSize val="0"/>
        </c:dLbls>
        <c:smooth val="0"/>
        <c:axId val="642508544"/>
        <c:axId val="642505920"/>
      </c:lineChart>
      <c:dateAx>
        <c:axId val="642508544"/>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642505920"/>
        <c:crosses val="autoZero"/>
        <c:auto val="1"/>
        <c:lblOffset val="100"/>
        <c:baseTimeUnit val="days"/>
      </c:dateAx>
      <c:valAx>
        <c:axId val="64250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642508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导出数据!$B$2</c:f>
              <c:strCache>
                <c:ptCount val="1"/>
                <c:pt idx="0">
                  <c:v>71家独立电炉厂：产能利用率（周）</c:v>
                </c:pt>
              </c:strCache>
            </c:strRef>
          </c:tx>
          <c:spPr>
            <a:ln w="19050" cap="rnd">
              <a:solidFill>
                <a:schemeClr val="accent1"/>
              </a:solidFill>
              <a:round/>
            </a:ln>
            <a:effectLst/>
          </c:spPr>
          <c:marker>
            <c:symbol val="none"/>
          </c:marker>
          <c:dLbls>
            <c:dLbl>
              <c:idx val="24"/>
              <c:layout>
                <c:manualLayout>
                  <c:x val="-6.3929451602298057E-2"/>
                  <c:y val="-7.81296459968297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ED6-44D1-B37D-FDE836B76D32}"/>
                </c:ext>
              </c:extLst>
            </c:dLbl>
            <c:dLbl>
              <c:idx val="28"/>
              <c:layout>
                <c:manualLayout>
                  <c:x val="-2.8658030028616371E-2"/>
                  <c:y val="-7.3394515936415827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BCA-481D-B86A-CC525972B38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导出数据!$A$3:$A$31</c:f>
              <c:numCache>
                <c:formatCode>yyyy\-m\-d</c:formatCode>
                <c:ptCount val="29"/>
                <c:pt idx="0">
                  <c:v>44400</c:v>
                </c:pt>
                <c:pt idx="1">
                  <c:v>44393</c:v>
                </c:pt>
                <c:pt idx="2">
                  <c:v>44386</c:v>
                </c:pt>
                <c:pt idx="3">
                  <c:v>44379</c:v>
                </c:pt>
                <c:pt idx="4">
                  <c:v>44372</c:v>
                </c:pt>
                <c:pt idx="5">
                  <c:v>44365</c:v>
                </c:pt>
                <c:pt idx="6">
                  <c:v>44358</c:v>
                </c:pt>
                <c:pt idx="7">
                  <c:v>44351</c:v>
                </c:pt>
                <c:pt idx="8">
                  <c:v>44344</c:v>
                </c:pt>
                <c:pt idx="9">
                  <c:v>44337</c:v>
                </c:pt>
                <c:pt idx="10">
                  <c:v>44330</c:v>
                </c:pt>
                <c:pt idx="11">
                  <c:v>44323</c:v>
                </c:pt>
                <c:pt idx="12">
                  <c:v>44316</c:v>
                </c:pt>
                <c:pt idx="13">
                  <c:v>44309</c:v>
                </c:pt>
                <c:pt idx="14">
                  <c:v>44302</c:v>
                </c:pt>
                <c:pt idx="15">
                  <c:v>44295</c:v>
                </c:pt>
                <c:pt idx="16">
                  <c:v>44288</c:v>
                </c:pt>
                <c:pt idx="17">
                  <c:v>44281</c:v>
                </c:pt>
                <c:pt idx="18">
                  <c:v>44274</c:v>
                </c:pt>
                <c:pt idx="19">
                  <c:v>44267</c:v>
                </c:pt>
                <c:pt idx="20">
                  <c:v>44260</c:v>
                </c:pt>
                <c:pt idx="21">
                  <c:v>44253</c:v>
                </c:pt>
                <c:pt idx="22">
                  <c:v>44246</c:v>
                </c:pt>
                <c:pt idx="23">
                  <c:v>44232</c:v>
                </c:pt>
                <c:pt idx="24">
                  <c:v>44225</c:v>
                </c:pt>
                <c:pt idx="25">
                  <c:v>44218</c:v>
                </c:pt>
                <c:pt idx="26">
                  <c:v>44211</c:v>
                </c:pt>
                <c:pt idx="27">
                  <c:v>44204</c:v>
                </c:pt>
                <c:pt idx="28">
                  <c:v>44197</c:v>
                </c:pt>
              </c:numCache>
            </c:numRef>
          </c:cat>
          <c:val>
            <c:numRef>
              <c:f>导出数据!$B$3:$B$31</c:f>
              <c:numCache>
                <c:formatCode>General</c:formatCode>
                <c:ptCount val="29"/>
                <c:pt idx="0">
                  <c:v>64.650000000000006</c:v>
                </c:pt>
                <c:pt idx="1">
                  <c:v>67.48</c:v>
                </c:pt>
                <c:pt idx="2">
                  <c:v>66.38</c:v>
                </c:pt>
                <c:pt idx="3">
                  <c:v>65.569999999999993</c:v>
                </c:pt>
                <c:pt idx="4">
                  <c:v>69.319999999999993</c:v>
                </c:pt>
                <c:pt idx="5">
                  <c:v>71.489999999999995</c:v>
                </c:pt>
                <c:pt idx="6">
                  <c:v>74.239999999999995</c:v>
                </c:pt>
                <c:pt idx="7">
                  <c:v>73.58</c:v>
                </c:pt>
                <c:pt idx="8">
                  <c:v>74.36</c:v>
                </c:pt>
                <c:pt idx="9">
                  <c:v>76.540000000000006</c:v>
                </c:pt>
                <c:pt idx="10">
                  <c:v>76.78</c:v>
                </c:pt>
                <c:pt idx="11">
                  <c:v>76.2</c:v>
                </c:pt>
                <c:pt idx="12">
                  <c:v>76.42</c:v>
                </c:pt>
                <c:pt idx="13">
                  <c:v>75.37</c:v>
                </c:pt>
                <c:pt idx="14">
                  <c:v>74.58</c:v>
                </c:pt>
                <c:pt idx="15">
                  <c:v>73.22</c:v>
                </c:pt>
                <c:pt idx="16">
                  <c:v>72.16</c:v>
                </c:pt>
                <c:pt idx="17">
                  <c:v>70.55</c:v>
                </c:pt>
                <c:pt idx="18">
                  <c:v>66.760000000000005</c:v>
                </c:pt>
                <c:pt idx="19">
                  <c:v>63.29</c:v>
                </c:pt>
                <c:pt idx="20">
                  <c:v>44.93</c:v>
                </c:pt>
                <c:pt idx="21">
                  <c:v>11.53</c:v>
                </c:pt>
                <c:pt idx="22">
                  <c:v>3.33</c:v>
                </c:pt>
                <c:pt idx="23">
                  <c:v>32.36</c:v>
                </c:pt>
                <c:pt idx="24">
                  <c:v>53.66</c:v>
                </c:pt>
                <c:pt idx="25">
                  <c:v>60.87</c:v>
                </c:pt>
                <c:pt idx="26">
                  <c:v>63.15</c:v>
                </c:pt>
                <c:pt idx="27">
                  <c:v>60.98</c:v>
                </c:pt>
                <c:pt idx="28">
                  <c:v>57.09</c:v>
                </c:pt>
              </c:numCache>
            </c:numRef>
          </c:val>
          <c:smooth val="0"/>
          <c:extLst>
            <c:ext xmlns:c16="http://schemas.microsoft.com/office/drawing/2014/chart" uri="{C3380CC4-5D6E-409C-BE32-E72D297353CC}">
              <c16:uniqueId val="{00000000-CBCA-481D-B86A-CC525972B382}"/>
            </c:ext>
          </c:extLst>
        </c:ser>
        <c:dLbls>
          <c:showLegendKey val="0"/>
          <c:showVal val="0"/>
          <c:showCatName val="0"/>
          <c:showSerName val="0"/>
          <c:showPercent val="0"/>
          <c:showBubbleSize val="0"/>
        </c:dLbls>
        <c:smooth val="0"/>
        <c:axId val="626260024"/>
        <c:axId val="626275440"/>
      </c:lineChart>
      <c:dateAx>
        <c:axId val="626260024"/>
        <c:scaling>
          <c:orientation val="minMax"/>
        </c:scaling>
        <c:delete val="0"/>
        <c:axPos val="b"/>
        <c:numFmt formatCode="yyyy\-m\-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626275440"/>
        <c:crosses val="autoZero"/>
        <c:auto val="1"/>
        <c:lblOffset val="100"/>
        <c:baseTimeUnit val="days"/>
      </c:dateAx>
      <c:valAx>
        <c:axId val="62627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6262600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1"/>
          <c:tx>
            <c:strRef>
              <c:f>导出数据!$C$2</c:f>
              <c:strCache>
                <c:ptCount val="1"/>
                <c:pt idx="0">
                  <c:v>冷轧</c:v>
                </c:pt>
              </c:strCache>
            </c:strRef>
          </c:tx>
          <c:spPr>
            <a:ln w="19050" cap="rnd">
              <a:solidFill>
                <a:schemeClr val="accent2"/>
              </a:solidFill>
              <a:round/>
            </a:ln>
            <a:effectLst/>
          </c:spPr>
          <c:marker>
            <c:symbol val="none"/>
          </c:marker>
          <c:cat>
            <c:numRef>
              <c:f>导出数据!$A$3:$A$32</c:f>
              <c:numCache>
                <c:formatCode>yyyy\-mm\-dd</c:formatCode>
                <c:ptCount val="30"/>
                <c:pt idx="0">
                  <c:v>44400</c:v>
                </c:pt>
                <c:pt idx="1">
                  <c:v>44393</c:v>
                </c:pt>
                <c:pt idx="2">
                  <c:v>44386</c:v>
                </c:pt>
                <c:pt idx="3">
                  <c:v>44379</c:v>
                </c:pt>
                <c:pt idx="4">
                  <c:v>44372</c:v>
                </c:pt>
                <c:pt idx="5">
                  <c:v>44365</c:v>
                </c:pt>
                <c:pt idx="6">
                  <c:v>44358</c:v>
                </c:pt>
                <c:pt idx="7">
                  <c:v>44351</c:v>
                </c:pt>
                <c:pt idx="8">
                  <c:v>44344</c:v>
                </c:pt>
                <c:pt idx="9">
                  <c:v>44337</c:v>
                </c:pt>
                <c:pt idx="10">
                  <c:v>44330</c:v>
                </c:pt>
                <c:pt idx="11">
                  <c:v>44323</c:v>
                </c:pt>
                <c:pt idx="12">
                  <c:v>44316</c:v>
                </c:pt>
                <c:pt idx="13">
                  <c:v>44309</c:v>
                </c:pt>
                <c:pt idx="14">
                  <c:v>44302</c:v>
                </c:pt>
                <c:pt idx="15">
                  <c:v>44295</c:v>
                </c:pt>
                <c:pt idx="16">
                  <c:v>44288</c:v>
                </c:pt>
                <c:pt idx="17">
                  <c:v>44281</c:v>
                </c:pt>
                <c:pt idx="18">
                  <c:v>44274</c:v>
                </c:pt>
                <c:pt idx="19">
                  <c:v>44267</c:v>
                </c:pt>
                <c:pt idx="20">
                  <c:v>44260</c:v>
                </c:pt>
                <c:pt idx="21">
                  <c:v>44253</c:v>
                </c:pt>
                <c:pt idx="22">
                  <c:v>44246</c:v>
                </c:pt>
                <c:pt idx="23">
                  <c:v>44239</c:v>
                </c:pt>
                <c:pt idx="24">
                  <c:v>44232</c:v>
                </c:pt>
                <c:pt idx="25">
                  <c:v>44225</c:v>
                </c:pt>
                <c:pt idx="26">
                  <c:v>44218</c:v>
                </c:pt>
                <c:pt idx="27">
                  <c:v>44211</c:v>
                </c:pt>
                <c:pt idx="28">
                  <c:v>44204</c:v>
                </c:pt>
                <c:pt idx="29">
                  <c:v>44197</c:v>
                </c:pt>
              </c:numCache>
            </c:numRef>
          </c:cat>
          <c:val>
            <c:numRef>
              <c:f>导出数据!$C$3:$C$32</c:f>
              <c:numCache>
                <c:formatCode>General</c:formatCode>
                <c:ptCount val="30"/>
                <c:pt idx="0">
                  <c:v>81.88</c:v>
                </c:pt>
                <c:pt idx="1">
                  <c:v>84.33</c:v>
                </c:pt>
                <c:pt idx="2">
                  <c:v>84.72</c:v>
                </c:pt>
                <c:pt idx="3">
                  <c:v>82.57</c:v>
                </c:pt>
                <c:pt idx="4">
                  <c:v>82.51</c:v>
                </c:pt>
                <c:pt idx="5">
                  <c:v>83.49</c:v>
                </c:pt>
                <c:pt idx="6">
                  <c:v>83.54</c:v>
                </c:pt>
                <c:pt idx="7">
                  <c:v>83.96</c:v>
                </c:pt>
                <c:pt idx="8">
                  <c:v>83.77</c:v>
                </c:pt>
                <c:pt idx="9">
                  <c:v>83.83</c:v>
                </c:pt>
                <c:pt idx="10">
                  <c:v>83.86</c:v>
                </c:pt>
                <c:pt idx="11">
                  <c:v>85.42</c:v>
                </c:pt>
                <c:pt idx="12">
                  <c:v>85.3</c:v>
                </c:pt>
                <c:pt idx="13">
                  <c:v>84.91</c:v>
                </c:pt>
                <c:pt idx="14">
                  <c:v>83.6</c:v>
                </c:pt>
                <c:pt idx="15">
                  <c:v>82.99</c:v>
                </c:pt>
                <c:pt idx="16">
                  <c:v>84.62</c:v>
                </c:pt>
                <c:pt idx="17">
                  <c:v>87.04</c:v>
                </c:pt>
                <c:pt idx="18">
                  <c:v>86.82</c:v>
                </c:pt>
                <c:pt idx="19">
                  <c:v>86.44</c:v>
                </c:pt>
                <c:pt idx="20">
                  <c:v>86.44</c:v>
                </c:pt>
                <c:pt idx="21">
                  <c:v>84.75</c:v>
                </c:pt>
                <c:pt idx="22">
                  <c:v>82.99</c:v>
                </c:pt>
                <c:pt idx="23">
                  <c:v>82.99</c:v>
                </c:pt>
                <c:pt idx="24">
                  <c:v>85.87</c:v>
                </c:pt>
                <c:pt idx="25">
                  <c:v>87.18</c:v>
                </c:pt>
                <c:pt idx="26">
                  <c:v>87.08</c:v>
                </c:pt>
                <c:pt idx="27">
                  <c:v>86.18</c:v>
                </c:pt>
                <c:pt idx="28">
                  <c:v>86.12</c:v>
                </c:pt>
                <c:pt idx="29">
                  <c:v>84.42</c:v>
                </c:pt>
              </c:numCache>
            </c:numRef>
          </c:val>
          <c:smooth val="0"/>
          <c:extLst>
            <c:ext xmlns:c16="http://schemas.microsoft.com/office/drawing/2014/chart" uri="{C3380CC4-5D6E-409C-BE32-E72D297353CC}">
              <c16:uniqueId val="{00000000-019B-41D4-BA01-1A494F0DE4A1}"/>
            </c:ext>
          </c:extLst>
        </c:ser>
        <c:ser>
          <c:idx val="3"/>
          <c:order val="3"/>
          <c:tx>
            <c:strRef>
              <c:f>导出数据!$E$2</c:f>
              <c:strCache>
                <c:ptCount val="1"/>
                <c:pt idx="0">
                  <c:v>线材</c:v>
                </c:pt>
              </c:strCache>
            </c:strRef>
          </c:tx>
          <c:spPr>
            <a:ln w="19050" cap="rnd">
              <a:solidFill>
                <a:schemeClr val="accent4"/>
              </a:solidFill>
              <a:round/>
            </a:ln>
            <a:effectLst/>
          </c:spPr>
          <c:marker>
            <c:symbol val="none"/>
          </c:marker>
          <c:cat>
            <c:numRef>
              <c:f>导出数据!$A$3:$A$32</c:f>
              <c:numCache>
                <c:formatCode>yyyy\-mm\-dd</c:formatCode>
                <c:ptCount val="30"/>
                <c:pt idx="0">
                  <c:v>44400</c:v>
                </c:pt>
                <c:pt idx="1">
                  <c:v>44393</c:v>
                </c:pt>
                <c:pt idx="2">
                  <c:v>44386</c:v>
                </c:pt>
                <c:pt idx="3">
                  <c:v>44379</c:v>
                </c:pt>
                <c:pt idx="4">
                  <c:v>44372</c:v>
                </c:pt>
                <c:pt idx="5">
                  <c:v>44365</c:v>
                </c:pt>
                <c:pt idx="6">
                  <c:v>44358</c:v>
                </c:pt>
                <c:pt idx="7">
                  <c:v>44351</c:v>
                </c:pt>
                <c:pt idx="8">
                  <c:v>44344</c:v>
                </c:pt>
                <c:pt idx="9">
                  <c:v>44337</c:v>
                </c:pt>
                <c:pt idx="10">
                  <c:v>44330</c:v>
                </c:pt>
                <c:pt idx="11">
                  <c:v>44323</c:v>
                </c:pt>
                <c:pt idx="12">
                  <c:v>44316</c:v>
                </c:pt>
                <c:pt idx="13">
                  <c:v>44309</c:v>
                </c:pt>
                <c:pt idx="14">
                  <c:v>44302</c:v>
                </c:pt>
                <c:pt idx="15">
                  <c:v>44295</c:v>
                </c:pt>
                <c:pt idx="16">
                  <c:v>44288</c:v>
                </c:pt>
                <c:pt idx="17">
                  <c:v>44281</c:v>
                </c:pt>
                <c:pt idx="18">
                  <c:v>44274</c:v>
                </c:pt>
                <c:pt idx="19">
                  <c:v>44267</c:v>
                </c:pt>
                <c:pt idx="20">
                  <c:v>44260</c:v>
                </c:pt>
                <c:pt idx="21">
                  <c:v>44253</c:v>
                </c:pt>
                <c:pt idx="22">
                  <c:v>44246</c:v>
                </c:pt>
                <c:pt idx="23">
                  <c:v>44239</c:v>
                </c:pt>
                <c:pt idx="24">
                  <c:v>44232</c:v>
                </c:pt>
                <c:pt idx="25">
                  <c:v>44225</c:v>
                </c:pt>
                <c:pt idx="26">
                  <c:v>44218</c:v>
                </c:pt>
                <c:pt idx="27">
                  <c:v>44211</c:v>
                </c:pt>
                <c:pt idx="28">
                  <c:v>44204</c:v>
                </c:pt>
                <c:pt idx="29">
                  <c:v>44197</c:v>
                </c:pt>
              </c:numCache>
            </c:numRef>
          </c:cat>
          <c:val>
            <c:numRef>
              <c:f>导出数据!$E$3:$E$32</c:f>
              <c:numCache>
                <c:formatCode>General</c:formatCode>
                <c:ptCount val="30"/>
                <c:pt idx="0">
                  <c:v>154.4</c:v>
                </c:pt>
                <c:pt idx="1">
                  <c:v>160.88999999999999</c:v>
                </c:pt>
                <c:pt idx="2">
                  <c:v>159.62</c:v>
                </c:pt>
                <c:pt idx="3">
                  <c:v>161.41999999999999</c:v>
                </c:pt>
                <c:pt idx="4">
                  <c:v>167.54</c:v>
                </c:pt>
                <c:pt idx="5">
                  <c:v>165.04</c:v>
                </c:pt>
                <c:pt idx="6">
                  <c:v>164.4</c:v>
                </c:pt>
                <c:pt idx="7">
                  <c:v>163.15</c:v>
                </c:pt>
                <c:pt idx="8">
                  <c:v>163.08000000000001</c:v>
                </c:pt>
                <c:pt idx="9">
                  <c:v>164.63</c:v>
                </c:pt>
                <c:pt idx="10">
                  <c:v>165.01</c:v>
                </c:pt>
                <c:pt idx="11">
                  <c:v>162.38999999999999</c:v>
                </c:pt>
                <c:pt idx="12">
                  <c:v>165.26</c:v>
                </c:pt>
                <c:pt idx="13">
                  <c:v>163.81</c:v>
                </c:pt>
                <c:pt idx="14">
                  <c:v>161.51</c:v>
                </c:pt>
                <c:pt idx="15">
                  <c:v>156.05000000000001</c:v>
                </c:pt>
                <c:pt idx="16">
                  <c:v>151.6</c:v>
                </c:pt>
                <c:pt idx="17">
                  <c:v>150.24</c:v>
                </c:pt>
                <c:pt idx="18">
                  <c:v>150.44</c:v>
                </c:pt>
                <c:pt idx="19">
                  <c:v>150.35</c:v>
                </c:pt>
                <c:pt idx="20">
                  <c:v>146.21</c:v>
                </c:pt>
                <c:pt idx="21">
                  <c:v>137.72999999999999</c:v>
                </c:pt>
                <c:pt idx="22">
                  <c:v>132.87</c:v>
                </c:pt>
                <c:pt idx="23">
                  <c:v>132.87</c:v>
                </c:pt>
                <c:pt idx="24">
                  <c:v>135.53</c:v>
                </c:pt>
                <c:pt idx="25">
                  <c:v>140.47999999999999</c:v>
                </c:pt>
                <c:pt idx="26">
                  <c:v>147.34</c:v>
                </c:pt>
                <c:pt idx="27">
                  <c:v>154.25</c:v>
                </c:pt>
                <c:pt idx="28">
                  <c:v>150.77000000000001</c:v>
                </c:pt>
                <c:pt idx="29">
                  <c:v>151.06</c:v>
                </c:pt>
              </c:numCache>
            </c:numRef>
          </c:val>
          <c:smooth val="0"/>
          <c:extLst>
            <c:ext xmlns:c16="http://schemas.microsoft.com/office/drawing/2014/chart" uri="{C3380CC4-5D6E-409C-BE32-E72D297353CC}">
              <c16:uniqueId val="{00000001-019B-41D4-BA01-1A494F0DE4A1}"/>
            </c:ext>
          </c:extLst>
        </c:ser>
        <c:ser>
          <c:idx val="4"/>
          <c:order val="4"/>
          <c:tx>
            <c:strRef>
              <c:f>导出数据!$F$2</c:f>
              <c:strCache>
                <c:ptCount val="1"/>
                <c:pt idx="0">
                  <c:v>中厚板</c:v>
                </c:pt>
              </c:strCache>
            </c:strRef>
          </c:tx>
          <c:spPr>
            <a:ln w="19050" cap="rnd">
              <a:solidFill>
                <a:schemeClr val="accent5"/>
              </a:solidFill>
              <a:round/>
            </a:ln>
            <a:effectLst/>
          </c:spPr>
          <c:marker>
            <c:symbol val="none"/>
          </c:marker>
          <c:cat>
            <c:numRef>
              <c:f>导出数据!$A$3:$A$32</c:f>
              <c:numCache>
                <c:formatCode>yyyy\-mm\-dd</c:formatCode>
                <c:ptCount val="30"/>
                <c:pt idx="0">
                  <c:v>44400</c:v>
                </c:pt>
                <c:pt idx="1">
                  <c:v>44393</c:v>
                </c:pt>
                <c:pt idx="2">
                  <c:v>44386</c:v>
                </c:pt>
                <c:pt idx="3">
                  <c:v>44379</c:v>
                </c:pt>
                <c:pt idx="4">
                  <c:v>44372</c:v>
                </c:pt>
                <c:pt idx="5">
                  <c:v>44365</c:v>
                </c:pt>
                <c:pt idx="6">
                  <c:v>44358</c:v>
                </c:pt>
                <c:pt idx="7">
                  <c:v>44351</c:v>
                </c:pt>
                <c:pt idx="8">
                  <c:v>44344</c:v>
                </c:pt>
                <c:pt idx="9">
                  <c:v>44337</c:v>
                </c:pt>
                <c:pt idx="10">
                  <c:v>44330</c:v>
                </c:pt>
                <c:pt idx="11">
                  <c:v>44323</c:v>
                </c:pt>
                <c:pt idx="12">
                  <c:v>44316</c:v>
                </c:pt>
                <c:pt idx="13">
                  <c:v>44309</c:v>
                </c:pt>
                <c:pt idx="14">
                  <c:v>44302</c:v>
                </c:pt>
                <c:pt idx="15">
                  <c:v>44295</c:v>
                </c:pt>
                <c:pt idx="16">
                  <c:v>44288</c:v>
                </c:pt>
                <c:pt idx="17">
                  <c:v>44281</c:v>
                </c:pt>
                <c:pt idx="18">
                  <c:v>44274</c:v>
                </c:pt>
                <c:pt idx="19">
                  <c:v>44267</c:v>
                </c:pt>
                <c:pt idx="20">
                  <c:v>44260</c:v>
                </c:pt>
                <c:pt idx="21">
                  <c:v>44253</c:v>
                </c:pt>
                <c:pt idx="22">
                  <c:v>44246</c:v>
                </c:pt>
                <c:pt idx="23">
                  <c:v>44239</c:v>
                </c:pt>
                <c:pt idx="24">
                  <c:v>44232</c:v>
                </c:pt>
                <c:pt idx="25">
                  <c:v>44225</c:v>
                </c:pt>
                <c:pt idx="26">
                  <c:v>44218</c:v>
                </c:pt>
                <c:pt idx="27">
                  <c:v>44211</c:v>
                </c:pt>
                <c:pt idx="28">
                  <c:v>44204</c:v>
                </c:pt>
                <c:pt idx="29">
                  <c:v>44197</c:v>
                </c:pt>
              </c:numCache>
            </c:numRef>
          </c:cat>
          <c:val>
            <c:numRef>
              <c:f>导出数据!$F$3:$F$32</c:f>
              <c:numCache>
                <c:formatCode>General</c:formatCode>
                <c:ptCount val="30"/>
                <c:pt idx="0">
                  <c:v>137.76</c:v>
                </c:pt>
                <c:pt idx="1">
                  <c:v>141.02000000000001</c:v>
                </c:pt>
                <c:pt idx="2">
                  <c:v>136.76</c:v>
                </c:pt>
                <c:pt idx="3">
                  <c:v>135.15</c:v>
                </c:pt>
                <c:pt idx="4">
                  <c:v>142.56</c:v>
                </c:pt>
                <c:pt idx="5">
                  <c:v>145.94999999999999</c:v>
                </c:pt>
                <c:pt idx="6">
                  <c:v>144.63</c:v>
                </c:pt>
                <c:pt idx="7">
                  <c:v>142.54</c:v>
                </c:pt>
                <c:pt idx="8">
                  <c:v>140.04</c:v>
                </c:pt>
                <c:pt idx="9">
                  <c:v>142.44</c:v>
                </c:pt>
                <c:pt idx="10">
                  <c:v>140.91999999999999</c:v>
                </c:pt>
                <c:pt idx="11">
                  <c:v>135.59</c:v>
                </c:pt>
                <c:pt idx="12">
                  <c:v>130.82</c:v>
                </c:pt>
                <c:pt idx="13">
                  <c:v>129.91</c:v>
                </c:pt>
                <c:pt idx="14">
                  <c:v>132.44</c:v>
                </c:pt>
                <c:pt idx="15">
                  <c:v>134.35</c:v>
                </c:pt>
                <c:pt idx="16">
                  <c:v>135.72</c:v>
                </c:pt>
                <c:pt idx="17">
                  <c:v>137.6</c:v>
                </c:pt>
                <c:pt idx="18">
                  <c:v>136.04</c:v>
                </c:pt>
                <c:pt idx="19">
                  <c:v>142.43</c:v>
                </c:pt>
                <c:pt idx="20">
                  <c:v>143.47</c:v>
                </c:pt>
                <c:pt idx="21">
                  <c:v>142.21</c:v>
                </c:pt>
                <c:pt idx="22">
                  <c:v>137.47999999999999</c:v>
                </c:pt>
                <c:pt idx="23">
                  <c:v>137.47999999999999</c:v>
                </c:pt>
                <c:pt idx="24">
                  <c:v>135.61000000000001</c:v>
                </c:pt>
                <c:pt idx="25">
                  <c:v>134.22999999999999</c:v>
                </c:pt>
                <c:pt idx="26">
                  <c:v>130.1</c:v>
                </c:pt>
                <c:pt idx="27">
                  <c:v>133.28</c:v>
                </c:pt>
                <c:pt idx="28">
                  <c:v>134.58000000000001</c:v>
                </c:pt>
                <c:pt idx="29">
                  <c:v>126.67</c:v>
                </c:pt>
              </c:numCache>
            </c:numRef>
          </c:val>
          <c:smooth val="0"/>
          <c:extLst>
            <c:ext xmlns:c16="http://schemas.microsoft.com/office/drawing/2014/chart" uri="{C3380CC4-5D6E-409C-BE32-E72D297353CC}">
              <c16:uniqueId val="{00000002-019B-41D4-BA01-1A494F0DE4A1}"/>
            </c:ext>
          </c:extLst>
        </c:ser>
        <c:dLbls>
          <c:showLegendKey val="0"/>
          <c:showVal val="0"/>
          <c:showCatName val="0"/>
          <c:showSerName val="0"/>
          <c:showPercent val="0"/>
          <c:showBubbleSize val="0"/>
        </c:dLbls>
        <c:marker val="1"/>
        <c:smooth val="0"/>
        <c:axId val="504419040"/>
        <c:axId val="504419696"/>
      </c:lineChart>
      <c:lineChart>
        <c:grouping val="standard"/>
        <c:varyColors val="0"/>
        <c:ser>
          <c:idx val="0"/>
          <c:order val="0"/>
          <c:tx>
            <c:strRef>
              <c:f>导出数据!$B$2</c:f>
              <c:strCache>
                <c:ptCount val="1"/>
                <c:pt idx="0">
                  <c:v>螺纹钢(右)</c:v>
                </c:pt>
              </c:strCache>
            </c:strRef>
          </c:tx>
          <c:spPr>
            <a:ln w="19050" cap="rnd">
              <a:solidFill>
                <a:schemeClr val="accent1"/>
              </a:solidFill>
              <a:round/>
            </a:ln>
            <a:effectLst/>
          </c:spPr>
          <c:marker>
            <c:symbol val="none"/>
          </c:marker>
          <c:cat>
            <c:numRef>
              <c:f>导出数据!$A$3:$A$32</c:f>
              <c:numCache>
                <c:formatCode>yyyy\-mm\-dd</c:formatCode>
                <c:ptCount val="30"/>
                <c:pt idx="0">
                  <c:v>44400</c:v>
                </c:pt>
                <c:pt idx="1">
                  <c:v>44393</c:v>
                </c:pt>
                <c:pt idx="2">
                  <c:v>44386</c:v>
                </c:pt>
                <c:pt idx="3">
                  <c:v>44379</c:v>
                </c:pt>
                <c:pt idx="4">
                  <c:v>44372</c:v>
                </c:pt>
                <c:pt idx="5">
                  <c:v>44365</c:v>
                </c:pt>
                <c:pt idx="6">
                  <c:v>44358</c:v>
                </c:pt>
                <c:pt idx="7">
                  <c:v>44351</c:v>
                </c:pt>
                <c:pt idx="8">
                  <c:v>44344</c:v>
                </c:pt>
                <c:pt idx="9">
                  <c:v>44337</c:v>
                </c:pt>
                <c:pt idx="10">
                  <c:v>44330</c:v>
                </c:pt>
                <c:pt idx="11">
                  <c:v>44323</c:v>
                </c:pt>
                <c:pt idx="12">
                  <c:v>44316</c:v>
                </c:pt>
                <c:pt idx="13">
                  <c:v>44309</c:v>
                </c:pt>
                <c:pt idx="14">
                  <c:v>44302</c:v>
                </c:pt>
                <c:pt idx="15">
                  <c:v>44295</c:v>
                </c:pt>
                <c:pt idx="16">
                  <c:v>44288</c:v>
                </c:pt>
                <c:pt idx="17">
                  <c:v>44281</c:v>
                </c:pt>
                <c:pt idx="18">
                  <c:v>44274</c:v>
                </c:pt>
                <c:pt idx="19">
                  <c:v>44267</c:v>
                </c:pt>
                <c:pt idx="20">
                  <c:v>44260</c:v>
                </c:pt>
                <c:pt idx="21">
                  <c:v>44253</c:v>
                </c:pt>
                <c:pt idx="22">
                  <c:v>44246</c:v>
                </c:pt>
                <c:pt idx="23">
                  <c:v>44239</c:v>
                </c:pt>
                <c:pt idx="24">
                  <c:v>44232</c:v>
                </c:pt>
                <c:pt idx="25">
                  <c:v>44225</c:v>
                </c:pt>
                <c:pt idx="26">
                  <c:v>44218</c:v>
                </c:pt>
                <c:pt idx="27">
                  <c:v>44211</c:v>
                </c:pt>
                <c:pt idx="28">
                  <c:v>44204</c:v>
                </c:pt>
                <c:pt idx="29">
                  <c:v>44197</c:v>
                </c:pt>
              </c:numCache>
            </c:numRef>
          </c:cat>
          <c:val>
            <c:numRef>
              <c:f>导出数据!$B$3:$B$32</c:f>
              <c:numCache>
                <c:formatCode>General</c:formatCode>
                <c:ptCount val="30"/>
                <c:pt idx="0">
                  <c:v>335.18</c:v>
                </c:pt>
                <c:pt idx="1">
                  <c:v>354.68</c:v>
                </c:pt>
                <c:pt idx="2">
                  <c:v>344.47</c:v>
                </c:pt>
                <c:pt idx="3">
                  <c:v>352.59</c:v>
                </c:pt>
                <c:pt idx="4">
                  <c:v>377.41</c:v>
                </c:pt>
                <c:pt idx="5">
                  <c:v>380</c:v>
                </c:pt>
                <c:pt idx="6">
                  <c:v>371.28</c:v>
                </c:pt>
                <c:pt idx="7">
                  <c:v>372.32</c:v>
                </c:pt>
                <c:pt idx="8">
                  <c:v>371.04</c:v>
                </c:pt>
                <c:pt idx="9">
                  <c:v>370.62</c:v>
                </c:pt>
                <c:pt idx="10">
                  <c:v>371.56</c:v>
                </c:pt>
                <c:pt idx="11">
                  <c:v>376.93</c:v>
                </c:pt>
                <c:pt idx="12">
                  <c:v>369.93</c:v>
                </c:pt>
                <c:pt idx="13">
                  <c:v>360.85</c:v>
                </c:pt>
                <c:pt idx="14">
                  <c:v>358.24</c:v>
                </c:pt>
                <c:pt idx="15">
                  <c:v>356.86</c:v>
                </c:pt>
                <c:pt idx="16">
                  <c:v>353.05</c:v>
                </c:pt>
                <c:pt idx="17">
                  <c:v>351.58</c:v>
                </c:pt>
                <c:pt idx="18">
                  <c:v>346.49</c:v>
                </c:pt>
                <c:pt idx="19">
                  <c:v>348.81</c:v>
                </c:pt>
                <c:pt idx="20">
                  <c:v>337.74</c:v>
                </c:pt>
                <c:pt idx="21">
                  <c:v>318.92</c:v>
                </c:pt>
                <c:pt idx="22">
                  <c:v>308.88</c:v>
                </c:pt>
                <c:pt idx="23">
                  <c:v>308.88</c:v>
                </c:pt>
                <c:pt idx="24">
                  <c:v>321.95</c:v>
                </c:pt>
                <c:pt idx="25">
                  <c:v>333.67</c:v>
                </c:pt>
                <c:pt idx="26">
                  <c:v>344.52</c:v>
                </c:pt>
                <c:pt idx="27">
                  <c:v>345.37</c:v>
                </c:pt>
                <c:pt idx="28">
                  <c:v>349.49</c:v>
                </c:pt>
                <c:pt idx="29">
                  <c:v>350.27</c:v>
                </c:pt>
              </c:numCache>
            </c:numRef>
          </c:val>
          <c:smooth val="0"/>
          <c:extLst>
            <c:ext xmlns:c16="http://schemas.microsoft.com/office/drawing/2014/chart" uri="{C3380CC4-5D6E-409C-BE32-E72D297353CC}">
              <c16:uniqueId val="{00000003-019B-41D4-BA01-1A494F0DE4A1}"/>
            </c:ext>
          </c:extLst>
        </c:ser>
        <c:ser>
          <c:idx val="2"/>
          <c:order val="2"/>
          <c:tx>
            <c:strRef>
              <c:f>导出数据!$D$2</c:f>
              <c:strCache>
                <c:ptCount val="1"/>
                <c:pt idx="0">
                  <c:v>热轧（右）</c:v>
                </c:pt>
              </c:strCache>
            </c:strRef>
          </c:tx>
          <c:spPr>
            <a:ln w="19050" cap="rnd">
              <a:solidFill>
                <a:schemeClr val="accent3"/>
              </a:solidFill>
              <a:round/>
            </a:ln>
            <a:effectLst/>
          </c:spPr>
          <c:marker>
            <c:symbol val="none"/>
          </c:marker>
          <c:cat>
            <c:numRef>
              <c:f>导出数据!$A$3:$A$32</c:f>
              <c:numCache>
                <c:formatCode>yyyy\-mm\-dd</c:formatCode>
                <c:ptCount val="30"/>
                <c:pt idx="0">
                  <c:v>44400</c:v>
                </c:pt>
                <c:pt idx="1">
                  <c:v>44393</c:v>
                </c:pt>
                <c:pt idx="2">
                  <c:v>44386</c:v>
                </c:pt>
                <c:pt idx="3">
                  <c:v>44379</c:v>
                </c:pt>
                <c:pt idx="4">
                  <c:v>44372</c:v>
                </c:pt>
                <c:pt idx="5">
                  <c:v>44365</c:v>
                </c:pt>
                <c:pt idx="6">
                  <c:v>44358</c:v>
                </c:pt>
                <c:pt idx="7">
                  <c:v>44351</c:v>
                </c:pt>
                <c:pt idx="8">
                  <c:v>44344</c:v>
                </c:pt>
                <c:pt idx="9">
                  <c:v>44337</c:v>
                </c:pt>
                <c:pt idx="10">
                  <c:v>44330</c:v>
                </c:pt>
                <c:pt idx="11">
                  <c:v>44323</c:v>
                </c:pt>
                <c:pt idx="12">
                  <c:v>44316</c:v>
                </c:pt>
                <c:pt idx="13">
                  <c:v>44309</c:v>
                </c:pt>
                <c:pt idx="14">
                  <c:v>44302</c:v>
                </c:pt>
                <c:pt idx="15">
                  <c:v>44295</c:v>
                </c:pt>
                <c:pt idx="16">
                  <c:v>44288</c:v>
                </c:pt>
                <c:pt idx="17">
                  <c:v>44281</c:v>
                </c:pt>
                <c:pt idx="18">
                  <c:v>44274</c:v>
                </c:pt>
                <c:pt idx="19">
                  <c:v>44267</c:v>
                </c:pt>
                <c:pt idx="20">
                  <c:v>44260</c:v>
                </c:pt>
                <c:pt idx="21">
                  <c:v>44253</c:v>
                </c:pt>
                <c:pt idx="22">
                  <c:v>44246</c:v>
                </c:pt>
                <c:pt idx="23">
                  <c:v>44239</c:v>
                </c:pt>
                <c:pt idx="24">
                  <c:v>44232</c:v>
                </c:pt>
                <c:pt idx="25">
                  <c:v>44225</c:v>
                </c:pt>
                <c:pt idx="26">
                  <c:v>44218</c:v>
                </c:pt>
                <c:pt idx="27">
                  <c:v>44211</c:v>
                </c:pt>
                <c:pt idx="28">
                  <c:v>44204</c:v>
                </c:pt>
                <c:pt idx="29">
                  <c:v>44197</c:v>
                </c:pt>
              </c:numCache>
            </c:numRef>
          </c:cat>
          <c:val>
            <c:numRef>
              <c:f>导出数据!$D$3:$D$32</c:f>
              <c:numCache>
                <c:formatCode>General</c:formatCode>
                <c:ptCount val="30"/>
                <c:pt idx="0">
                  <c:v>323.43</c:v>
                </c:pt>
                <c:pt idx="1">
                  <c:v>327.45999999999998</c:v>
                </c:pt>
                <c:pt idx="2">
                  <c:v>323.62</c:v>
                </c:pt>
                <c:pt idx="3">
                  <c:v>328.08</c:v>
                </c:pt>
                <c:pt idx="4">
                  <c:v>340.66</c:v>
                </c:pt>
                <c:pt idx="5">
                  <c:v>340.04</c:v>
                </c:pt>
                <c:pt idx="6">
                  <c:v>340.49</c:v>
                </c:pt>
                <c:pt idx="7">
                  <c:v>337.78</c:v>
                </c:pt>
                <c:pt idx="8">
                  <c:v>337.04</c:v>
                </c:pt>
                <c:pt idx="9">
                  <c:v>336.58</c:v>
                </c:pt>
                <c:pt idx="10">
                  <c:v>335.64</c:v>
                </c:pt>
                <c:pt idx="11">
                  <c:v>331.79</c:v>
                </c:pt>
                <c:pt idx="12">
                  <c:v>328.34</c:v>
                </c:pt>
                <c:pt idx="13">
                  <c:v>321.94</c:v>
                </c:pt>
                <c:pt idx="14">
                  <c:v>314.14</c:v>
                </c:pt>
                <c:pt idx="15">
                  <c:v>327.10000000000002</c:v>
                </c:pt>
                <c:pt idx="16">
                  <c:v>326.36</c:v>
                </c:pt>
                <c:pt idx="17">
                  <c:v>327.08999999999997</c:v>
                </c:pt>
                <c:pt idx="18">
                  <c:v>307.58</c:v>
                </c:pt>
                <c:pt idx="19">
                  <c:v>312.36</c:v>
                </c:pt>
                <c:pt idx="20">
                  <c:v>320</c:v>
                </c:pt>
                <c:pt idx="21">
                  <c:v>327.54000000000002</c:v>
                </c:pt>
                <c:pt idx="22">
                  <c:v>341.46</c:v>
                </c:pt>
                <c:pt idx="23">
                  <c:v>341.46</c:v>
                </c:pt>
                <c:pt idx="24">
                  <c:v>333.98</c:v>
                </c:pt>
                <c:pt idx="25">
                  <c:v>336.74</c:v>
                </c:pt>
                <c:pt idx="26">
                  <c:v>337.09</c:v>
                </c:pt>
                <c:pt idx="27">
                  <c:v>332.93</c:v>
                </c:pt>
                <c:pt idx="28">
                  <c:v>331.13</c:v>
                </c:pt>
                <c:pt idx="29">
                  <c:v>333.02</c:v>
                </c:pt>
              </c:numCache>
            </c:numRef>
          </c:val>
          <c:smooth val="0"/>
          <c:extLst>
            <c:ext xmlns:c16="http://schemas.microsoft.com/office/drawing/2014/chart" uri="{C3380CC4-5D6E-409C-BE32-E72D297353CC}">
              <c16:uniqueId val="{00000004-019B-41D4-BA01-1A494F0DE4A1}"/>
            </c:ext>
          </c:extLst>
        </c:ser>
        <c:dLbls>
          <c:showLegendKey val="0"/>
          <c:showVal val="0"/>
          <c:showCatName val="0"/>
          <c:showSerName val="0"/>
          <c:showPercent val="0"/>
          <c:showBubbleSize val="0"/>
        </c:dLbls>
        <c:marker val="1"/>
        <c:smooth val="0"/>
        <c:axId val="504405592"/>
        <c:axId val="504401000"/>
      </c:lineChart>
      <c:dateAx>
        <c:axId val="504419040"/>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04419696"/>
        <c:crosses val="autoZero"/>
        <c:auto val="1"/>
        <c:lblOffset val="100"/>
        <c:baseTimeUnit val="days"/>
      </c:dateAx>
      <c:valAx>
        <c:axId val="50441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04419040"/>
        <c:crosses val="autoZero"/>
        <c:crossBetween val="between"/>
      </c:valAx>
      <c:valAx>
        <c:axId val="50440100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04405592"/>
        <c:crosses val="max"/>
        <c:crossBetween val="between"/>
      </c:valAx>
      <c:dateAx>
        <c:axId val="504405592"/>
        <c:scaling>
          <c:orientation val="minMax"/>
        </c:scaling>
        <c:delete val="1"/>
        <c:axPos val="b"/>
        <c:numFmt formatCode="yyyy\-mm\-dd" sourceLinked="1"/>
        <c:majorTickMark val="out"/>
        <c:minorTickMark val="none"/>
        <c:tickLblPos val="nextTo"/>
        <c:crossAx val="504401000"/>
        <c:crosses val="autoZero"/>
        <c:auto val="1"/>
        <c:lblOffset val="100"/>
        <c:baseTimeUnit val="days"/>
      </c:date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导出数据!$B$2</c:f>
              <c:strCache>
                <c:ptCount val="1"/>
                <c:pt idx="0">
                  <c:v>中国主要钢材库存：*合计（周）</c:v>
                </c:pt>
              </c:strCache>
            </c:strRef>
          </c:tx>
          <c:spPr>
            <a:ln w="19050" cap="rnd">
              <a:solidFill>
                <a:schemeClr val="accent1"/>
              </a:solidFill>
              <a:round/>
            </a:ln>
            <a:effectLst/>
          </c:spPr>
          <c:marker>
            <c:symbol val="none"/>
          </c:marker>
          <c:cat>
            <c:numRef>
              <c:f>导出数据!$A$3:$A$84</c:f>
              <c:numCache>
                <c:formatCode>yyyy\-m\-d</c:formatCode>
                <c:ptCount val="82"/>
                <c:pt idx="0">
                  <c:v>44407</c:v>
                </c:pt>
                <c:pt idx="1">
                  <c:v>44400</c:v>
                </c:pt>
                <c:pt idx="2">
                  <c:v>44393</c:v>
                </c:pt>
                <c:pt idx="3">
                  <c:v>44386</c:v>
                </c:pt>
                <c:pt idx="4">
                  <c:v>44379</c:v>
                </c:pt>
                <c:pt idx="5">
                  <c:v>44372</c:v>
                </c:pt>
                <c:pt idx="6">
                  <c:v>44365</c:v>
                </c:pt>
                <c:pt idx="7">
                  <c:v>44358</c:v>
                </c:pt>
                <c:pt idx="8">
                  <c:v>44351</c:v>
                </c:pt>
                <c:pt idx="9">
                  <c:v>44344</c:v>
                </c:pt>
                <c:pt idx="10">
                  <c:v>44337</c:v>
                </c:pt>
                <c:pt idx="11">
                  <c:v>44330</c:v>
                </c:pt>
                <c:pt idx="12">
                  <c:v>44323</c:v>
                </c:pt>
                <c:pt idx="13">
                  <c:v>44316</c:v>
                </c:pt>
                <c:pt idx="14">
                  <c:v>44309</c:v>
                </c:pt>
                <c:pt idx="15">
                  <c:v>44302</c:v>
                </c:pt>
                <c:pt idx="16">
                  <c:v>44295</c:v>
                </c:pt>
                <c:pt idx="17">
                  <c:v>44288</c:v>
                </c:pt>
                <c:pt idx="18">
                  <c:v>44281</c:v>
                </c:pt>
                <c:pt idx="19">
                  <c:v>44274</c:v>
                </c:pt>
                <c:pt idx="20">
                  <c:v>44267</c:v>
                </c:pt>
                <c:pt idx="21">
                  <c:v>44260</c:v>
                </c:pt>
                <c:pt idx="22">
                  <c:v>44253</c:v>
                </c:pt>
                <c:pt idx="23">
                  <c:v>44246</c:v>
                </c:pt>
                <c:pt idx="24">
                  <c:v>44232</c:v>
                </c:pt>
                <c:pt idx="25">
                  <c:v>44225</c:v>
                </c:pt>
                <c:pt idx="26">
                  <c:v>44218</c:v>
                </c:pt>
                <c:pt idx="27">
                  <c:v>44211</c:v>
                </c:pt>
                <c:pt idx="28">
                  <c:v>44204</c:v>
                </c:pt>
                <c:pt idx="29">
                  <c:v>44197</c:v>
                </c:pt>
                <c:pt idx="30">
                  <c:v>44190</c:v>
                </c:pt>
                <c:pt idx="31">
                  <c:v>44183</c:v>
                </c:pt>
                <c:pt idx="32">
                  <c:v>44176</c:v>
                </c:pt>
                <c:pt idx="33">
                  <c:v>44169</c:v>
                </c:pt>
                <c:pt idx="34">
                  <c:v>44162</c:v>
                </c:pt>
                <c:pt idx="35">
                  <c:v>44155</c:v>
                </c:pt>
                <c:pt idx="36">
                  <c:v>44148</c:v>
                </c:pt>
                <c:pt idx="37">
                  <c:v>44141</c:v>
                </c:pt>
                <c:pt idx="38">
                  <c:v>44134</c:v>
                </c:pt>
                <c:pt idx="39">
                  <c:v>44127</c:v>
                </c:pt>
                <c:pt idx="40">
                  <c:v>44120</c:v>
                </c:pt>
                <c:pt idx="41">
                  <c:v>44113</c:v>
                </c:pt>
                <c:pt idx="42">
                  <c:v>44106</c:v>
                </c:pt>
                <c:pt idx="43">
                  <c:v>44099</c:v>
                </c:pt>
                <c:pt idx="44">
                  <c:v>44092</c:v>
                </c:pt>
                <c:pt idx="45">
                  <c:v>44085</c:v>
                </c:pt>
                <c:pt idx="46">
                  <c:v>44078</c:v>
                </c:pt>
                <c:pt idx="47">
                  <c:v>44071</c:v>
                </c:pt>
                <c:pt idx="48">
                  <c:v>44064</c:v>
                </c:pt>
                <c:pt idx="49">
                  <c:v>44057</c:v>
                </c:pt>
                <c:pt idx="50">
                  <c:v>44050</c:v>
                </c:pt>
                <c:pt idx="51">
                  <c:v>44043</c:v>
                </c:pt>
                <c:pt idx="52">
                  <c:v>44036</c:v>
                </c:pt>
                <c:pt idx="53">
                  <c:v>44029</c:v>
                </c:pt>
                <c:pt idx="54">
                  <c:v>44022</c:v>
                </c:pt>
                <c:pt idx="55">
                  <c:v>44015</c:v>
                </c:pt>
                <c:pt idx="56">
                  <c:v>44008</c:v>
                </c:pt>
                <c:pt idx="57">
                  <c:v>44001</c:v>
                </c:pt>
                <c:pt idx="58">
                  <c:v>43994</c:v>
                </c:pt>
                <c:pt idx="59">
                  <c:v>43987</c:v>
                </c:pt>
                <c:pt idx="60">
                  <c:v>43980</c:v>
                </c:pt>
                <c:pt idx="61">
                  <c:v>43973</c:v>
                </c:pt>
                <c:pt idx="62">
                  <c:v>43966</c:v>
                </c:pt>
                <c:pt idx="63">
                  <c:v>43959</c:v>
                </c:pt>
                <c:pt idx="64">
                  <c:v>43952</c:v>
                </c:pt>
                <c:pt idx="65">
                  <c:v>43945</c:v>
                </c:pt>
                <c:pt idx="66">
                  <c:v>43938</c:v>
                </c:pt>
                <c:pt idx="67">
                  <c:v>43931</c:v>
                </c:pt>
                <c:pt idx="68">
                  <c:v>43924</c:v>
                </c:pt>
                <c:pt idx="69">
                  <c:v>43917</c:v>
                </c:pt>
                <c:pt idx="70">
                  <c:v>43910</c:v>
                </c:pt>
                <c:pt idx="71">
                  <c:v>43903</c:v>
                </c:pt>
                <c:pt idx="72">
                  <c:v>43896</c:v>
                </c:pt>
                <c:pt idx="73">
                  <c:v>43889</c:v>
                </c:pt>
                <c:pt idx="74">
                  <c:v>43882</c:v>
                </c:pt>
                <c:pt idx="75">
                  <c:v>43875</c:v>
                </c:pt>
                <c:pt idx="76">
                  <c:v>43868</c:v>
                </c:pt>
                <c:pt idx="77">
                  <c:v>43861</c:v>
                </c:pt>
                <c:pt idx="78">
                  <c:v>43854</c:v>
                </c:pt>
                <c:pt idx="79">
                  <c:v>43847</c:v>
                </c:pt>
                <c:pt idx="80">
                  <c:v>43840</c:v>
                </c:pt>
                <c:pt idx="81">
                  <c:v>43833</c:v>
                </c:pt>
              </c:numCache>
            </c:numRef>
          </c:cat>
          <c:val>
            <c:numRef>
              <c:f>导出数据!$B$3:$B$84</c:f>
              <c:numCache>
                <c:formatCode>General</c:formatCode>
                <c:ptCount val="82"/>
                <c:pt idx="0">
                  <c:v>1526.08</c:v>
                </c:pt>
                <c:pt idx="1">
                  <c:v>1524.22</c:v>
                </c:pt>
                <c:pt idx="2">
                  <c:v>1525.2</c:v>
                </c:pt>
                <c:pt idx="3">
                  <c:v>1509.81</c:v>
                </c:pt>
                <c:pt idx="4">
                  <c:v>1480.16</c:v>
                </c:pt>
                <c:pt idx="5">
                  <c:v>1445.42</c:v>
                </c:pt>
                <c:pt idx="6">
                  <c:v>1423.75</c:v>
                </c:pt>
                <c:pt idx="7">
                  <c:v>1383.84</c:v>
                </c:pt>
                <c:pt idx="8">
                  <c:v>1392.73</c:v>
                </c:pt>
                <c:pt idx="9">
                  <c:v>1408.25</c:v>
                </c:pt>
                <c:pt idx="10">
                  <c:v>1453.46</c:v>
                </c:pt>
                <c:pt idx="11">
                  <c:v>1538.87</c:v>
                </c:pt>
                <c:pt idx="12">
                  <c:v>1620.75</c:v>
                </c:pt>
                <c:pt idx="13">
                  <c:v>1624.91</c:v>
                </c:pt>
                <c:pt idx="14">
                  <c:v>1723.53</c:v>
                </c:pt>
                <c:pt idx="15">
                  <c:v>1785</c:v>
                </c:pt>
                <c:pt idx="16">
                  <c:v>1883.83</c:v>
                </c:pt>
                <c:pt idx="17">
                  <c:v>1970.5</c:v>
                </c:pt>
                <c:pt idx="18">
                  <c:v>2069.77</c:v>
                </c:pt>
                <c:pt idx="19">
                  <c:v>2167.7199999999998</c:v>
                </c:pt>
                <c:pt idx="20">
                  <c:v>2219.6799999999998</c:v>
                </c:pt>
                <c:pt idx="21">
                  <c:v>2233.2399999999998</c:v>
                </c:pt>
                <c:pt idx="22">
                  <c:v>2120.77</c:v>
                </c:pt>
                <c:pt idx="23">
                  <c:v>1803.24</c:v>
                </c:pt>
                <c:pt idx="24">
                  <c:v>1361.56</c:v>
                </c:pt>
                <c:pt idx="25">
                  <c:v>1156.22</c:v>
                </c:pt>
                <c:pt idx="26">
                  <c:v>1015.94</c:v>
                </c:pt>
                <c:pt idx="27">
                  <c:v>944.14</c:v>
                </c:pt>
                <c:pt idx="28">
                  <c:v>898.86</c:v>
                </c:pt>
                <c:pt idx="29">
                  <c:v>843.1</c:v>
                </c:pt>
                <c:pt idx="30">
                  <c:v>828.09</c:v>
                </c:pt>
                <c:pt idx="31">
                  <c:v>845.53</c:v>
                </c:pt>
                <c:pt idx="32">
                  <c:v>883.89</c:v>
                </c:pt>
                <c:pt idx="33">
                  <c:v>945.31</c:v>
                </c:pt>
                <c:pt idx="34">
                  <c:v>995.47</c:v>
                </c:pt>
                <c:pt idx="35">
                  <c:v>1053.98</c:v>
                </c:pt>
                <c:pt idx="36">
                  <c:v>1131.76</c:v>
                </c:pt>
                <c:pt idx="37">
                  <c:v>1231.3699999999999</c:v>
                </c:pt>
                <c:pt idx="38">
                  <c:v>1310.49</c:v>
                </c:pt>
                <c:pt idx="39">
                  <c:v>1394.31</c:v>
                </c:pt>
                <c:pt idx="40">
                  <c:v>1467.27</c:v>
                </c:pt>
                <c:pt idx="41">
                  <c:v>1550.95</c:v>
                </c:pt>
                <c:pt idx="42">
                  <c:v>1465.23</c:v>
                </c:pt>
                <c:pt idx="43">
                  <c:v>1548.64</c:v>
                </c:pt>
                <c:pt idx="44">
                  <c:v>1567.59</c:v>
                </c:pt>
                <c:pt idx="45">
                  <c:v>1573.09</c:v>
                </c:pt>
                <c:pt idx="46">
                  <c:v>1570.51</c:v>
                </c:pt>
                <c:pt idx="47">
                  <c:v>1549.58</c:v>
                </c:pt>
                <c:pt idx="48">
                  <c:v>1540.18</c:v>
                </c:pt>
                <c:pt idx="49">
                  <c:v>1541.6</c:v>
                </c:pt>
                <c:pt idx="50">
                  <c:v>1560.26</c:v>
                </c:pt>
                <c:pt idx="51">
                  <c:v>1562.47</c:v>
                </c:pt>
                <c:pt idx="52">
                  <c:v>1548.97</c:v>
                </c:pt>
                <c:pt idx="53">
                  <c:v>1535.68</c:v>
                </c:pt>
                <c:pt idx="54">
                  <c:v>1505.75</c:v>
                </c:pt>
                <c:pt idx="55">
                  <c:v>1477.38</c:v>
                </c:pt>
                <c:pt idx="56">
                  <c:v>1432.71</c:v>
                </c:pt>
                <c:pt idx="57">
                  <c:v>1423.42</c:v>
                </c:pt>
                <c:pt idx="58">
                  <c:v>1449.52</c:v>
                </c:pt>
                <c:pt idx="59">
                  <c:v>1488.28</c:v>
                </c:pt>
                <c:pt idx="60">
                  <c:v>1549.22</c:v>
                </c:pt>
                <c:pt idx="61">
                  <c:v>1608.84</c:v>
                </c:pt>
                <c:pt idx="62">
                  <c:v>1710.44</c:v>
                </c:pt>
                <c:pt idx="63">
                  <c:v>1810.51</c:v>
                </c:pt>
                <c:pt idx="64">
                  <c:v>1876.34</c:v>
                </c:pt>
                <c:pt idx="65">
                  <c:v>2013.22</c:v>
                </c:pt>
                <c:pt idx="66">
                  <c:v>2127.75</c:v>
                </c:pt>
                <c:pt idx="67">
                  <c:v>2241.27</c:v>
                </c:pt>
                <c:pt idx="68">
                  <c:v>2347.56</c:v>
                </c:pt>
                <c:pt idx="69">
                  <c:v>2430.62</c:v>
                </c:pt>
                <c:pt idx="70">
                  <c:v>2537.64</c:v>
                </c:pt>
                <c:pt idx="71">
                  <c:v>2600.52</c:v>
                </c:pt>
                <c:pt idx="72">
                  <c:v>2529.5500000000002</c:v>
                </c:pt>
                <c:pt idx="73">
                  <c:v>2375.88</c:v>
                </c:pt>
                <c:pt idx="74">
                  <c:v>2145.41</c:v>
                </c:pt>
                <c:pt idx="75">
                  <c:v>1893.68</c:v>
                </c:pt>
                <c:pt idx="76">
                  <c:v>1634.4</c:v>
                </c:pt>
                <c:pt idx="77">
                  <c:v>1504.49</c:v>
                </c:pt>
                <c:pt idx="78">
                  <c:v>1184.82</c:v>
                </c:pt>
                <c:pt idx="79">
                  <c:v>1024.3900000000001</c:v>
                </c:pt>
                <c:pt idx="80">
                  <c:v>903.07</c:v>
                </c:pt>
                <c:pt idx="81">
                  <c:v>826.25</c:v>
                </c:pt>
              </c:numCache>
            </c:numRef>
          </c:val>
          <c:smooth val="0"/>
          <c:extLst>
            <c:ext xmlns:c16="http://schemas.microsoft.com/office/drawing/2014/chart" uri="{C3380CC4-5D6E-409C-BE32-E72D297353CC}">
              <c16:uniqueId val="{00000000-22BE-4771-B009-FDEBC9299A5A}"/>
            </c:ext>
          </c:extLst>
        </c:ser>
        <c:dLbls>
          <c:showLegendKey val="0"/>
          <c:showVal val="0"/>
          <c:showCatName val="0"/>
          <c:showSerName val="0"/>
          <c:showPercent val="0"/>
          <c:showBubbleSize val="0"/>
        </c:dLbls>
        <c:smooth val="0"/>
        <c:axId val="1868838431"/>
        <c:axId val="1868843839"/>
      </c:lineChart>
      <c:dateAx>
        <c:axId val="1868838431"/>
        <c:scaling>
          <c:orientation val="minMax"/>
        </c:scaling>
        <c:delete val="0"/>
        <c:axPos val="b"/>
        <c:numFmt formatCode="yyyy\-m\-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68843839"/>
        <c:crosses val="autoZero"/>
        <c:auto val="1"/>
        <c:lblOffset val="100"/>
        <c:baseTimeUnit val="days"/>
      </c:dateAx>
      <c:valAx>
        <c:axId val="18688438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68838431"/>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导出数据!$B$2:$B$3</c:f>
              <c:strCache>
                <c:ptCount val="2"/>
                <c:pt idx="0">
                  <c:v>重点钢厂合计：钢材库存（旬）</c:v>
                </c:pt>
              </c:strCache>
            </c:strRef>
          </c:tx>
          <c:spPr>
            <a:ln w="19050" cap="rnd">
              <a:solidFill>
                <a:schemeClr val="accent1"/>
              </a:solidFill>
              <a:round/>
            </a:ln>
            <a:effectLst/>
          </c:spPr>
          <c:marker>
            <c:symbol val="none"/>
          </c:marker>
          <c:cat>
            <c:numRef>
              <c:f>导出数据!$A$4:$A$59</c:f>
              <c:numCache>
                <c:formatCode>yyyy\-m\-d</c:formatCode>
                <c:ptCount val="56"/>
                <c:pt idx="0">
                  <c:v>44397</c:v>
                </c:pt>
                <c:pt idx="1">
                  <c:v>44387</c:v>
                </c:pt>
                <c:pt idx="2">
                  <c:v>44377</c:v>
                </c:pt>
                <c:pt idx="3">
                  <c:v>44367</c:v>
                </c:pt>
                <c:pt idx="4">
                  <c:v>44357</c:v>
                </c:pt>
                <c:pt idx="5">
                  <c:v>44347</c:v>
                </c:pt>
                <c:pt idx="6">
                  <c:v>44336</c:v>
                </c:pt>
                <c:pt idx="7">
                  <c:v>44326</c:v>
                </c:pt>
                <c:pt idx="8">
                  <c:v>44316</c:v>
                </c:pt>
                <c:pt idx="9">
                  <c:v>44306</c:v>
                </c:pt>
                <c:pt idx="10">
                  <c:v>44296</c:v>
                </c:pt>
                <c:pt idx="11">
                  <c:v>44286</c:v>
                </c:pt>
                <c:pt idx="12">
                  <c:v>44275</c:v>
                </c:pt>
                <c:pt idx="13">
                  <c:v>44265</c:v>
                </c:pt>
                <c:pt idx="14">
                  <c:v>44255</c:v>
                </c:pt>
                <c:pt idx="15">
                  <c:v>44247</c:v>
                </c:pt>
                <c:pt idx="16">
                  <c:v>44237</c:v>
                </c:pt>
                <c:pt idx="17">
                  <c:v>44227</c:v>
                </c:pt>
                <c:pt idx="18">
                  <c:v>44216</c:v>
                </c:pt>
                <c:pt idx="19">
                  <c:v>44206</c:v>
                </c:pt>
                <c:pt idx="20">
                  <c:v>44196</c:v>
                </c:pt>
                <c:pt idx="21">
                  <c:v>44185</c:v>
                </c:pt>
                <c:pt idx="22">
                  <c:v>44175</c:v>
                </c:pt>
                <c:pt idx="23">
                  <c:v>44165</c:v>
                </c:pt>
                <c:pt idx="24">
                  <c:v>44155</c:v>
                </c:pt>
                <c:pt idx="25">
                  <c:v>44145</c:v>
                </c:pt>
                <c:pt idx="26">
                  <c:v>44135</c:v>
                </c:pt>
                <c:pt idx="27">
                  <c:v>44124</c:v>
                </c:pt>
                <c:pt idx="28">
                  <c:v>44114</c:v>
                </c:pt>
                <c:pt idx="29">
                  <c:v>44104</c:v>
                </c:pt>
                <c:pt idx="30">
                  <c:v>44094</c:v>
                </c:pt>
                <c:pt idx="31">
                  <c:v>44084</c:v>
                </c:pt>
                <c:pt idx="32">
                  <c:v>44074</c:v>
                </c:pt>
                <c:pt idx="33">
                  <c:v>44063</c:v>
                </c:pt>
                <c:pt idx="34">
                  <c:v>44053</c:v>
                </c:pt>
                <c:pt idx="35">
                  <c:v>44043</c:v>
                </c:pt>
                <c:pt idx="36">
                  <c:v>44032</c:v>
                </c:pt>
                <c:pt idx="37">
                  <c:v>44022</c:v>
                </c:pt>
                <c:pt idx="38">
                  <c:v>44012</c:v>
                </c:pt>
                <c:pt idx="39">
                  <c:v>44002</c:v>
                </c:pt>
                <c:pt idx="40">
                  <c:v>43992</c:v>
                </c:pt>
                <c:pt idx="41">
                  <c:v>43982</c:v>
                </c:pt>
                <c:pt idx="42">
                  <c:v>43971</c:v>
                </c:pt>
                <c:pt idx="43">
                  <c:v>43961</c:v>
                </c:pt>
                <c:pt idx="44">
                  <c:v>43951</c:v>
                </c:pt>
                <c:pt idx="45">
                  <c:v>43941</c:v>
                </c:pt>
                <c:pt idx="46">
                  <c:v>43931</c:v>
                </c:pt>
                <c:pt idx="47">
                  <c:v>43921</c:v>
                </c:pt>
                <c:pt idx="48">
                  <c:v>43910</c:v>
                </c:pt>
                <c:pt idx="49">
                  <c:v>43900</c:v>
                </c:pt>
                <c:pt idx="50">
                  <c:v>43890</c:v>
                </c:pt>
                <c:pt idx="51">
                  <c:v>43881</c:v>
                </c:pt>
                <c:pt idx="52">
                  <c:v>43871</c:v>
                </c:pt>
                <c:pt idx="53">
                  <c:v>43861</c:v>
                </c:pt>
                <c:pt idx="54">
                  <c:v>43850</c:v>
                </c:pt>
                <c:pt idx="55">
                  <c:v>43840</c:v>
                </c:pt>
              </c:numCache>
            </c:numRef>
          </c:cat>
          <c:val>
            <c:numRef>
              <c:f>导出数据!$B$4:$B$59</c:f>
              <c:numCache>
                <c:formatCode>General</c:formatCode>
                <c:ptCount val="56"/>
                <c:pt idx="0">
                  <c:v>1491.78</c:v>
                </c:pt>
                <c:pt idx="1">
                  <c:v>1405.73</c:v>
                </c:pt>
                <c:pt idx="2">
                  <c:v>1376.61</c:v>
                </c:pt>
                <c:pt idx="3">
                  <c:v>1569.7</c:v>
                </c:pt>
                <c:pt idx="4">
                  <c:v>1422.97</c:v>
                </c:pt>
                <c:pt idx="5">
                  <c:v>1340.6</c:v>
                </c:pt>
                <c:pt idx="6">
                  <c:v>1463.95</c:v>
                </c:pt>
                <c:pt idx="7">
                  <c:v>1468.38</c:v>
                </c:pt>
                <c:pt idx="8">
                  <c:v>1341.38</c:v>
                </c:pt>
                <c:pt idx="9">
                  <c:v>1590.95</c:v>
                </c:pt>
                <c:pt idx="10">
                  <c:v>1549.57</c:v>
                </c:pt>
                <c:pt idx="11">
                  <c:v>1470.68</c:v>
                </c:pt>
                <c:pt idx="12">
                  <c:v>1750.89</c:v>
                </c:pt>
                <c:pt idx="13">
                  <c:v>1788.39</c:v>
                </c:pt>
                <c:pt idx="14">
                  <c:v>1641.08</c:v>
                </c:pt>
                <c:pt idx="15">
                  <c:v>1754.73</c:v>
                </c:pt>
                <c:pt idx="16">
                  <c:v>1446.82</c:v>
                </c:pt>
                <c:pt idx="17">
                  <c:v>1376.26</c:v>
                </c:pt>
                <c:pt idx="18">
                  <c:v>1404.31</c:v>
                </c:pt>
                <c:pt idx="19">
                  <c:v>1302.7</c:v>
                </c:pt>
                <c:pt idx="20">
                  <c:v>1162.1099999999999</c:v>
                </c:pt>
                <c:pt idx="21">
                  <c:v>1305.05</c:v>
                </c:pt>
                <c:pt idx="22">
                  <c:v>1267.97</c:v>
                </c:pt>
                <c:pt idx="23">
                  <c:v>1137.21</c:v>
                </c:pt>
                <c:pt idx="24">
                  <c:v>1256.98</c:v>
                </c:pt>
                <c:pt idx="25">
                  <c:v>1284.73</c:v>
                </c:pt>
                <c:pt idx="26">
                  <c:v>1214.78</c:v>
                </c:pt>
                <c:pt idx="27">
                  <c:v>1368.97</c:v>
                </c:pt>
                <c:pt idx="28">
                  <c:v>1359.31</c:v>
                </c:pt>
                <c:pt idx="29">
                  <c:v>1159.6099999999999</c:v>
                </c:pt>
                <c:pt idx="30">
                  <c:v>1340.49</c:v>
                </c:pt>
                <c:pt idx="31">
                  <c:v>1326.9</c:v>
                </c:pt>
                <c:pt idx="32">
                  <c:v>1236.96</c:v>
                </c:pt>
                <c:pt idx="33">
                  <c:v>1372.51</c:v>
                </c:pt>
                <c:pt idx="34">
                  <c:v>1399.16</c:v>
                </c:pt>
                <c:pt idx="35">
                  <c:v>1313.14</c:v>
                </c:pt>
                <c:pt idx="36">
                  <c:v>1438.18</c:v>
                </c:pt>
                <c:pt idx="37">
                  <c:v>1361.59</c:v>
                </c:pt>
                <c:pt idx="38">
                  <c:v>1361.55</c:v>
                </c:pt>
                <c:pt idx="39">
                  <c:v>1461.94</c:v>
                </c:pt>
                <c:pt idx="40">
                  <c:v>1382.2</c:v>
                </c:pt>
                <c:pt idx="41">
                  <c:v>1328.6</c:v>
                </c:pt>
                <c:pt idx="42">
                  <c:v>1488.32</c:v>
                </c:pt>
                <c:pt idx="43">
                  <c:v>1466.18</c:v>
                </c:pt>
                <c:pt idx="44">
                  <c:v>1472.82</c:v>
                </c:pt>
                <c:pt idx="45">
                  <c:v>1742.03</c:v>
                </c:pt>
                <c:pt idx="46">
                  <c:v>1795.12</c:v>
                </c:pt>
                <c:pt idx="47">
                  <c:v>1806.66</c:v>
                </c:pt>
                <c:pt idx="48">
                  <c:v>1982.4</c:v>
                </c:pt>
                <c:pt idx="49">
                  <c:v>2140.87</c:v>
                </c:pt>
                <c:pt idx="50">
                  <c:v>2048.4699999999998</c:v>
                </c:pt>
                <c:pt idx="51">
                  <c:v>2134.15</c:v>
                </c:pt>
                <c:pt idx="52">
                  <c:v>1851.47</c:v>
                </c:pt>
                <c:pt idx="53">
                  <c:v>1306.75</c:v>
                </c:pt>
                <c:pt idx="54">
                  <c:v>1080.28</c:v>
                </c:pt>
                <c:pt idx="55">
                  <c:v>1050.22</c:v>
                </c:pt>
              </c:numCache>
            </c:numRef>
          </c:val>
          <c:smooth val="0"/>
          <c:extLst>
            <c:ext xmlns:c16="http://schemas.microsoft.com/office/drawing/2014/chart" uri="{C3380CC4-5D6E-409C-BE32-E72D297353CC}">
              <c16:uniqueId val="{00000000-F8F7-41AA-9EED-899C346DBA56}"/>
            </c:ext>
          </c:extLst>
        </c:ser>
        <c:dLbls>
          <c:showLegendKey val="0"/>
          <c:showVal val="0"/>
          <c:showCatName val="0"/>
          <c:showSerName val="0"/>
          <c:showPercent val="0"/>
          <c:showBubbleSize val="0"/>
        </c:dLbls>
        <c:smooth val="0"/>
        <c:axId val="1063189727"/>
        <c:axId val="1063191807"/>
      </c:lineChart>
      <c:dateAx>
        <c:axId val="1063189727"/>
        <c:scaling>
          <c:orientation val="minMax"/>
        </c:scaling>
        <c:delete val="0"/>
        <c:axPos val="b"/>
        <c:numFmt formatCode="yyyy\-m\-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63191807"/>
        <c:crosses val="autoZero"/>
        <c:auto val="1"/>
        <c:lblOffset val="100"/>
        <c:baseTimeUnit val="days"/>
      </c:dateAx>
      <c:valAx>
        <c:axId val="106319180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63189727"/>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导出数据!$B$2</c:f>
              <c:strCache>
                <c:ptCount val="1"/>
                <c:pt idx="0">
                  <c:v>综合指数</c:v>
                </c:pt>
              </c:strCache>
            </c:strRef>
          </c:tx>
          <c:spPr>
            <a:ln w="19050" cap="rnd">
              <a:solidFill>
                <a:schemeClr val="accent1"/>
              </a:solidFill>
              <a:round/>
            </a:ln>
            <a:effectLst/>
          </c:spPr>
          <c:marker>
            <c:symbol val="none"/>
          </c:marker>
          <c:cat>
            <c:numRef>
              <c:f>导出数据!$A$3:$A$32</c:f>
              <c:numCache>
                <c:formatCode>yyyy\-m\-d</c:formatCode>
                <c:ptCount val="30"/>
                <c:pt idx="0">
                  <c:v>44377</c:v>
                </c:pt>
                <c:pt idx="1">
                  <c:v>44347</c:v>
                </c:pt>
                <c:pt idx="2">
                  <c:v>44316</c:v>
                </c:pt>
                <c:pt idx="3">
                  <c:v>44286</c:v>
                </c:pt>
                <c:pt idx="4">
                  <c:v>44255</c:v>
                </c:pt>
                <c:pt idx="5">
                  <c:v>44227</c:v>
                </c:pt>
                <c:pt idx="6">
                  <c:v>44196</c:v>
                </c:pt>
                <c:pt idx="7">
                  <c:v>44165</c:v>
                </c:pt>
                <c:pt idx="8">
                  <c:v>44135</c:v>
                </c:pt>
                <c:pt idx="9">
                  <c:v>44104</c:v>
                </c:pt>
                <c:pt idx="10">
                  <c:v>44074</c:v>
                </c:pt>
                <c:pt idx="11">
                  <c:v>44043</c:v>
                </c:pt>
                <c:pt idx="12">
                  <c:v>44012</c:v>
                </c:pt>
                <c:pt idx="13">
                  <c:v>43982</c:v>
                </c:pt>
                <c:pt idx="14">
                  <c:v>43951</c:v>
                </c:pt>
                <c:pt idx="15">
                  <c:v>43921</c:v>
                </c:pt>
                <c:pt idx="16">
                  <c:v>43890</c:v>
                </c:pt>
                <c:pt idx="17">
                  <c:v>43861</c:v>
                </c:pt>
                <c:pt idx="18">
                  <c:v>43830</c:v>
                </c:pt>
                <c:pt idx="19">
                  <c:v>43799</c:v>
                </c:pt>
                <c:pt idx="20">
                  <c:v>43769</c:v>
                </c:pt>
                <c:pt idx="21">
                  <c:v>43738</c:v>
                </c:pt>
                <c:pt idx="22">
                  <c:v>43708</c:v>
                </c:pt>
                <c:pt idx="23">
                  <c:v>43677</c:v>
                </c:pt>
                <c:pt idx="24">
                  <c:v>43646</c:v>
                </c:pt>
                <c:pt idx="25">
                  <c:v>43616</c:v>
                </c:pt>
                <c:pt idx="26">
                  <c:v>43585</c:v>
                </c:pt>
                <c:pt idx="27">
                  <c:v>43555</c:v>
                </c:pt>
                <c:pt idx="28">
                  <c:v>43524</c:v>
                </c:pt>
                <c:pt idx="29">
                  <c:v>43496</c:v>
                </c:pt>
              </c:numCache>
            </c:numRef>
          </c:cat>
          <c:val>
            <c:numRef>
              <c:f>导出数据!$B$3:$B$32</c:f>
              <c:numCache>
                <c:formatCode>General</c:formatCode>
                <c:ptCount val="30"/>
                <c:pt idx="0">
                  <c:v>41</c:v>
                </c:pt>
                <c:pt idx="1">
                  <c:v>47.8</c:v>
                </c:pt>
                <c:pt idx="2">
                  <c:v>52.9</c:v>
                </c:pt>
                <c:pt idx="3">
                  <c:v>55.2</c:v>
                </c:pt>
                <c:pt idx="4">
                  <c:v>51.5</c:v>
                </c:pt>
                <c:pt idx="5">
                  <c:v>42.8</c:v>
                </c:pt>
                <c:pt idx="6">
                  <c:v>46.8</c:v>
                </c:pt>
                <c:pt idx="7">
                  <c:v>49.1</c:v>
                </c:pt>
                <c:pt idx="8">
                  <c:v>46.1</c:v>
                </c:pt>
                <c:pt idx="9">
                  <c:v>48.9</c:v>
                </c:pt>
                <c:pt idx="10">
                  <c:v>50.2</c:v>
                </c:pt>
                <c:pt idx="11">
                  <c:v>49.6</c:v>
                </c:pt>
                <c:pt idx="12">
                  <c:v>50.7</c:v>
                </c:pt>
                <c:pt idx="13">
                  <c:v>57.6</c:v>
                </c:pt>
                <c:pt idx="14">
                  <c:v>53.4</c:v>
                </c:pt>
                <c:pt idx="15">
                  <c:v>48.9</c:v>
                </c:pt>
                <c:pt idx="16">
                  <c:v>29.1</c:v>
                </c:pt>
                <c:pt idx="17">
                  <c:v>45.6</c:v>
                </c:pt>
                <c:pt idx="18">
                  <c:v>44.4</c:v>
                </c:pt>
                <c:pt idx="19">
                  <c:v>51.7</c:v>
                </c:pt>
                <c:pt idx="20">
                  <c:v>43</c:v>
                </c:pt>
                <c:pt idx="21">
                  <c:v>47</c:v>
                </c:pt>
                <c:pt idx="22">
                  <c:v>44.4</c:v>
                </c:pt>
                <c:pt idx="23">
                  <c:v>47.1</c:v>
                </c:pt>
                <c:pt idx="24">
                  <c:v>47.8</c:v>
                </c:pt>
                <c:pt idx="25">
                  <c:v>50.5</c:v>
                </c:pt>
                <c:pt idx="26">
                  <c:v>54.5</c:v>
                </c:pt>
                <c:pt idx="27">
                  <c:v>50.9</c:v>
                </c:pt>
                <c:pt idx="28">
                  <c:v>50.6</c:v>
                </c:pt>
                <c:pt idx="29">
                  <c:v>47.9</c:v>
                </c:pt>
              </c:numCache>
            </c:numRef>
          </c:val>
          <c:smooth val="0"/>
          <c:extLst>
            <c:ext xmlns:c16="http://schemas.microsoft.com/office/drawing/2014/chart" uri="{C3380CC4-5D6E-409C-BE32-E72D297353CC}">
              <c16:uniqueId val="{00000000-068E-469E-8320-A6C74C3CD124}"/>
            </c:ext>
          </c:extLst>
        </c:ser>
        <c:ser>
          <c:idx val="1"/>
          <c:order val="1"/>
          <c:tx>
            <c:strRef>
              <c:f>导出数据!$C$2</c:f>
              <c:strCache>
                <c:ptCount val="1"/>
                <c:pt idx="0">
                  <c:v>原材料库存</c:v>
                </c:pt>
              </c:strCache>
            </c:strRef>
          </c:tx>
          <c:spPr>
            <a:ln w="19050" cap="rnd">
              <a:solidFill>
                <a:srgbClr val="00B050"/>
              </a:solidFill>
              <a:round/>
            </a:ln>
            <a:effectLst/>
          </c:spPr>
          <c:marker>
            <c:symbol val="none"/>
          </c:marker>
          <c:cat>
            <c:numRef>
              <c:f>导出数据!$A$3:$A$32</c:f>
              <c:numCache>
                <c:formatCode>yyyy\-m\-d</c:formatCode>
                <c:ptCount val="30"/>
                <c:pt idx="0">
                  <c:v>44377</c:v>
                </c:pt>
                <c:pt idx="1">
                  <c:v>44347</c:v>
                </c:pt>
                <c:pt idx="2">
                  <c:v>44316</c:v>
                </c:pt>
                <c:pt idx="3">
                  <c:v>44286</c:v>
                </c:pt>
                <c:pt idx="4">
                  <c:v>44255</c:v>
                </c:pt>
                <c:pt idx="5">
                  <c:v>44227</c:v>
                </c:pt>
                <c:pt idx="6">
                  <c:v>44196</c:v>
                </c:pt>
                <c:pt idx="7">
                  <c:v>44165</c:v>
                </c:pt>
                <c:pt idx="8">
                  <c:v>44135</c:v>
                </c:pt>
                <c:pt idx="9">
                  <c:v>44104</c:v>
                </c:pt>
                <c:pt idx="10">
                  <c:v>44074</c:v>
                </c:pt>
                <c:pt idx="11">
                  <c:v>44043</c:v>
                </c:pt>
                <c:pt idx="12">
                  <c:v>44012</c:v>
                </c:pt>
                <c:pt idx="13">
                  <c:v>43982</c:v>
                </c:pt>
                <c:pt idx="14">
                  <c:v>43951</c:v>
                </c:pt>
                <c:pt idx="15">
                  <c:v>43921</c:v>
                </c:pt>
                <c:pt idx="16">
                  <c:v>43890</c:v>
                </c:pt>
                <c:pt idx="17">
                  <c:v>43861</c:v>
                </c:pt>
                <c:pt idx="18">
                  <c:v>43830</c:v>
                </c:pt>
                <c:pt idx="19">
                  <c:v>43799</c:v>
                </c:pt>
                <c:pt idx="20">
                  <c:v>43769</c:v>
                </c:pt>
                <c:pt idx="21">
                  <c:v>43738</c:v>
                </c:pt>
                <c:pt idx="22">
                  <c:v>43708</c:v>
                </c:pt>
                <c:pt idx="23">
                  <c:v>43677</c:v>
                </c:pt>
                <c:pt idx="24">
                  <c:v>43646</c:v>
                </c:pt>
                <c:pt idx="25">
                  <c:v>43616</c:v>
                </c:pt>
                <c:pt idx="26">
                  <c:v>43585</c:v>
                </c:pt>
                <c:pt idx="27">
                  <c:v>43555</c:v>
                </c:pt>
                <c:pt idx="28">
                  <c:v>43524</c:v>
                </c:pt>
                <c:pt idx="29">
                  <c:v>43496</c:v>
                </c:pt>
              </c:numCache>
            </c:numRef>
          </c:cat>
          <c:val>
            <c:numRef>
              <c:f>导出数据!$C$3:$C$32</c:f>
              <c:numCache>
                <c:formatCode>General</c:formatCode>
                <c:ptCount val="30"/>
                <c:pt idx="0">
                  <c:v>39.4</c:v>
                </c:pt>
                <c:pt idx="1">
                  <c:v>34.9</c:v>
                </c:pt>
                <c:pt idx="2">
                  <c:v>42.7</c:v>
                </c:pt>
                <c:pt idx="3">
                  <c:v>48.2</c:v>
                </c:pt>
                <c:pt idx="4">
                  <c:v>45.9</c:v>
                </c:pt>
                <c:pt idx="5">
                  <c:v>45.9</c:v>
                </c:pt>
                <c:pt idx="6">
                  <c:v>36.6</c:v>
                </c:pt>
                <c:pt idx="7">
                  <c:v>45.8</c:v>
                </c:pt>
                <c:pt idx="8">
                  <c:v>46.8</c:v>
                </c:pt>
                <c:pt idx="9">
                  <c:v>48.2</c:v>
                </c:pt>
                <c:pt idx="10">
                  <c:v>46.8</c:v>
                </c:pt>
                <c:pt idx="11">
                  <c:v>45.5</c:v>
                </c:pt>
                <c:pt idx="12">
                  <c:v>44.6</c:v>
                </c:pt>
                <c:pt idx="13">
                  <c:v>42.3</c:v>
                </c:pt>
                <c:pt idx="14">
                  <c:v>43.8</c:v>
                </c:pt>
                <c:pt idx="15">
                  <c:v>40.200000000000003</c:v>
                </c:pt>
                <c:pt idx="16">
                  <c:v>23.9</c:v>
                </c:pt>
                <c:pt idx="17">
                  <c:v>53.6</c:v>
                </c:pt>
                <c:pt idx="18">
                  <c:v>45.5</c:v>
                </c:pt>
                <c:pt idx="19">
                  <c:v>44.1</c:v>
                </c:pt>
                <c:pt idx="20">
                  <c:v>40.200000000000003</c:v>
                </c:pt>
                <c:pt idx="21">
                  <c:v>43.8</c:v>
                </c:pt>
                <c:pt idx="22">
                  <c:v>41.6</c:v>
                </c:pt>
                <c:pt idx="23">
                  <c:v>42.5</c:v>
                </c:pt>
                <c:pt idx="24">
                  <c:v>37.200000000000003</c:v>
                </c:pt>
                <c:pt idx="25">
                  <c:v>41.2</c:v>
                </c:pt>
                <c:pt idx="26">
                  <c:v>46.5</c:v>
                </c:pt>
                <c:pt idx="27">
                  <c:v>47.3</c:v>
                </c:pt>
                <c:pt idx="28">
                  <c:v>46</c:v>
                </c:pt>
                <c:pt idx="29">
                  <c:v>59.3</c:v>
                </c:pt>
              </c:numCache>
            </c:numRef>
          </c:val>
          <c:smooth val="0"/>
          <c:extLst>
            <c:ext xmlns:c16="http://schemas.microsoft.com/office/drawing/2014/chart" uri="{C3380CC4-5D6E-409C-BE32-E72D297353CC}">
              <c16:uniqueId val="{00000001-068E-469E-8320-A6C74C3CD124}"/>
            </c:ext>
          </c:extLst>
        </c:ser>
        <c:ser>
          <c:idx val="2"/>
          <c:order val="2"/>
          <c:tx>
            <c:strRef>
              <c:f>导出数据!$D$2</c:f>
              <c:strCache>
                <c:ptCount val="1"/>
                <c:pt idx="0">
                  <c:v>新订单指数</c:v>
                </c:pt>
              </c:strCache>
            </c:strRef>
          </c:tx>
          <c:spPr>
            <a:ln w="28575" cap="rnd">
              <a:solidFill>
                <a:srgbClr val="FF0000"/>
              </a:solidFill>
              <a:round/>
            </a:ln>
            <a:effectLst/>
          </c:spPr>
          <c:marker>
            <c:symbol val="none"/>
          </c:marker>
          <c:cat>
            <c:numRef>
              <c:f>导出数据!$A$3:$A$32</c:f>
              <c:numCache>
                <c:formatCode>yyyy\-m\-d</c:formatCode>
                <c:ptCount val="30"/>
                <c:pt idx="0">
                  <c:v>44377</c:v>
                </c:pt>
                <c:pt idx="1">
                  <c:v>44347</c:v>
                </c:pt>
                <c:pt idx="2">
                  <c:v>44316</c:v>
                </c:pt>
                <c:pt idx="3">
                  <c:v>44286</c:v>
                </c:pt>
                <c:pt idx="4">
                  <c:v>44255</c:v>
                </c:pt>
                <c:pt idx="5">
                  <c:v>44227</c:v>
                </c:pt>
                <c:pt idx="6">
                  <c:v>44196</c:v>
                </c:pt>
                <c:pt idx="7">
                  <c:v>44165</c:v>
                </c:pt>
                <c:pt idx="8">
                  <c:v>44135</c:v>
                </c:pt>
                <c:pt idx="9">
                  <c:v>44104</c:v>
                </c:pt>
                <c:pt idx="10">
                  <c:v>44074</c:v>
                </c:pt>
                <c:pt idx="11">
                  <c:v>44043</c:v>
                </c:pt>
                <c:pt idx="12">
                  <c:v>44012</c:v>
                </c:pt>
                <c:pt idx="13">
                  <c:v>43982</c:v>
                </c:pt>
                <c:pt idx="14">
                  <c:v>43951</c:v>
                </c:pt>
                <c:pt idx="15">
                  <c:v>43921</c:v>
                </c:pt>
                <c:pt idx="16">
                  <c:v>43890</c:v>
                </c:pt>
                <c:pt idx="17">
                  <c:v>43861</c:v>
                </c:pt>
                <c:pt idx="18">
                  <c:v>43830</c:v>
                </c:pt>
                <c:pt idx="19">
                  <c:v>43799</c:v>
                </c:pt>
                <c:pt idx="20">
                  <c:v>43769</c:v>
                </c:pt>
                <c:pt idx="21">
                  <c:v>43738</c:v>
                </c:pt>
                <c:pt idx="22">
                  <c:v>43708</c:v>
                </c:pt>
                <c:pt idx="23">
                  <c:v>43677</c:v>
                </c:pt>
                <c:pt idx="24">
                  <c:v>43646</c:v>
                </c:pt>
                <c:pt idx="25">
                  <c:v>43616</c:v>
                </c:pt>
                <c:pt idx="26">
                  <c:v>43585</c:v>
                </c:pt>
                <c:pt idx="27">
                  <c:v>43555</c:v>
                </c:pt>
                <c:pt idx="28">
                  <c:v>43524</c:v>
                </c:pt>
                <c:pt idx="29">
                  <c:v>43496</c:v>
                </c:pt>
              </c:numCache>
            </c:numRef>
          </c:cat>
          <c:val>
            <c:numRef>
              <c:f>导出数据!$D$3:$D$32</c:f>
              <c:numCache>
                <c:formatCode>General</c:formatCode>
                <c:ptCount val="30"/>
                <c:pt idx="0">
                  <c:v>30</c:v>
                </c:pt>
                <c:pt idx="1">
                  <c:v>42.2</c:v>
                </c:pt>
                <c:pt idx="2">
                  <c:v>57.7</c:v>
                </c:pt>
                <c:pt idx="3">
                  <c:v>64.099999999999994</c:v>
                </c:pt>
                <c:pt idx="4">
                  <c:v>57.3</c:v>
                </c:pt>
                <c:pt idx="5">
                  <c:v>38.1</c:v>
                </c:pt>
                <c:pt idx="6">
                  <c:v>48.6</c:v>
                </c:pt>
                <c:pt idx="7">
                  <c:v>50</c:v>
                </c:pt>
                <c:pt idx="8">
                  <c:v>46.8</c:v>
                </c:pt>
                <c:pt idx="9">
                  <c:v>48.2</c:v>
                </c:pt>
                <c:pt idx="10">
                  <c:v>51.3</c:v>
                </c:pt>
                <c:pt idx="11">
                  <c:v>50.9</c:v>
                </c:pt>
                <c:pt idx="12">
                  <c:v>50.5</c:v>
                </c:pt>
                <c:pt idx="13">
                  <c:v>64.900000000000006</c:v>
                </c:pt>
                <c:pt idx="14">
                  <c:v>57.7</c:v>
                </c:pt>
                <c:pt idx="15">
                  <c:v>53.2</c:v>
                </c:pt>
                <c:pt idx="16">
                  <c:v>19.8</c:v>
                </c:pt>
                <c:pt idx="17">
                  <c:v>39.6</c:v>
                </c:pt>
                <c:pt idx="18">
                  <c:v>38.299999999999997</c:v>
                </c:pt>
                <c:pt idx="19">
                  <c:v>57.7</c:v>
                </c:pt>
                <c:pt idx="20">
                  <c:v>37.799999999999997</c:v>
                </c:pt>
                <c:pt idx="21">
                  <c:v>52.2</c:v>
                </c:pt>
                <c:pt idx="22">
                  <c:v>43.3</c:v>
                </c:pt>
                <c:pt idx="23">
                  <c:v>46.4</c:v>
                </c:pt>
                <c:pt idx="24">
                  <c:v>45.1</c:v>
                </c:pt>
                <c:pt idx="25">
                  <c:v>47.3</c:v>
                </c:pt>
                <c:pt idx="26">
                  <c:v>56.2</c:v>
                </c:pt>
                <c:pt idx="27">
                  <c:v>54.4</c:v>
                </c:pt>
                <c:pt idx="28">
                  <c:v>54.9</c:v>
                </c:pt>
                <c:pt idx="29">
                  <c:v>49.1</c:v>
                </c:pt>
              </c:numCache>
            </c:numRef>
          </c:val>
          <c:smooth val="0"/>
          <c:extLst>
            <c:ext xmlns:c16="http://schemas.microsoft.com/office/drawing/2014/chart" uri="{C3380CC4-5D6E-409C-BE32-E72D297353CC}">
              <c16:uniqueId val="{00000002-068E-469E-8320-A6C74C3CD124}"/>
            </c:ext>
          </c:extLst>
        </c:ser>
        <c:ser>
          <c:idx val="3"/>
          <c:order val="3"/>
          <c:tx>
            <c:strRef>
              <c:f>导出数据!$E$2</c:f>
              <c:strCache>
                <c:ptCount val="1"/>
                <c:pt idx="0">
                  <c:v>新出口订单指数</c:v>
                </c:pt>
              </c:strCache>
            </c:strRef>
          </c:tx>
          <c:spPr>
            <a:ln w="19050" cap="rnd">
              <a:solidFill>
                <a:schemeClr val="accent4"/>
              </a:solidFill>
              <a:round/>
            </a:ln>
            <a:effectLst/>
          </c:spPr>
          <c:marker>
            <c:symbol val="none"/>
          </c:marker>
          <c:cat>
            <c:numRef>
              <c:f>导出数据!$A$3:$A$32</c:f>
              <c:numCache>
                <c:formatCode>yyyy\-m\-d</c:formatCode>
                <c:ptCount val="30"/>
                <c:pt idx="0">
                  <c:v>44377</c:v>
                </c:pt>
                <c:pt idx="1">
                  <c:v>44347</c:v>
                </c:pt>
                <c:pt idx="2">
                  <c:v>44316</c:v>
                </c:pt>
                <c:pt idx="3">
                  <c:v>44286</c:v>
                </c:pt>
                <c:pt idx="4">
                  <c:v>44255</c:v>
                </c:pt>
                <c:pt idx="5">
                  <c:v>44227</c:v>
                </c:pt>
                <c:pt idx="6">
                  <c:v>44196</c:v>
                </c:pt>
                <c:pt idx="7">
                  <c:v>44165</c:v>
                </c:pt>
                <c:pt idx="8">
                  <c:v>44135</c:v>
                </c:pt>
                <c:pt idx="9">
                  <c:v>44104</c:v>
                </c:pt>
                <c:pt idx="10">
                  <c:v>44074</c:v>
                </c:pt>
                <c:pt idx="11">
                  <c:v>44043</c:v>
                </c:pt>
                <c:pt idx="12">
                  <c:v>44012</c:v>
                </c:pt>
                <c:pt idx="13">
                  <c:v>43982</c:v>
                </c:pt>
                <c:pt idx="14">
                  <c:v>43951</c:v>
                </c:pt>
                <c:pt idx="15">
                  <c:v>43921</c:v>
                </c:pt>
                <c:pt idx="16">
                  <c:v>43890</c:v>
                </c:pt>
                <c:pt idx="17">
                  <c:v>43861</c:v>
                </c:pt>
                <c:pt idx="18">
                  <c:v>43830</c:v>
                </c:pt>
                <c:pt idx="19">
                  <c:v>43799</c:v>
                </c:pt>
                <c:pt idx="20">
                  <c:v>43769</c:v>
                </c:pt>
                <c:pt idx="21">
                  <c:v>43738</c:v>
                </c:pt>
                <c:pt idx="22">
                  <c:v>43708</c:v>
                </c:pt>
                <c:pt idx="23">
                  <c:v>43677</c:v>
                </c:pt>
                <c:pt idx="24">
                  <c:v>43646</c:v>
                </c:pt>
                <c:pt idx="25">
                  <c:v>43616</c:v>
                </c:pt>
                <c:pt idx="26">
                  <c:v>43585</c:v>
                </c:pt>
                <c:pt idx="27">
                  <c:v>43555</c:v>
                </c:pt>
                <c:pt idx="28">
                  <c:v>43524</c:v>
                </c:pt>
                <c:pt idx="29">
                  <c:v>43496</c:v>
                </c:pt>
              </c:numCache>
            </c:numRef>
          </c:cat>
          <c:val>
            <c:numRef>
              <c:f>导出数据!$E$3:$E$32</c:f>
              <c:numCache>
                <c:formatCode>General</c:formatCode>
                <c:ptCount val="30"/>
                <c:pt idx="0">
                  <c:v>44.1</c:v>
                </c:pt>
                <c:pt idx="1">
                  <c:v>46.4</c:v>
                </c:pt>
                <c:pt idx="2">
                  <c:v>48.6</c:v>
                </c:pt>
                <c:pt idx="3">
                  <c:v>52.9</c:v>
                </c:pt>
                <c:pt idx="4">
                  <c:v>55</c:v>
                </c:pt>
                <c:pt idx="5">
                  <c:v>57.2</c:v>
                </c:pt>
                <c:pt idx="6">
                  <c:v>55.2</c:v>
                </c:pt>
                <c:pt idx="7">
                  <c:v>47</c:v>
                </c:pt>
                <c:pt idx="8">
                  <c:v>46.4</c:v>
                </c:pt>
                <c:pt idx="9">
                  <c:v>47.6</c:v>
                </c:pt>
                <c:pt idx="10">
                  <c:v>43.2</c:v>
                </c:pt>
                <c:pt idx="11">
                  <c:v>43.8</c:v>
                </c:pt>
                <c:pt idx="12">
                  <c:v>38.6</c:v>
                </c:pt>
                <c:pt idx="13">
                  <c:v>46.3</c:v>
                </c:pt>
                <c:pt idx="14">
                  <c:v>33.1</c:v>
                </c:pt>
                <c:pt idx="15">
                  <c:v>38.4</c:v>
                </c:pt>
                <c:pt idx="16">
                  <c:v>37.5</c:v>
                </c:pt>
                <c:pt idx="17">
                  <c:v>44.7</c:v>
                </c:pt>
                <c:pt idx="18">
                  <c:v>40.299999999999997</c:v>
                </c:pt>
                <c:pt idx="19">
                  <c:v>37.700000000000003</c:v>
                </c:pt>
                <c:pt idx="20">
                  <c:v>36.700000000000003</c:v>
                </c:pt>
                <c:pt idx="21">
                  <c:v>41.4</c:v>
                </c:pt>
                <c:pt idx="22">
                  <c:v>47.1</c:v>
                </c:pt>
                <c:pt idx="23">
                  <c:v>45.1</c:v>
                </c:pt>
                <c:pt idx="24">
                  <c:v>42.8</c:v>
                </c:pt>
                <c:pt idx="25">
                  <c:v>44.5</c:v>
                </c:pt>
                <c:pt idx="26">
                  <c:v>45.1</c:v>
                </c:pt>
                <c:pt idx="27">
                  <c:v>54.5</c:v>
                </c:pt>
                <c:pt idx="28">
                  <c:v>50</c:v>
                </c:pt>
                <c:pt idx="29">
                  <c:v>47.1</c:v>
                </c:pt>
              </c:numCache>
            </c:numRef>
          </c:val>
          <c:smooth val="0"/>
          <c:extLst>
            <c:ext xmlns:c16="http://schemas.microsoft.com/office/drawing/2014/chart" uri="{C3380CC4-5D6E-409C-BE32-E72D297353CC}">
              <c16:uniqueId val="{00000003-068E-469E-8320-A6C74C3CD124}"/>
            </c:ext>
          </c:extLst>
        </c:ser>
        <c:ser>
          <c:idx val="4"/>
          <c:order val="4"/>
          <c:tx>
            <c:strRef>
              <c:f>导出数据!$F$2</c:f>
              <c:strCache>
                <c:ptCount val="1"/>
                <c:pt idx="0">
                  <c:v>积压订单数量</c:v>
                </c:pt>
              </c:strCache>
            </c:strRef>
          </c:tx>
          <c:spPr>
            <a:ln w="19050" cap="rnd">
              <a:solidFill>
                <a:schemeClr val="accent5"/>
              </a:solidFill>
              <a:round/>
            </a:ln>
            <a:effectLst/>
          </c:spPr>
          <c:marker>
            <c:symbol val="none"/>
          </c:marker>
          <c:cat>
            <c:numRef>
              <c:f>导出数据!$A$3:$A$32</c:f>
              <c:numCache>
                <c:formatCode>yyyy\-m\-d</c:formatCode>
                <c:ptCount val="30"/>
                <c:pt idx="0">
                  <c:v>44377</c:v>
                </c:pt>
                <c:pt idx="1">
                  <c:v>44347</c:v>
                </c:pt>
                <c:pt idx="2">
                  <c:v>44316</c:v>
                </c:pt>
                <c:pt idx="3">
                  <c:v>44286</c:v>
                </c:pt>
                <c:pt idx="4">
                  <c:v>44255</c:v>
                </c:pt>
                <c:pt idx="5">
                  <c:v>44227</c:v>
                </c:pt>
                <c:pt idx="6">
                  <c:v>44196</c:v>
                </c:pt>
                <c:pt idx="7">
                  <c:v>44165</c:v>
                </c:pt>
                <c:pt idx="8">
                  <c:v>44135</c:v>
                </c:pt>
                <c:pt idx="9">
                  <c:v>44104</c:v>
                </c:pt>
                <c:pt idx="10">
                  <c:v>44074</c:v>
                </c:pt>
                <c:pt idx="11">
                  <c:v>44043</c:v>
                </c:pt>
                <c:pt idx="12">
                  <c:v>44012</c:v>
                </c:pt>
                <c:pt idx="13">
                  <c:v>43982</c:v>
                </c:pt>
                <c:pt idx="14">
                  <c:v>43951</c:v>
                </c:pt>
                <c:pt idx="15">
                  <c:v>43921</c:v>
                </c:pt>
                <c:pt idx="16">
                  <c:v>43890</c:v>
                </c:pt>
                <c:pt idx="17">
                  <c:v>43861</c:v>
                </c:pt>
                <c:pt idx="18">
                  <c:v>43830</c:v>
                </c:pt>
                <c:pt idx="19">
                  <c:v>43799</c:v>
                </c:pt>
                <c:pt idx="20">
                  <c:v>43769</c:v>
                </c:pt>
                <c:pt idx="21">
                  <c:v>43738</c:v>
                </c:pt>
                <c:pt idx="22">
                  <c:v>43708</c:v>
                </c:pt>
                <c:pt idx="23">
                  <c:v>43677</c:v>
                </c:pt>
                <c:pt idx="24">
                  <c:v>43646</c:v>
                </c:pt>
                <c:pt idx="25">
                  <c:v>43616</c:v>
                </c:pt>
                <c:pt idx="26">
                  <c:v>43585</c:v>
                </c:pt>
                <c:pt idx="27">
                  <c:v>43555</c:v>
                </c:pt>
                <c:pt idx="28">
                  <c:v>43524</c:v>
                </c:pt>
                <c:pt idx="29">
                  <c:v>43496</c:v>
                </c:pt>
              </c:numCache>
            </c:numRef>
          </c:cat>
          <c:val>
            <c:numRef>
              <c:f>导出数据!$F$3:$F$32</c:f>
              <c:numCache>
                <c:formatCode>General</c:formatCode>
                <c:ptCount val="30"/>
                <c:pt idx="0">
                  <c:v>35.299999999999997</c:v>
                </c:pt>
                <c:pt idx="1">
                  <c:v>36.299999999999997</c:v>
                </c:pt>
                <c:pt idx="2">
                  <c:v>43.6</c:v>
                </c:pt>
                <c:pt idx="3">
                  <c:v>37.700000000000003</c:v>
                </c:pt>
                <c:pt idx="4">
                  <c:v>52.9</c:v>
                </c:pt>
                <c:pt idx="5">
                  <c:v>42.2</c:v>
                </c:pt>
                <c:pt idx="6">
                  <c:v>48</c:v>
                </c:pt>
                <c:pt idx="7">
                  <c:v>42.6</c:v>
                </c:pt>
                <c:pt idx="8">
                  <c:v>40.700000000000003</c:v>
                </c:pt>
                <c:pt idx="9">
                  <c:v>42.9</c:v>
                </c:pt>
                <c:pt idx="10">
                  <c:v>41.9</c:v>
                </c:pt>
                <c:pt idx="11">
                  <c:v>37.5</c:v>
                </c:pt>
                <c:pt idx="12">
                  <c:v>33.299999999999997</c:v>
                </c:pt>
                <c:pt idx="13">
                  <c:v>43.1</c:v>
                </c:pt>
                <c:pt idx="14">
                  <c:v>33.299999999999997</c:v>
                </c:pt>
                <c:pt idx="15">
                  <c:v>40.6</c:v>
                </c:pt>
                <c:pt idx="16">
                  <c:v>57.7</c:v>
                </c:pt>
                <c:pt idx="17">
                  <c:v>50</c:v>
                </c:pt>
                <c:pt idx="18">
                  <c:v>38.299999999999997</c:v>
                </c:pt>
                <c:pt idx="19">
                  <c:v>44.2</c:v>
                </c:pt>
                <c:pt idx="20">
                  <c:v>39.200000000000003</c:v>
                </c:pt>
                <c:pt idx="21">
                  <c:v>42</c:v>
                </c:pt>
                <c:pt idx="22">
                  <c:v>36.700000000000003</c:v>
                </c:pt>
                <c:pt idx="23">
                  <c:v>39.4</c:v>
                </c:pt>
                <c:pt idx="24">
                  <c:v>40.799999999999997</c:v>
                </c:pt>
                <c:pt idx="25">
                  <c:v>40.1</c:v>
                </c:pt>
                <c:pt idx="26">
                  <c:v>38.299999999999997</c:v>
                </c:pt>
                <c:pt idx="27">
                  <c:v>38.4</c:v>
                </c:pt>
                <c:pt idx="28">
                  <c:v>45.8</c:v>
                </c:pt>
                <c:pt idx="29">
                  <c:v>43.3</c:v>
                </c:pt>
              </c:numCache>
            </c:numRef>
          </c:val>
          <c:smooth val="0"/>
          <c:extLst>
            <c:ext xmlns:c16="http://schemas.microsoft.com/office/drawing/2014/chart" uri="{C3380CC4-5D6E-409C-BE32-E72D297353CC}">
              <c16:uniqueId val="{00000004-068E-469E-8320-A6C74C3CD124}"/>
            </c:ext>
          </c:extLst>
        </c:ser>
        <c:dLbls>
          <c:showLegendKey val="0"/>
          <c:showVal val="0"/>
          <c:showCatName val="0"/>
          <c:showSerName val="0"/>
          <c:showPercent val="0"/>
          <c:showBubbleSize val="0"/>
        </c:dLbls>
        <c:smooth val="0"/>
        <c:axId val="1490720624"/>
        <c:axId val="1490716464"/>
      </c:lineChart>
      <c:dateAx>
        <c:axId val="1490720624"/>
        <c:scaling>
          <c:orientation val="minMax"/>
        </c:scaling>
        <c:delete val="0"/>
        <c:axPos val="b"/>
        <c:numFmt formatCode="yyyy\-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490716464"/>
        <c:crosses val="autoZero"/>
        <c:auto val="1"/>
        <c:lblOffset val="100"/>
        <c:baseTimeUnit val="months"/>
      </c:dateAx>
      <c:valAx>
        <c:axId val="149071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49072062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导出数据!$B$2</c:f>
              <c:strCache>
                <c:ptCount val="1"/>
                <c:pt idx="0">
                  <c:v>城镇：固定资产投资完成额累计值</c:v>
                </c:pt>
              </c:strCache>
            </c:strRef>
          </c:tx>
          <c:spPr>
            <a:solidFill>
              <a:schemeClr val="accent1"/>
            </a:solidFill>
            <a:ln>
              <a:noFill/>
            </a:ln>
            <a:effectLst/>
          </c:spPr>
          <c:invertIfNegative val="0"/>
          <c:dLbls>
            <c:dLbl>
              <c:idx val="4"/>
              <c:layout>
                <c:manualLayout>
                  <c:x val="-4.3561125434260686E-3"/>
                  <c:y val="-2.841076976967329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38D4-4672-92E3-5B6E37FF2D9C}"/>
                </c:ext>
              </c:extLst>
            </c:dLbl>
            <c:dLbl>
              <c:idx val="26"/>
              <c:layout>
                <c:manualLayout>
                  <c:x val="-2.395861898884338E-2"/>
                  <c:y val="-9.4702565898910976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38D4-4672-92E3-5B6E37FF2D9C}"/>
                </c:ext>
              </c:extLst>
            </c:dLbl>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导出数据!$A$3:$A$29</c:f>
              <c:numCache>
                <c:formatCode>yyyy\-mm\-dd</c:formatCode>
                <c:ptCount val="27"/>
                <c:pt idx="0">
                  <c:v>44377</c:v>
                </c:pt>
                <c:pt idx="1">
                  <c:v>44347</c:v>
                </c:pt>
                <c:pt idx="2">
                  <c:v>44316</c:v>
                </c:pt>
                <c:pt idx="3">
                  <c:v>44286</c:v>
                </c:pt>
                <c:pt idx="4">
                  <c:v>44255</c:v>
                </c:pt>
                <c:pt idx="5">
                  <c:v>44196</c:v>
                </c:pt>
                <c:pt idx="6">
                  <c:v>44165</c:v>
                </c:pt>
                <c:pt idx="7">
                  <c:v>44135</c:v>
                </c:pt>
                <c:pt idx="8">
                  <c:v>44104</c:v>
                </c:pt>
                <c:pt idx="9">
                  <c:v>44074</c:v>
                </c:pt>
                <c:pt idx="10">
                  <c:v>44043</c:v>
                </c:pt>
                <c:pt idx="11">
                  <c:v>44012</c:v>
                </c:pt>
                <c:pt idx="12">
                  <c:v>43982</c:v>
                </c:pt>
                <c:pt idx="13">
                  <c:v>43951</c:v>
                </c:pt>
                <c:pt idx="14">
                  <c:v>43921</c:v>
                </c:pt>
                <c:pt idx="15">
                  <c:v>43890</c:v>
                </c:pt>
                <c:pt idx="16">
                  <c:v>43830</c:v>
                </c:pt>
                <c:pt idx="17">
                  <c:v>43799</c:v>
                </c:pt>
                <c:pt idx="18">
                  <c:v>43769</c:v>
                </c:pt>
                <c:pt idx="19">
                  <c:v>43738</c:v>
                </c:pt>
                <c:pt idx="20">
                  <c:v>43708</c:v>
                </c:pt>
                <c:pt idx="21">
                  <c:v>43677</c:v>
                </c:pt>
                <c:pt idx="22">
                  <c:v>43646</c:v>
                </c:pt>
                <c:pt idx="23">
                  <c:v>43616</c:v>
                </c:pt>
                <c:pt idx="24">
                  <c:v>43585</c:v>
                </c:pt>
                <c:pt idx="25">
                  <c:v>43555</c:v>
                </c:pt>
                <c:pt idx="26">
                  <c:v>43524</c:v>
                </c:pt>
              </c:numCache>
            </c:numRef>
          </c:cat>
          <c:val>
            <c:numRef>
              <c:f>导出数据!$B$3:$B$29</c:f>
              <c:numCache>
                <c:formatCode>General</c:formatCode>
                <c:ptCount val="27"/>
                <c:pt idx="0">
                  <c:v>255900</c:v>
                </c:pt>
                <c:pt idx="1">
                  <c:v>193917</c:v>
                </c:pt>
                <c:pt idx="2">
                  <c:v>143804</c:v>
                </c:pt>
                <c:pt idx="3">
                  <c:v>95994</c:v>
                </c:pt>
                <c:pt idx="4">
                  <c:v>45236</c:v>
                </c:pt>
                <c:pt idx="5">
                  <c:v>518907</c:v>
                </c:pt>
                <c:pt idx="6">
                  <c:v>499560</c:v>
                </c:pt>
                <c:pt idx="7">
                  <c:v>483292</c:v>
                </c:pt>
                <c:pt idx="8">
                  <c:v>436530</c:v>
                </c:pt>
                <c:pt idx="9">
                  <c:v>378834</c:v>
                </c:pt>
                <c:pt idx="10">
                  <c:v>329214</c:v>
                </c:pt>
                <c:pt idx="11">
                  <c:v>281603</c:v>
                </c:pt>
                <c:pt idx="12">
                  <c:v>199194</c:v>
                </c:pt>
                <c:pt idx="13">
                  <c:v>136824</c:v>
                </c:pt>
                <c:pt idx="14">
                  <c:v>84145</c:v>
                </c:pt>
                <c:pt idx="15">
                  <c:v>33323</c:v>
                </c:pt>
                <c:pt idx="16">
                  <c:v>551478</c:v>
                </c:pt>
                <c:pt idx="17">
                  <c:v>533718</c:v>
                </c:pt>
                <c:pt idx="18">
                  <c:v>510880</c:v>
                </c:pt>
                <c:pt idx="19">
                  <c:v>461204</c:v>
                </c:pt>
                <c:pt idx="20">
                  <c:v>400628</c:v>
                </c:pt>
                <c:pt idx="21">
                  <c:v>348892</c:v>
                </c:pt>
                <c:pt idx="22">
                  <c:v>299100</c:v>
                </c:pt>
                <c:pt idx="23">
                  <c:v>217555</c:v>
                </c:pt>
                <c:pt idx="24">
                  <c:v>155747</c:v>
                </c:pt>
                <c:pt idx="25">
                  <c:v>101871</c:v>
                </c:pt>
                <c:pt idx="26">
                  <c:v>44849</c:v>
                </c:pt>
              </c:numCache>
            </c:numRef>
          </c:val>
          <c:extLst>
            <c:ext xmlns:c16="http://schemas.microsoft.com/office/drawing/2014/chart" uri="{C3380CC4-5D6E-409C-BE32-E72D297353CC}">
              <c16:uniqueId val="{00000000-38D4-4672-92E3-5B6E37FF2D9C}"/>
            </c:ext>
          </c:extLst>
        </c:ser>
        <c:dLbls>
          <c:showLegendKey val="0"/>
          <c:showVal val="0"/>
          <c:showCatName val="0"/>
          <c:showSerName val="0"/>
          <c:showPercent val="0"/>
          <c:showBubbleSize val="0"/>
        </c:dLbls>
        <c:gapWidth val="150"/>
        <c:axId val="811379183"/>
        <c:axId val="811379599"/>
      </c:barChart>
      <c:lineChart>
        <c:grouping val="standard"/>
        <c:varyColors val="0"/>
        <c:ser>
          <c:idx val="1"/>
          <c:order val="1"/>
          <c:tx>
            <c:strRef>
              <c:f>导出数据!$C$2</c:f>
              <c:strCache>
                <c:ptCount val="1"/>
                <c:pt idx="0">
                  <c:v>城镇：固定资产投资完成额累计同比</c:v>
                </c:pt>
              </c:strCache>
            </c:strRef>
          </c:tx>
          <c:spPr>
            <a:ln w="19050" cap="rnd">
              <a:solidFill>
                <a:schemeClr val="accent2"/>
              </a:solidFill>
              <a:round/>
            </a:ln>
            <a:effectLst/>
          </c:spPr>
          <c:marker>
            <c:symbol val="none"/>
          </c:marker>
          <c:dLbls>
            <c:dLbl>
              <c:idx val="26"/>
              <c:layout>
                <c:manualLayout>
                  <c:x val="-3.6154478225143796E-2"/>
                  <c:y val="-9.470256589891101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62F7-4CB2-9C89-A4DDEB72AE16}"/>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导出数据!$A$3:$A$29</c:f>
              <c:numCache>
                <c:formatCode>yyyy\-mm\-dd</c:formatCode>
                <c:ptCount val="27"/>
                <c:pt idx="0">
                  <c:v>44377</c:v>
                </c:pt>
                <c:pt idx="1">
                  <c:v>44347</c:v>
                </c:pt>
                <c:pt idx="2">
                  <c:v>44316</c:v>
                </c:pt>
                <c:pt idx="3">
                  <c:v>44286</c:v>
                </c:pt>
                <c:pt idx="4">
                  <c:v>44255</c:v>
                </c:pt>
                <c:pt idx="5">
                  <c:v>44196</c:v>
                </c:pt>
                <c:pt idx="6">
                  <c:v>44165</c:v>
                </c:pt>
                <c:pt idx="7">
                  <c:v>44135</c:v>
                </c:pt>
                <c:pt idx="8">
                  <c:v>44104</c:v>
                </c:pt>
                <c:pt idx="9">
                  <c:v>44074</c:v>
                </c:pt>
                <c:pt idx="10">
                  <c:v>44043</c:v>
                </c:pt>
                <c:pt idx="11">
                  <c:v>44012</c:v>
                </c:pt>
                <c:pt idx="12">
                  <c:v>43982</c:v>
                </c:pt>
                <c:pt idx="13">
                  <c:v>43951</c:v>
                </c:pt>
                <c:pt idx="14">
                  <c:v>43921</c:v>
                </c:pt>
                <c:pt idx="15">
                  <c:v>43890</c:v>
                </c:pt>
                <c:pt idx="16">
                  <c:v>43830</c:v>
                </c:pt>
                <c:pt idx="17">
                  <c:v>43799</c:v>
                </c:pt>
                <c:pt idx="18">
                  <c:v>43769</c:v>
                </c:pt>
                <c:pt idx="19">
                  <c:v>43738</c:v>
                </c:pt>
                <c:pt idx="20">
                  <c:v>43708</c:v>
                </c:pt>
                <c:pt idx="21">
                  <c:v>43677</c:v>
                </c:pt>
                <c:pt idx="22">
                  <c:v>43646</c:v>
                </c:pt>
                <c:pt idx="23">
                  <c:v>43616</c:v>
                </c:pt>
                <c:pt idx="24">
                  <c:v>43585</c:v>
                </c:pt>
                <c:pt idx="25">
                  <c:v>43555</c:v>
                </c:pt>
                <c:pt idx="26">
                  <c:v>43524</c:v>
                </c:pt>
              </c:numCache>
            </c:numRef>
          </c:cat>
          <c:val>
            <c:numRef>
              <c:f>导出数据!$C$3:$C$29</c:f>
              <c:numCache>
                <c:formatCode>General</c:formatCode>
                <c:ptCount val="27"/>
                <c:pt idx="0">
                  <c:v>12.6</c:v>
                </c:pt>
                <c:pt idx="1">
                  <c:v>15.4</c:v>
                </c:pt>
                <c:pt idx="2">
                  <c:v>19.899999999999999</c:v>
                </c:pt>
                <c:pt idx="3">
                  <c:v>25.6</c:v>
                </c:pt>
                <c:pt idx="4">
                  <c:v>35</c:v>
                </c:pt>
                <c:pt idx="5">
                  <c:v>2.9</c:v>
                </c:pt>
                <c:pt idx="6">
                  <c:v>2.6</c:v>
                </c:pt>
                <c:pt idx="7">
                  <c:v>1.8</c:v>
                </c:pt>
                <c:pt idx="8">
                  <c:v>0.8</c:v>
                </c:pt>
                <c:pt idx="9">
                  <c:v>-0.3</c:v>
                </c:pt>
                <c:pt idx="10">
                  <c:v>-1.6</c:v>
                </c:pt>
                <c:pt idx="11">
                  <c:v>-3.1</c:v>
                </c:pt>
                <c:pt idx="12">
                  <c:v>-6.3</c:v>
                </c:pt>
                <c:pt idx="13">
                  <c:v>-10.3</c:v>
                </c:pt>
                <c:pt idx="14">
                  <c:v>-16.100000000000001</c:v>
                </c:pt>
                <c:pt idx="15">
                  <c:v>-24.5</c:v>
                </c:pt>
                <c:pt idx="16">
                  <c:v>5.4</c:v>
                </c:pt>
                <c:pt idx="17">
                  <c:v>5.2</c:v>
                </c:pt>
                <c:pt idx="18">
                  <c:v>5.2</c:v>
                </c:pt>
                <c:pt idx="19">
                  <c:v>5.4</c:v>
                </c:pt>
                <c:pt idx="20">
                  <c:v>5.5</c:v>
                </c:pt>
                <c:pt idx="21">
                  <c:v>5.7</c:v>
                </c:pt>
                <c:pt idx="22">
                  <c:v>5.8</c:v>
                </c:pt>
                <c:pt idx="23">
                  <c:v>5.6</c:v>
                </c:pt>
                <c:pt idx="24">
                  <c:v>6.1</c:v>
                </c:pt>
                <c:pt idx="25">
                  <c:v>6.3</c:v>
                </c:pt>
                <c:pt idx="26">
                  <c:v>6.1</c:v>
                </c:pt>
              </c:numCache>
            </c:numRef>
          </c:val>
          <c:smooth val="0"/>
          <c:extLst>
            <c:ext xmlns:c16="http://schemas.microsoft.com/office/drawing/2014/chart" uri="{C3380CC4-5D6E-409C-BE32-E72D297353CC}">
              <c16:uniqueId val="{00000001-38D4-4672-92E3-5B6E37FF2D9C}"/>
            </c:ext>
          </c:extLst>
        </c:ser>
        <c:dLbls>
          <c:showLegendKey val="0"/>
          <c:showVal val="0"/>
          <c:showCatName val="0"/>
          <c:showSerName val="0"/>
          <c:showPercent val="0"/>
          <c:showBubbleSize val="0"/>
        </c:dLbls>
        <c:marker val="1"/>
        <c:smooth val="0"/>
        <c:axId val="873757711"/>
        <c:axId val="873761039"/>
      </c:lineChart>
      <c:dateAx>
        <c:axId val="811379183"/>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11379599"/>
        <c:crosses val="autoZero"/>
        <c:auto val="1"/>
        <c:lblOffset val="100"/>
        <c:baseTimeUnit val="months"/>
      </c:dateAx>
      <c:valAx>
        <c:axId val="8113795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11379183"/>
        <c:crosses val="autoZero"/>
        <c:crossBetween val="between"/>
      </c:valAx>
      <c:valAx>
        <c:axId val="873761039"/>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73757711"/>
        <c:crosses val="max"/>
        <c:crossBetween val="between"/>
      </c:valAx>
      <c:dateAx>
        <c:axId val="873757711"/>
        <c:scaling>
          <c:orientation val="minMax"/>
        </c:scaling>
        <c:delete val="1"/>
        <c:axPos val="b"/>
        <c:numFmt formatCode="yyyy\-mm\-dd" sourceLinked="1"/>
        <c:majorTickMark val="out"/>
        <c:minorTickMark val="none"/>
        <c:tickLblPos val="nextTo"/>
        <c:crossAx val="873761039"/>
        <c:crosses val="autoZero"/>
        <c:auto val="1"/>
        <c:lblOffset val="100"/>
        <c:baseTimeUnit val="months"/>
      </c:date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sz="1600">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0"/>
            </a:pPr>
            <a:r>
              <a:rPr lang="zh-CN" altLang="en-US" sz="1600" b="0" dirty="0" smtClean="0"/>
              <a:t>基础建设投资完成额：</a:t>
            </a:r>
            <a:r>
              <a:rPr lang="zh-CN" sz="1600" b="0" dirty="0" smtClean="0"/>
              <a:t>累计</a:t>
            </a:r>
            <a:r>
              <a:rPr lang="zh-CN" sz="1600" b="0" dirty="0"/>
              <a:t>同比</a:t>
            </a:r>
          </a:p>
        </c:rich>
      </c:tx>
      <c:layout/>
      <c:overlay val="0"/>
    </c:title>
    <c:autoTitleDeleted val="0"/>
    <c:plotArea>
      <c:layout/>
      <c:lineChart>
        <c:grouping val="standard"/>
        <c:varyColors val="0"/>
        <c:ser>
          <c:idx val="0"/>
          <c:order val="0"/>
          <c:tx>
            <c:strRef>
              <c:f>导出数据!$B$2</c:f>
              <c:strCache>
                <c:ptCount val="1"/>
                <c:pt idx="0">
                  <c:v>基础设施建设</c:v>
                </c:pt>
              </c:strCache>
            </c:strRef>
          </c:tx>
          <c:spPr>
            <a:ln w="19050" cap="rnd">
              <a:solidFill>
                <a:schemeClr val="accent1"/>
              </a:solidFill>
              <a:round/>
            </a:ln>
            <a:effectLst/>
          </c:spPr>
          <c:marker>
            <c:symbol val="none"/>
          </c:marker>
          <c:dLbls>
            <c:dLbl>
              <c:idx val="56"/>
              <c:layout>
                <c:manualLayout>
                  <c:x val="-3.6154481344080586E-2"/>
                  <c:y val="2.1308077327254971E-2"/>
                </c:manualLayout>
              </c:layout>
              <c:spPr>
                <a:noFill/>
                <a:ln>
                  <a:noFill/>
                </a:ln>
                <a:effectLst/>
              </c:spPr>
              <c:txPr>
                <a:bodyPr wrap="square" lIns="38100" tIns="19050" rIns="38100" bIns="19050" anchor="ctr">
                  <a:spAutoFit/>
                </a:bodyPr>
                <a:lstStyle/>
                <a:p>
                  <a:pPr>
                    <a:defRPr sz="1200"/>
                  </a:pPr>
                  <a:endParaRPr lang="zh-CN"/>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1A8B-4ECB-923D-F20769D4D152}"/>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导出数据!$A$3:$A$59</c:f>
              <c:numCache>
                <c:formatCode>yyyy\-mm\-dd</c:formatCode>
                <c:ptCount val="57"/>
                <c:pt idx="0">
                  <c:v>44377</c:v>
                </c:pt>
                <c:pt idx="1">
                  <c:v>44347</c:v>
                </c:pt>
                <c:pt idx="2">
                  <c:v>44316</c:v>
                </c:pt>
                <c:pt idx="3">
                  <c:v>44286</c:v>
                </c:pt>
                <c:pt idx="4">
                  <c:v>44255</c:v>
                </c:pt>
                <c:pt idx="5">
                  <c:v>44196</c:v>
                </c:pt>
                <c:pt idx="6">
                  <c:v>44165</c:v>
                </c:pt>
                <c:pt idx="7">
                  <c:v>44135</c:v>
                </c:pt>
                <c:pt idx="8">
                  <c:v>44104</c:v>
                </c:pt>
                <c:pt idx="9">
                  <c:v>44074</c:v>
                </c:pt>
                <c:pt idx="10">
                  <c:v>44043</c:v>
                </c:pt>
                <c:pt idx="11">
                  <c:v>44012</c:v>
                </c:pt>
                <c:pt idx="12">
                  <c:v>43982</c:v>
                </c:pt>
                <c:pt idx="13">
                  <c:v>43951</c:v>
                </c:pt>
                <c:pt idx="14">
                  <c:v>43921</c:v>
                </c:pt>
                <c:pt idx="15">
                  <c:v>43890</c:v>
                </c:pt>
                <c:pt idx="16">
                  <c:v>43830</c:v>
                </c:pt>
                <c:pt idx="17">
                  <c:v>43799</c:v>
                </c:pt>
                <c:pt idx="18">
                  <c:v>43769</c:v>
                </c:pt>
                <c:pt idx="19">
                  <c:v>43738</c:v>
                </c:pt>
                <c:pt idx="20">
                  <c:v>43708</c:v>
                </c:pt>
                <c:pt idx="21">
                  <c:v>43677</c:v>
                </c:pt>
                <c:pt idx="22">
                  <c:v>43646</c:v>
                </c:pt>
                <c:pt idx="23">
                  <c:v>43616</c:v>
                </c:pt>
                <c:pt idx="24">
                  <c:v>43585</c:v>
                </c:pt>
                <c:pt idx="25">
                  <c:v>43555</c:v>
                </c:pt>
                <c:pt idx="26">
                  <c:v>43524</c:v>
                </c:pt>
                <c:pt idx="27">
                  <c:v>43465</c:v>
                </c:pt>
                <c:pt idx="28">
                  <c:v>43434</c:v>
                </c:pt>
                <c:pt idx="29">
                  <c:v>43404</c:v>
                </c:pt>
                <c:pt idx="30">
                  <c:v>43373</c:v>
                </c:pt>
                <c:pt idx="31">
                  <c:v>43343</c:v>
                </c:pt>
                <c:pt idx="32">
                  <c:v>43312</c:v>
                </c:pt>
                <c:pt idx="33">
                  <c:v>43281</c:v>
                </c:pt>
                <c:pt idx="34">
                  <c:v>43251</c:v>
                </c:pt>
                <c:pt idx="35">
                  <c:v>43220</c:v>
                </c:pt>
                <c:pt idx="36">
                  <c:v>43190</c:v>
                </c:pt>
                <c:pt idx="37">
                  <c:v>43159</c:v>
                </c:pt>
                <c:pt idx="38">
                  <c:v>43100</c:v>
                </c:pt>
                <c:pt idx="39">
                  <c:v>43069</c:v>
                </c:pt>
                <c:pt idx="40">
                  <c:v>43039</c:v>
                </c:pt>
                <c:pt idx="41">
                  <c:v>43008</c:v>
                </c:pt>
                <c:pt idx="42">
                  <c:v>42978</c:v>
                </c:pt>
                <c:pt idx="43">
                  <c:v>42947</c:v>
                </c:pt>
                <c:pt idx="44">
                  <c:v>42916</c:v>
                </c:pt>
                <c:pt idx="45">
                  <c:v>42886</c:v>
                </c:pt>
                <c:pt idx="46">
                  <c:v>42855</c:v>
                </c:pt>
                <c:pt idx="47">
                  <c:v>42825</c:v>
                </c:pt>
                <c:pt idx="48">
                  <c:v>42794</c:v>
                </c:pt>
                <c:pt idx="49">
                  <c:v>42735</c:v>
                </c:pt>
                <c:pt idx="50">
                  <c:v>42704</c:v>
                </c:pt>
                <c:pt idx="51">
                  <c:v>42674</c:v>
                </c:pt>
                <c:pt idx="52">
                  <c:v>42643</c:v>
                </c:pt>
                <c:pt idx="53">
                  <c:v>42613</c:v>
                </c:pt>
                <c:pt idx="54">
                  <c:v>42582</c:v>
                </c:pt>
                <c:pt idx="55">
                  <c:v>42551</c:v>
                </c:pt>
                <c:pt idx="56">
                  <c:v>42521</c:v>
                </c:pt>
              </c:numCache>
            </c:numRef>
          </c:cat>
          <c:val>
            <c:numRef>
              <c:f>导出数据!$B$3:$B$59</c:f>
              <c:numCache>
                <c:formatCode>General</c:formatCode>
                <c:ptCount val="57"/>
                <c:pt idx="0">
                  <c:v>7.8</c:v>
                </c:pt>
                <c:pt idx="1">
                  <c:v>11.8</c:v>
                </c:pt>
                <c:pt idx="2">
                  <c:v>18.399999999999999</c:v>
                </c:pt>
                <c:pt idx="3">
                  <c:v>29.7</c:v>
                </c:pt>
                <c:pt idx="4">
                  <c:v>36.6</c:v>
                </c:pt>
                <c:pt idx="5">
                  <c:v>0.9</c:v>
                </c:pt>
                <c:pt idx="6">
                  <c:v>1</c:v>
                </c:pt>
                <c:pt idx="7">
                  <c:v>0.7</c:v>
                </c:pt>
                <c:pt idx="8">
                  <c:v>0.2</c:v>
                </c:pt>
                <c:pt idx="9">
                  <c:v>-0.3</c:v>
                </c:pt>
                <c:pt idx="10">
                  <c:v>-1</c:v>
                </c:pt>
                <c:pt idx="11">
                  <c:v>-2.7</c:v>
                </c:pt>
                <c:pt idx="12">
                  <c:v>-6.3</c:v>
                </c:pt>
                <c:pt idx="13">
                  <c:v>-11.8</c:v>
                </c:pt>
                <c:pt idx="14">
                  <c:v>-19.7</c:v>
                </c:pt>
                <c:pt idx="15">
                  <c:v>-30.3</c:v>
                </c:pt>
                <c:pt idx="16">
                  <c:v>3.8</c:v>
                </c:pt>
                <c:pt idx="17">
                  <c:v>4</c:v>
                </c:pt>
                <c:pt idx="18">
                  <c:v>4.2</c:v>
                </c:pt>
                <c:pt idx="19">
                  <c:v>4.5</c:v>
                </c:pt>
                <c:pt idx="20">
                  <c:v>4.2</c:v>
                </c:pt>
                <c:pt idx="21">
                  <c:v>3.8</c:v>
                </c:pt>
                <c:pt idx="22">
                  <c:v>4.0999999999999996</c:v>
                </c:pt>
                <c:pt idx="23">
                  <c:v>4</c:v>
                </c:pt>
                <c:pt idx="24">
                  <c:v>4.4000000000000004</c:v>
                </c:pt>
                <c:pt idx="25">
                  <c:v>4.4000000000000004</c:v>
                </c:pt>
                <c:pt idx="26">
                  <c:v>4.3</c:v>
                </c:pt>
                <c:pt idx="27">
                  <c:v>3.8</c:v>
                </c:pt>
                <c:pt idx="28">
                  <c:v>3.7</c:v>
                </c:pt>
                <c:pt idx="29">
                  <c:v>3.7</c:v>
                </c:pt>
                <c:pt idx="30">
                  <c:v>3.3</c:v>
                </c:pt>
                <c:pt idx="31">
                  <c:v>4.2</c:v>
                </c:pt>
                <c:pt idx="32">
                  <c:v>5.7</c:v>
                </c:pt>
                <c:pt idx="33">
                  <c:v>7.3</c:v>
                </c:pt>
                <c:pt idx="34">
                  <c:v>9.4</c:v>
                </c:pt>
                <c:pt idx="35">
                  <c:v>12.4</c:v>
                </c:pt>
                <c:pt idx="36">
                  <c:v>13</c:v>
                </c:pt>
                <c:pt idx="37">
                  <c:v>16.100000000000001</c:v>
                </c:pt>
                <c:pt idx="38">
                  <c:v>19</c:v>
                </c:pt>
                <c:pt idx="39">
                  <c:v>20.100000000000001</c:v>
                </c:pt>
                <c:pt idx="40">
                  <c:v>19.600000000000001</c:v>
                </c:pt>
                <c:pt idx="41">
                  <c:v>19.8</c:v>
                </c:pt>
                <c:pt idx="42">
                  <c:v>19.8</c:v>
                </c:pt>
                <c:pt idx="43">
                  <c:v>20.9</c:v>
                </c:pt>
                <c:pt idx="44">
                  <c:v>21.1</c:v>
                </c:pt>
                <c:pt idx="45">
                  <c:v>20.9</c:v>
                </c:pt>
                <c:pt idx="46">
                  <c:v>23.3</c:v>
                </c:pt>
                <c:pt idx="47">
                  <c:v>23.5</c:v>
                </c:pt>
                <c:pt idx="48">
                  <c:v>27.3</c:v>
                </c:pt>
                <c:pt idx="49">
                  <c:v>17.399999999999999</c:v>
                </c:pt>
                <c:pt idx="50">
                  <c:v>18.899999999999999</c:v>
                </c:pt>
                <c:pt idx="51">
                  <c:v>19.399999999999999</c:v>
                </c:pt>
                <c:pt idx="52">
                  <c:v>19.399999999999999</c:v>
                </c:pt>
                <c:pt idx="53">
                  <c:v>19.7</c:v>
                </c:pt>
                <c:pt idx="54">
                  <c:v>19.600000000000001</c:v>
                </c:pt>
                <c:pt idx="55">
                  <c:v>20.9</c:v>
                </c:pt>
                <c:pt idx="56">
                  <c:v>20</c:v>
                </c:pt>
              </c:numCache>
            </c:numRef>
          </c:val>
          <c:smooth val="0"/>
          <c:extLst>
            <c:ext xmlns:c16="http://schemas.microsoft.com/office/drawing/2014/chart" uri="{C3380CC4-5D6E-409C-BE32-E72D297353CC}">
              <c16:uniqueId val="{00000000-1A8B-4ECB-923D-F20769D4D152}"/>
            </c:ext>
          </c:extLst>
        </c:ser>
        <c:dLbls>
          <c:showLegendKey val="0"/>
          <c:showVal val="0"/>
          <c:showCatName val="0"/>
          <c:showSerName val="0"/>
          <c:showPercent val="0"/>
          <c:showBubbleSize val="0"/>
        </c:dLbls>
        <c:smooth val="0"/>
        <c:axId val="1788280623"/>
        <c:axId val="1"/>
      </c:lineChart>
      <c:dateAx>
        <c:axId val="1788280623"/>
        <c:scaling>
          <c:orientation val="minMax"/>
        </c:scaling>
        <c:delete val="0"/>
        <c:axPos val="b"/>
        <c:numFmt formatCode="yyyy\-mm" sourceLinked="0"/>
        <c:majorTickMark val="out"/>
        <c:minorTickMark val="none"/>
        <c:tickLblPos val="low"/>
        <c:spPr>
          <a:noFill/>
          <a:ln w="9525" cap="flat" cmpd="sng" algn="ctr">
            <a:solidFill>
              <a:schemeClr val="tx1">
                <a:lumMod val="15000"/>
                <a:lumOff val="85000"/>
              </a:schemeClr>
            </a:solidFill>
            <a:round/>
          </a:ln>
          <a:effectLst/>
        </c:spPr>
        <c:txPr>
          <a:bodyPr rot="-60000000" vert="horz"/>
          <a:lstStyle/>
          <a:p>
            <a:pPr>
              <a:defRPr/>
            </a:pPr>
            <a:endParaRPr lang="zh-CN"/>
          </a:p>
        </c:txPr>
        <c:crossAx val="1"/>
        <c:crosses val="autoZero"/>
        <c:auto val="1"/>
        <c:lblOffset val="100"/>
        <c:baseTimeUnit val="months"/>
      </c:date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6350">
            <a:noFill/>
          </a:ln>
        </c:spPr>
        <c:txPr>
          <a:bodyPr rot="-60000000" vert="horz"/>
          <a:lstStyle/>
          <a:p>
            <a:pPr>
              <a:defRPr/>
            </a:pPr>
            <a:endParaRPr lang="zh-CN"/>
          </a:p>
        </c:txPr>
        <c:crossAx val="1788280623"/>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导出数据!$B$2</c:f>
              <c:strCache>
                <c:ptCount val="1"/>
                <c:pt idx="0">
                  <c:v>房地产：投资额：中国（月）</c:v>
                </c:pt>
              </c:strCache>
            </c:strRef>
          </c:tx>
          <c:spPr>
            <a:solidFill>
              <a:srgbClr val="4472C4"/>
            </a:solidFill>
            <a:ln w="25400">
              <a:noFill/>
            </a:ln>
          </c:spPr>
          <c:invertIfNegative val="0"/>
          <c:cat>
            <c:numRef>
              <c:f>导出数据!$A$3:$A$30</c:f>
              <c:numCache>
                <c:formatCode>yyyy\-mm\-dd</c:formatCode>
                <c:ptCount val="28"/>
                <c:pt idx="0">
                  <c:v>44377</c:v>
                </c:pt>
                <c:pt idx="1">
                  <c:v>44347</c:v>
                </c:pt>
                <c:pt idx="2">
                  <c:v>44316</c:v>
                </c:pt>
                <c:pt idx="3">
                  <c:v>44286</c:v>
                </c:pt>
                <c:pt idx="4">
                  <c:v>44196</c:v>
                </c:pt>
                <c:pt idx="5">
                  <c:v>44165</c:v>
                </c:pt>
                <c:pt idx="6">
                  <c:v>44135</c:v>
                </c:pt>
                <c:pt idx="7">
                  <c:v>44104</c:v>
                </c:pt>
                <c:pt idx="8">
                  <c:v>44074</c:v>
                </c:pt>
                <c:pt idx="9">
                  <c:v>44043</c:v>
                </c:pt>
                <c:pt idx="10">
                  <c:v>44012</c:v>
                </c:pt>
                <c:pt idx="11">
                  <c:v>43982</c:v>
                </c:pt>
                <c:pt idx="12">
                  <c:v>43951</c:v>
                </c:pt>
                <c:pt idx="13">
                  <c:v>43921</c:v>
                </c:pt>
                <c:pt idx="14">
                  <c:v>43890</c:v>
                </c:pt>
                <c:pt idx="15">
                  <c:v>43830</c:v>
                </c:pt>
                <c:pt idx="16">
                  <c:v>43799</c:v>
                </c:pt>
                <c:pt idx="17">
                  <c:v>43769</c:v>
                </c:pt>
                <c:pt idx="18">
                  <c:v>43738</c:v>
                </c:pt>
                <c:pt idx="19">
                  <c:v>43708</c:v>
                </c:pt>
                <c:pt idx="20">
                  <c:v>43677</c:v>
                </c:pt>
                <c:pt idx="21">
                  <c:v>43646</c:v>
                </c:pt>
                <c:pt idx="22">
                  <c:v>43616</c:v>
                </c:pt>
                <c:pt idx="23">
                  <c:v>43585</c:v>
                </c:pt>
                <c:pt idx="24">
                  <c:v>43555</c:v>
                </c:pt>
                <c:pt idx="25">
                  <c:v>43524</c:v>
                </c:pt>
                <c:pt idx="26">
                  <c:v>43465</c:v>
                </c:pt>
                <c:pt idx="27">
                  <c:v>43434</c:v>
                </c:pt>
              </c:numCache>
            </c:numRef>
          </c:cat>
          <c:val>
            <c:numRef>
              <c:f>导出数据!$B$3:$B$30</c:f>
              <c:numCache>
                <c:formatCode>General</c:formatCode>
                <c:ptCount val="28"/>
                <c:pt idx="0">
                  <c:v>17861</c:v>
                </c:pt>
                <c:pt idx="1">
                  <c:v>14078</c:v>
                </c:pt>
                <c:pt idx="2">
                  <c:v>12664</c:v>
                </c:pt>
                <c:pt idx="3">
                  <c:v>13590</c:v>
                </c:pt>
                <c:pt idx="4">
                  <c:v>11951</c:v>
                </c:pt>
                <c:pt idx="5">
                  <c:v>12936</c:v>
                </c:pt>
                <c:pt idx="6">
                  <c:v>13072</c:v>
                </c:pt>
                <c:pt idx="7">
                  <c:v>15030</c:v>
                </c:pt>
                <c:pt idx="8">
                  <c:v>13129</c:v>
                </c:pt>
                <c:pt idx="9">
                  <c:v>12545</c:v>
                </c:pt>
                <c:pt idx="10">
                  <c:v>16860</c:v>
                </c:pt>
                <c:pt idx="11">
                  <c:v>12817</c:v>
                </c:pt>
                <c:pt idx="12">
                  <c:v>11140</c:v>
                </c:pt>
                <c:pt idx="13">
                  <c:v>11848</c:v>
                </c:pt>
                <c:pt idx="15">
                  <c:v>10929</c:v>
                </c:pt>
                <c:pt idx="16">
                  <c:v>11662</c:v>
                </c:pt>
                <c:pt idx="17">
                  <c:v>11595</c:v>
                </c:pt>
                <c:pt idx="18">
                  <c:v>13419</c:v>
                </c:pt>
                <c:pt idx="19">
                  <c:v>11746</c:v>
                </c:pt>
                <c:pt idx="20">
                  <c:v>11234</c:v>
                </c:pt>
                <c:pt idx="21">
                  <c:v>15534</c:v>
                </c:pt>
                <c:pt idx="22">
                  <c:v>11858</c:v>
                </c:pt>
                <c:pt idx="23">
                  <c:v>10414</c:v>
                </c:pt>
                <c:pt idx="24">
                  <c:v>11713</c:v>
                </c:pt>
                <c:pt idx="26">
                  <c:v>10181</c:v>
                </c:pt>
                <c:pt idx="27">
                  <c:v>10758</c:v>
                </c:pt>
              </c:numCache>
            </c:numRef>
          </c:val>
          <c:extLst>
            <c:ext xmlns:c16="http://schemas.microsoft.com/office/drawing/2014/chart" uri="{C3380CC4-5D6E-409C-BE32-E72D297353CC}">
              <c16:uniqueId val="{00000000-B1F2-4EC2-8C49-C1117753A1D2}"/>
            </c:ext>
          </c:extLst>
        </c:ser>
        <c:dLbls>
          <c:showLegendKey val="0"/>
          <c:showVal val="0"/>
          <c:showCatName val="0"/>
          <c:showSerName val="0"/>
          <c:showPercent val="0"/>
          <c:showBubbleSize val="0"/>
        </c:dLbls>
        <c:gapWidth val="150"/>
        <c:axId val="735699104"/>
        <c:axId val="1"/>
      </c:barChart>
      <c:lineChart>
        <c:grouping val="standard"/>
        <c:varyColors val="0"/>
        <c:ser>
          <c:idx val="1"/>
          <c:order val="1"/>
          <c:tx>
            <c:strRef>
              <c:f>导出数据!$C$2</c:f>
              <c:strCache>
                <c:ptCount val="1"/>
                <c:pt idx="0">
                  <c:v>房地产：投资额同比：中国（月）</c:v>
                </c:pt>
              </c:strCache>
            </c:strRef>
          </c:tx>
          <c:spPr>
            <a:ln w="19050" cap="rnd">
              <a:solidFill>
                <a:schemeClr val="accent2"/>
              </a:solidFill>
              <a:round/>
            </a:ln>
            <a:effectLst/>
          </c:spPr>
          <c:marker>
            <c:symbol val="none"/>
          </c:marker>
          <c:cat>
            <c:numRef>
              <c:f>导出数据!$A$3:$A$30</c:f>
              <c:numCache>
                <c:formatCode>yyyy\-mm\-dd</c:formatCode>
                <c:ptCount val="28"/>
                <c:pt idx="0">
                  <c:v>44377</c:v>
                </c:pt>
                <c:pt idx="1">
                  <c:v>44347</c:v>
                </c:pt>
                <c:pt idx="2">
                  <c:v>44316</c:v>
                </c:pt>
                <c:pt idx="3">
                  <c:v>44286</c:v>
                </c:pt>
                <c:pt idx="4">
                  <c:v>44196</c:v>
                </c:pt>
                <c:pt idx="5">
                  <c:v>44165</c:v>
                </c:pt>
                <c:pt idx="6">
                  <c:v>44135</c:v>
                </c:pt>
                <c:pt idx="7">
                  <c:v>44104</c:v>
                </c:pt>
                <c:pt idx="8">
                  <c:v>44074</c:v>
                </c:pt>
                <c:pt idx="9">
                  <c:v>44043</c:v>
                </c:pt>
                <c:pt idx="10">
                  <c:v>44012</c:v>
                </c:pt>
                <c:pt idx="11">
                  <c:v>43982</c:v>
                </c:pt>
                <c:pt idx="12">
                  <c:v>43951</c:v>
                </c:pt>
                <c:pt idx="13">
                  <c:v>43921</c:v>
                </c:pt>
                <c:pt idx="14">
                  <c:v>43890</c:v>
                </c:pt>
                <c:pt idx="15">
                  <c:v>43830</c:v>
                </c:pt>
                <c:pt idx="16">
                  <c:v>43799</c:v>
                </c:pt>
                <c:pt idx="17">
                  <c:v>43769</c:v>
                </c:pt>
                <c:pt idx="18">
                  <c:v>43738</c:v>
                </c:pt>
                <c:pt idx="19">
                  <c:v>43708</c:v>
                </c:pt>
                <c:pt idx="20">
                  <c:v>43677</c:v>
                </c:pt>
                <c:pt idx="21">
                  <c:v>43646</c:v>
                </c:pt>
                <c:pt idx="22">
                  <c:v>43616</c:v>
                </c:pt>
                <c:pt idx="23">
                  <c:v>43585</c:v>
                </c:pt>
                <c:pt idx="24">
                  <c:v>43555</c:v>
                </c:pt>
                <c:pt idx="25">
                  <c:v>43524</c:v>
                </c:pt>
                <c:pt idx="26">
                  <c:v>43465</c:v>
                </c:pt>
                <c:pt idx="27">
                  <c:v>43434</c:v>
                </c:pt>
              </c:numCache>
            </c:numRef>
          </c:cat>
          <c:val>
            <c:numRef>
              <c:f>导出数据!$C$3:$C$30</c:f>
              <c:numCache>
                <c:formatCode>General</c:formatCode>
                <c:ptCount val="28"/>
                <c:pt idx="0">
                  <c:v>5.9371</c:v>
                </c:pt>
                <c:pt idx="1">
                  <c:v>9.8384999999999998</c:v>
                </c:pt>
                <c:pt idx="2">
                  <c:v>13.7</c:v>
                </c:pt>
                <c:pt idx="3">
                  <c:v>14.7</c:v>
                </c:pt>
                <c:pt idx="4">
                  <c:v>9.4</c:v>
                </c:pt>
                <c:pt idx="5">
                  <c:v>10.9</c:v>
                </c:pt>
                <c:pt idx="6">
                  <c:v>12.7</c:v>
                </c:pt>
                <c:pt idx="7">
                  <c:v>12</c:v>
                </c:pt>
                <c:pt idx="8">
                  <c:v>11.8</c:v>
                </c:pt>
                <c:pt idx="9">
                  <c:v>11.7</c:v>
                </c:pt>
                <c:pt idx="10">
                  <c:v>8.5</c:v>
                </c:pt>
                <c:pt idx="11">
                  <c:v>8.1</c:v>
                </c:pt>
                <c:pt idx="12">
                  <c:v>7</c:v>
                </c:pt>
                <c:pt idx="13">
                  <c:v>1.2</c:v>
                </c:pt>
                <c:pt idx="14">
                  <c:v>-16.3</c:v>
                </c:pt>
                <c:pt idx="15">
                  <c:v>7.3</c:v>
                </c:pt>
                <c:pt idx="16">
                  <c:v>8.4</c:v>
                </c:pt>
                <c:pt idx="17">
                  <c:v>8.8000000000000007</c:v>
                </c:pt>
                <c:pt idx="18">
                  <c:v>10.5</c:v>
                </c:pt>
                <c:pt idx="19">
                  <c:v>10.5</c:v>
                </c:pt>
                <c:pt idx="20">
                  <c:v>8.5</c:v>
                </c:pt>
                <c:pt idx="21">
                  <c:v>10.1</c:v>
                </c:pt>
                <c:pt idx="22">
                  <c:v>9.5</c:v>
                </c:pt>
                <c:pt idx="23">
                  <c:v>12</c:v>
                </c:pt>
                <c:pt idx="24">
                  <c:v>12</c:v>
                </c:pt>
                <c:pt idx="25">
                  <c:v>11.6</c:v>
                </c:pt>
                <c:pt idx="26">
                  <c:v>8.1999999999999993</c:v>
                </c:pt>
                <c:pt idx="27">
                  <c:v>9.3000000000000007</c:v>
                </c:pt>
              </c:numCache>
            </c:numRef>
          </c:val>
          <c:smooth val="0"/>
          <c:extLst>
            <c:ext xmlns:c16="http://schemas.microsoft.com/office/drawing/2014/chart" uri="{C3380CC4-5D6E-409C-BE32-E72D297353CC}">
              <c16:uniqueId val="{00000001-B1F2-4EC2-8C49-C1117753A1D2}"/>
            </c:ext>
          </c:extLst>
        </c:ser>
        <c:dLbls>
          <c:showLegendKey val="0"/>
          <c:showVal val="0"/>
          <c:showCatName val="0"/>
          <c:showSerName val="0"/>
          <c:showPercent val="0"/>
          <c:showBubbleSize val="0"/>
        </c:dLbls>
        <c:marker val="1"/>
        <c:smooth val="0"/>
        <c:axId val="3"/>
        <c:axId val="4"/>
      </c:lineChart>
      <c:dateAx>
        <c:axId val="735699104"/>
        <c:scaling>
          <c:orientation val="minMax"/>
        </c:scaling>
        <c:delete val="0"/>
        <c:axPos val="b"/>
        <c:numFmt formatCode="yyyy\-m" sourceLinked="0"/>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1"/>
        <c:crosses val="autoZero"/>
        <c:auto val="1"/>
        <c:lblOffset val="100"/>
        <c:baseTimeUnit val="months"/>
      </c:date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6350">
            <a:noFill/>
          </a:ln>
        </c:spPr>
        <c:txPr>
          <a:bodyPr rot="-60000000" vert="horz"/>
          <a:lstStyle/>
          <a:p>
            <a:pPr>
              <a:defRPr/>
            </a:pPr>
            <a:endParaRPr lang="zh-CN"/>
          </a:p>
        </c:txPr>
        <c:crossAx val="735699104"/>
        <c:crosses val="autoZero"/>
        <c:crossBetween val="between"/>
      </c:valAx>
      <c:dateAx>
        <c:axId val="3"/>
        <c:scaling>
          <c:orientation val="minMax"/>
        </c:scaling>
        <c:delete val="1"/>
        <c:axPos val="b"/>
        <c:numFmt formatCode="yyyy\-mm\-dd" sourceLinked="1"/>
        <c:majorTickMark val="out"/>
        <c:minorTickMark val="none"/>
        <c:tickLblPos val="nextTo"/>
        <c:crossAx val="4"/>
        <c:crosses val="autoZero"/>
        <c:auto val="1"/>
        <c:lblOffset val="100"/>
        <c:baseTimeUnit val="months"/>
      </c:dateAx>
      <c:valAx>
        <c:axId val="4"/>
        <c:scaling>
          <c:orientation val="minMax"/>
        </c:scaling>
        <c:delete val="0"/>
        <c:axPos val="r"/>
        <c:numFmt formatCode="General" sourceLinked="1"/>
        <c:majorTickMark val="out"/>
        <c:minorTickMark val="none"/>
        <c:tickLblPos val="nextTo"/>
        <c:spPr>
          <a:ln w="6350">
            <a:noFill/>
          </a:ln>
        </c:spPr>
        <c:txPr>
          <a:bodyPr rot="-60000000" vert="horz"/>
          <a:lstStyle/>
          <a:p>
            <a:pPr>
              <a:defRPr/>
            </a:pPr>
            <a:endParaRPr lang="zh-CN"/>
          </a:p>
        </c:txPr>
        <c:crossAx val="3"/>
        <c:crosses val="max"/>
        <c:crossBetween val="between"/>
      </c:valAx>
      <c:spPr>
        <a:noFill/>
        <a:ln w="25400">
          <a:noFill/>
        </a:ln>
      </c:spPr>
    </c:plotArea>
    <c:legend>
      <c:legendPos val="t"/>
      <c:layout/>
      <c:overlay val="0"/>
      <c:spPr>
        <a:noFill/>
        <a:ln w="25400">
          <a:noFill/>
        </a:ln>
      </c:spPr>
      <c:txPr>
        <a:bodyPr rot="0" vert="horz"/>
        <a:lstStyle/>
        <a:p>
          <a:pPr>
            <a:defRPr sz="1600"/>
          </a:pPr>
          <a:endParaRPr lang="zh-CN"/>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房地产开发企业：投资完成额</a:t>
            </a:r>
          </a:p>
        </c:rich>
      </c:tx>
      <c:layout/>
      <c:overlay val="0"/>
      <c:spPr>
        <a:noFill/>
        <a:ln w="25400">
          <a:noFill/>
        </a:ln>
      </c:spPr>
    </c:title>
    <c:autoTitleDeleted val="0"/>
    <c:plotArea>
      <c:layout/>
      <c:lineChart>
        <c:grouping val="standard"/>
        <c:varyColors val="0"/>
        <c:ser>
          <c:idx val="0"/>
          <c:order val="0"/>
          <c:tx>
            <c:strRef>
              <c:f>导出数据!$B$2</c:f>
              <c:strCache>
                <c:ptCount val="1"/>
                <c:pt idx="0">
                  <c:v>安装工程</c:v>
                </c:pt>
              </c:strCache>
            </c:strRef>
          </c:tx>
          <c:spPr>
            <a:ln w="19050" cap="rnd">
              <a:solidFill>
                <a:schemeClr val="accent1"/>
              </a:solidFill>
              <a:round/>
            </a:ln>
            <a:effectLst/>
          </c:spPr>
          <c:marker>
            <c:symbol val="none"/>
          </c:marker>
          <c:dLbls>
            <c:dLbl>
              <c:idx val="65"/>
              <c:layout>
                <c:manualLayout>
                  <c:x val="-1.6165884277699979E-16"/>
                  <c:y val="2.367563706105919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0D06-4A91-8B2B-E42CCE7BB832}"/>
                </c:ext>
              </c:extLst>
            </c:dLbl>
            <c:dLbl>
              <c:idx val="66"/>
              <c:layout>
                <c:manualLayout>
                  <c:x val="-1.1228070175438596E-2"/>
                  <c:y val="6.0712200817279627E-2"/>
                </c:manualLayout>
              </c:layout>
              <c:spPr>
                <a:noFill/>
                <a:ln w="25400">
                  <a:noFill/>
                </a:ln>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D06-4A91-8B2B-E42CCE7BB832}"/>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导出数据!$A$3:$A$68</c:f>
              <c:numCache>
                <c:formatCode>yyyy\-mm\-dd</c:formatCode>
                <c:ptCount val="66"/>
                <c:pt idx="0">
                  <c:v>44377</c:v>
                </c:pt>
                <c:pt idx="1">
                  <c:v>44347</c:v>
                </c:pt>
                <c:pt idx="2">
                  <c:v>44316</c:v>
                </c:pt>
                <c:pt idx="3">
                  <c:v>44286</c:v>
                </c:pt>
                <c:pt idx="4">
                  <c:v>44255</c:v>
                </c:pt>
                <c:pt idx="5">
                  <c:v>44196</c:v>
                </c:pt>
                <c:pt idx="6">
                  <c:v>44165</c:v>
                </c:pt>
                <c:pt idx="7">
                  <c:v>44135</c:v>
                </c:pt>
                <c:pt idx="8">
                  <c:v>44104</c:v>
                </c:pt>
                <c:pt idx="9">
                  <c:v>44074</c:v>
                </c:pt>
                <c:pt idx="10">
                  <c:v>44043</c:v>
                </c:pt>
                <c:pt idx="11">
                  <c:v>44012</c:v>
                </c:pt>
                <c:pt idx="12">
                  <c:v>43982</c:v>
                </c:pt>
                <c:pt idx="13">
                  <c:v>43951</c:v>
                </c:pt>
                <c:pt idx="14">
                  <c:v>43921</c:v>
                </c:pt>
                <c:pt idx="15">
                  <c:v>43890</c:v>
                </c:pt>
                <c:pt idx="16">
                  <c:v>43830</c:v>
                </c:pt>
                <c:pt idx="17">
                  <c:v>43799</c:v>
                </c:pt>
                <c:pt idx="18">
                  <c:v>43769</c:v>
                </c:pt>
                <c:pt idx="19">
                  <c:v>43738</c:v>
                </c:pt>
                <c:pt idx="20">
                  <c:v>43708</c:v>
                </c:pt>
                <c:pt idx="21">
                  <c:v>43677</c:v>
                </c:pt>
                <c:pt idx="22">
                  <c:v>43646</c:v>
                </c:pt>
                <c:pt idx="23">
                  <c:v>43616</c:v>
                </c:pt>
                <c:pt idx="24">
                  <c:v>43585</c:v>
                </c:pt>
                <c:pt idx="25">
                  <c:v>43555</c:v>
                </c:pt>
                <c:pt idx="26">
                  <c:v>43524</c:v>
                </c:pt>
                <c:pt idx="27">
                  <c:v>43465</c:v>
                </c:pt>
                <c:pt idx="28">
                  <c:v>43434</c:v>
                </c:pt>
                <c:pt idx="29">
                  <c:v>43404</c:v>
                </c:pt>
                <c:pt idx="30">
                  <c:v>43373</c:v>
                </c:pt>
                <c:pt idx="31">
                  <c:v>43343</c:v>
                </c:pt>
                <c:pt idx="32">
                  <c:v>43312</c:v>
                </c:pt>
                <c:pt idx="33">
                  <c:v>43281</c:v>
                </c:pt>
                <c:pt idx="34">
                  <c:v>43251</c:v>
                </c:pt>
                <c:pt idx="35">
                  <c:v>43220</c:v>
                </c:pt>
                <c:pt idx="36">
                  <c:v>43190</c:v>
                </c:pt>
                <c:pt idx="37">
                  <c:v>43159</c:v>
                </c:pt>
                <c:pt idx="38">
                  <c:v>43100</c:v>
                </c:pt>
                <c:pt idx="39">
                  <c:v>43069</c:v>
                </c:pt>
                <c:pt idx="40">
                  <c:v>43039</c:v>
                </c:pt>
                <c:pt idx="41">
                  <c:v>43008</c:v>
                </c:pt>
                <c:pt idx="42">
                  <c:v>42978</c:v>
                </c:pt>
                <c:pt idx="43">
                  <c:v>42947</c:v>
                </c:pt>
                <c:pt idx="44">
                  <c:v>42916</c:v>
                </c:pt>
                <c:pt idx="45">
                  <c:v>42886</c:v>
                </c:pt>
                <c:pt idx="46">
                  <c:v>42855</c:v>
                </c:pt>
                <c:pt idx="47">
                  <c:v>42825</c:v>
                </c:pt>
                <c:pt idx="48">
                  <c:v>42794</c:v>
                </c:pt>
                <c:pt idx="49">
                  <c:v>42735</c:v>
                </c:pt>
                <c:pt idx="50">
                  <c:v>42704</c:v>
                </c:pt>
                <c:pt idx="51">
                  <c:v>42674</c:v>
                </c:pt>
                <c:pt idx="52">
                  <c:v>42643</c:v>
                </c:pt>
                <c:pt idx="53">
                  <c:v>42613</c:v>
                </c:pt>
                <c:pt idx="54">
                  <c:v>42582</c:v>
                </c:pt>
                <c:pt idx="55">
                  <c:v>42551</c:v>
                </c:pt>
                <c:pt idx="56">
                  <c:v>42521</c:v>
                </c:pt>
                <c:pt idx="57">
                  <c:v>42490</c:v>
                </c:pt>
                <c:pt idx="58">
                  <c:v>42460</c:v>
                </c:pt>
                <c:pt idx="59">
                  <c:v>42429</c:v>
                </c:pt>
                <c:pt idx="60">
                  <c:v>42369</c:v>
                </c:pt>
                <c:pt idx="61">
                  <c:v>42338</c:v>
                </c:pt>
                <c:pt idx="62">
                  <c:v>42308</c:v>
                </c:pt>
                <c:pt idx="63">
                  <c:v>42277</c:v>
                </c:pt>
                <c:pt idx="64">
                  <c:v>42247</c:v>
                </c:pt>
                <c:pt idx="65">
                  <c:v>42216</c:v>
                </c:pt>
              </c:numCache>
            </c:numRef>
          </c:cat>
          <c:val>
            <c:numRef>
              <c:f>导出数据!$B$3:$B$68</c:f>
              <c:numCache>
                <c:formatCode>General</c:formatCode>
                <c:ptCount val="66"/>
                <c:pt idx="0">
                  <c:v>-1.1932199999999999</c:v>
                </c:pt>
                <c:pt idx="1">
                  <c:v>0.20558899999999999</c:v>
                </c:pt>
                <c:pt idx="2">
                  <c:v>5.87676</c:v>
                </c:pt>
                <c:pt idx="3">
                  <c:v>16.758800000000001</c:v>
                </c:pt>
                <c:pt idx="4">
                  <c:v>32.709699999999998</c:v>
                </c:pt>
                <c:pt idx="5">
                  <c:v>-12.8759</c:v>
                </c:pt>
                <c:pt idx="6">
                  <c:v>-13.9244</c:v>
                </c:pt>
                <c:pt idx="7">
                  <c:v>-14.296099999999999</c:v>
                </c:pt>
                <c:pt idx="8">
                  <c:v>-15.6005</c:v>
                </c:pt>
                <c:pt idx="9">
                  <c:v>-16.5609</c:v>
                </c:pt>
                <c:pt idx="10">
                  <c:v>-18.3384</c:v>
                </c:pt>
                <c:pt idx="11">
                  <c:v>-19.954799999999999</c:v>
                </c:pt>
                <c:pt idx="12">
                  <c:v>-22.156300000000002</c:v>
                </c:pt>
                <c:pt idx="13">
                  <c:v>-25.371099999999998</c:v>
                </c:pt>
                <c:pt idx="14">
                  <c:v>-30.982600000000001</c:v>
                </c:pt>
                <c:pt idx="15">
                  <c:v>-37.6629</c:v>
                </c:pt>
                <c:pt idx="16">
                  <c:v>-22.584299999999999</c:v>
                </c:pt>
                <c:pt idx="17">
                  <c:v>-24.510300000000001</c:v>
                </c:pt>
                <c:pt idx="18">
                  <c:v>-25.020299999999999</c:v>
                </c:pt>
                <c:pt idx="19">
                  <c:v>-24.633900000000001</c:v>
                </c:pt>
                <c:pt idx="20">
                  <c:v>-24.916399999999999</c:v>
                </c:pt>
                <c:pt idx="21">
                  <c:v>-24.317599999999999</c:v>
                </c:pt>
                <c:pt idx="22">
                  <c:v>-24.151</c:v>
                </c:pt>
                <c:pt idx="23">
                  <c:v>-22.892900000000001</c:v>
                </c:pt>
                <c:pt idx="24">
                  <c:v>-22.970800000000001</c:v>
                </c:pt>
                <c:pt idx="25">
                  <c:v>-22.880099999999999</c:v>
                </c:pt>
                <c:pt idx="26">
                  <c:v>-18.813099999999999</c:v>
                </c:pt>
                <c:pt idx="27">
                  <c:v>-10.4672</c:v>
                </c:pt>
                <c:pt idx="28">
                  <c:v>-8.6947299999999998</c:v>
                </c:pt>
                <c:pt idx="29">
                  <c:v>-8.3044899999999995</c:v>
                </c:pt>
                <c:pt idx="30">
                  <c:v>-7.9711800000000004</c:v>
                </c:pt>
                <c:pt idx="31">
                  <c:v>-7.2763299999999997</c:v>
                </c:pt>
                <c:pt idx="32">
                  <c:v>-8.0177999999999994</c:v>
                </c:pt>
                <c:pt idx="33">
                  <c:v>-8.5378399999999992</c:v>
                </c:pt>
                <c:pt idx="34">
                  <c:v>-6.9824000000000002</c:v>
                </c:pt>
                <c:pt idx="35">
                  <c:v>-4.06297</c:v>
                </c:pt>
                <c:pt idx="36">
                  <c:v>-3.0567799999999998</c:v>
                </c:pt>
                <c:pt idx="37">
                  <c:v>-1.28969</c:v>
                </c:pt>
                <c:pt idx="38">
                  <c:v>1.8754200000000001</c:v>
                </c:pt>
                <c:pt idx="39">
                  <c:v>2.7526299999999999</c:v>
                </c:pt>
                <c:pt idx="40">
                  <c:v>4.0480900000000002</c:v>
                </c:pt>
                <c:pt idx="41">
                  <c:v>4.6437900000000001</c:v>
                </c:pt>
                <c:pt idx="42">
                  <c:v>5.0621999999999998</c:v>
                </c:pt>
                <c:pt idx="43">
                  <c:v>6.5253399999999999</c:v>
                </c:pt>
                <c:pt idx="44">
                  <c:v>8.4825999999999997</c:v>
                </c:pt>
                <c:pt idx="45">
                  <c:v>8.9747000000000003</c:v>
                </c:pt>
                <c:pt idx="46">
                  <c:v>8.7600499999999997</c:v>
                </c:pt>
                <c:pt idx="47">
                  <c:v>9.7403600000000008</c:v>
                </c:pt>
                <c:pt idx="48">
                  <c:v>11.0967</c:v>
                </c:pt>
                <c:pt idx="49">
                  <c:v>18.529699999999998</c:v>
                </c:pt>
                <c:pt idx="50">
                  <c:v>18.935600000000001</c:v>
                </c:pt>
                <c:pt idx="51">
                  <c:v>19.479900000000001</c:v>
                </c:pt>
                <c:pt idx="52">
                  <c:v>19.529299999999999</c:v>
                </c:pt>
                <c:pt idx="53">
                  <c:v>20.517399999999999</c:v>
                </c:pt>
                <c:pt idx="54">
                  <c:v>20.849900000000002</c:v>
                </c:pt>
                <c:pt idx="55">
                  <c:v>21.574000000000002</c:v>
                </c:pt>
                <c:pt idx="56">
                  <c:v>23.450600000000001</c:v>
                </c:pt>
                <c:pt idx="57">
                  <c:v>22.993600000000001</c:v>
                </c:pt>
                <c:pt idx="58">
                  <c:v>21.581399999999999</c:v>
                </c:pt>
                <c:pt idx="59">
                  <c:v>15.6496</c:v>
                </c:pt>
                <c:pt idx="60">
                  <c:v>7.7403199999999996</c:v>
                </c:pt>
                <c:pt idx="61">
                  <c:v>7.6138599999999999</c:v>
                </c:pt>
                <c:pt idx="62">
                  <c:v>7.3644800000000004</c:v>
                </c:pt>
                <c:pt idx="63">
                  <c:v>7.4494699999999998</c:v>
                </c:pt>
                <c:pt idx="64">
                  <c:v>7.3388200000000001</c:v>
                </c:pt>
                <c:pt idx="65">
                  <c:v>7.1319499999999998</c:v>
                </c:pt>
              </c:numCache>
            </c:numRef>
          </c:val>
          <c:smooth val="0"/>
          <c:extLst>
            <c:ext xmlns:c16="http://schemas.microsoft.com/office/drawing/2014/chart" uri="{C3380CC4-5D6E-409C-BE32-E72D297353CC}">
              <c16:uniqueId val="{00000001-0D06-4A91-8B2B-E42CCE7BB832}"/>
            </c:ext>
          </c:extLst>
        </c:ser>
        <c:ser>
          <c:idx val="1"/>
          <c:order val="1"/>
          <c:tx>
            <c:strRef>
              <c:f>导出数据!$C$2</c:f>
              <c:strCache>
                <c:ptCount val="1"/>
                <c:pt idx="0">
                  <c:v>建筑工程</c:v>
                </c:pt>
              </c:strCache>
            </c:strRef>
          </c:tx>
          <c:spPr>
            <a:ln w="19050" cap="rnd">
              <a:solidFill>
                <a:schemeClr val="accent2"/>
              </a:solidFill>
              <a:round/>
            </a:ln>
            <a:effectLst/>
          </c:spPr>
          <c:marker>
            <c:symbol val="none"/>
          </c:marker>
          <c:dLbls>
            <c:dLbl>
              <c:idx val="65"/>
              <c:layout>
                <c:manualLayout>
                  <c:x val="-1.7635713848045229E-2"/>
                  <c:y val="-0.1467889497785676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0D06-4A91-8B2B-E42CCE7BB832}"/>
                </c:ext>
              </c:extLst>
            </c:dLbl>
            <c:dLbl>
              <c:idx val="66"/>
              <c:layout>
                <c:manualLayout>
                  <c:x val="-1.8245614035087718E-2"/>
                  <c:y val="-9.1068301225919482E-2"/>
                </c:manualLayout>
              </c:layout>
              <c:spPr>
                <a:noFill/>
                <a:ln w="25400">
                  <a:noFill/>
                </a:ln>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D06-4A91-8B2B-E42CCE7BB832}"/>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导出数据!$A$3:$A$68</c:f>
              <c:numCache>
                <c:formatCode>yyyy\-mm\-dd</c:formatCode>
                <c:ptCount val="66"/>
                <c:pt idx="0">
                  <c:v>44377</c:v>
                </c:pt>
                <c:pt idx="1">
                  <c:v>44347</c:v>
                </c:pt>
                <c:pt idx="2">
                  <c:v>44316</c:v>
                </c:pt>
                <c:pt idx="3">
                  <c:v>44286</c:v>
                </c:pt>
                <c:pt idx="4">
                  <c:v>44255</c:v>
                </c:pt>
                <c:pt idx="5">
                  <c:v>44196</c:v>
                </c:pt>
                <c:pt idx="6">
                  <c:v>44165</c:v>
                </c:pt>
                <c:pt idx="7">
                  <c:v>44135</c:v>
                </c:pt>
                <c:pt idx="8">
                  <c:v>44104</c:v>
                </c:pt>
                <c:pt idx="9">
                  <c:v>44074</c:v>
                </c:pt>
                <c:pt idx="10">
                  <c:v>44043</c:v>
                </c:pt>
                <c:pt idx="11">
                  <c:v>44012</c:v>
                </c:pt>
                <c:pt idx="12">
                  <c:v>43982</c:v>
                </c:pt>
                <c:pt idx="13">
                  <c:v>43951</c:v>
                </c:pt>
                <c:pt idx="14">
                  <c:v>43921</c:v>
                </c:pt>
                <c:pt idx="15">
                  <c:v>43890</c:v>
                </c:pt>
                <c:pt idx="16">
                  <c:v>43830</c:v>
                </c:pt>
                <c:pt idx="17">
                  <c:v>43799</c:v>
                </c:pt>
                <c:pt idx="18">
                  <c:v>43769</c:v>
                </c:pt>
                <c:pt idx="19">
                  <c:v>43738</c:v>
                </c:pt>
                <c:pt idx="20">
                  <c:v>43708</c:v>
                </c:pt>
                <c:pt idx="21">
                  <c:v>43677</c:v>
                </c:pt>
                <c:pt idx="22">
                  <c:v>43646</c:v>
                </c:pt>
                <c:pt idx="23">
                  <c:v>43616</c:v>
                </c:pt>
                <c:pt idx="24">
                  <c:v>43585</c:v>
                </c:pt>
                <c:pt idx="25">
                  <c:v>43555</c:v>
                </c:pt>
                <c:pt idx="26">
                  <c:v>43524</c:v>
                </c:pt>
                <c:pt idx="27">
                  <c:v>43465</c:v>
                </c:pt>
                <c:pt idx="28">
                  <c:v>43434</c:v>
                </c:pt>
                <c:pt idx="29">
                  <c:v>43404</c:v>
                </c:pt>
                <c:pt idx="30">
                  <c:v>43373</c:v>
                </c:pt>
                <c:pt idx="31">
                  <c:v>43343</c:v>
                </c:pt>
                <c:pt idx="32">
                  <c:v>43312</c:v>
                </c:pt>
                <c:pt idx="33">
                  <c:v>43281</c:v>
                </c:pt>
                <c:pt idx="34">
                  <c:v>43251</c:v>
                </c:pt>
                <c:pt idx="35">
                  <c:v>43220</c:v>
                </c:pt>
                <c:pt idx="36">
                  <c:v>43190</c:v>
                </c:pt>
                <c:pt idx="37">
                  <c:v>43159</c:v>
                </c:pt>
                <c:pt idx="38">
                  <c:v>43100</c:v>
                </c:pt>
                <c:pt idx="39">
                  <c:v>43069</c:v>
                </c:pt>
                <c:pt idx="40">
                  <c:v>43039</c:v>
                </c:pt>
                <c:pt idx="41">
                  <c:v>43008</c:v>
                </c:pt>
                <c:pt idx="42">
                  <c:v>42978</c:v>
                </c:pt>
                <c:pt idx="43">
                  <c:v>42947</c:v>
                </c:pt>
                <c:pt idx="44">
                  <c:v>42916</c:v>
                </c:pt>
                <c:pt idx="45">
                  <c:v>42886</c:v>
                </c:pt>
                <c:pt idx="46">
                  <c:v>42855</c:v>
                </c:pt>
                <c:pt idx="47">
                  <c:v>42825</c:v>
                </c:pt>
                <c:pt idx="48">
                  <c:v>42794</c:v>
                </c:pt>
                <c:pt idx="49">
                  <c:v>42735</c:v>
                </c:pt>
                <c:pt idx="50">
                  <c:v>42704</c:v>
                </c:pt>
                <c:pt idx="51">
                  <c:v>42674</c:v>
                </c:pt>
                <c:pt idx="52">
                  <c:v>42643</c:v>
                </c:pt>
                <c:pt idx="53">
                  <c:v>42613</c:v>
                </c:pt>
                <c:pt idx="54">
                  <c:v>42582</c:v>
                </c:pt>
                <c:pt idx="55">
                  <c:v>42551</c:v>
                </c:pt>
                <c:pt idx="56">
                  <c:v>42521</c:v>
                </c:pt>
                <c:pt idx="57">
                  <c:v>42490</c:v>
                </c:pt>
                <c:pt idx="58">
                  <c:v>42460</c:v>
                </c:pt>
                <c:pt idx="59">
                  <c:v>42429</c:v>
                </c:pt>
                <c:pt idx="60">
                  <c:v>42369</c:v>
                </c:pt>
                <c:pt idx="61">
                  <c:v>42338</c:v>
                </c:pt>
                <c:pt idx="62">
                  <c:v>42308</c:v>
                </c:pt>
                <c:pt idx="63">
                  <c:v>42277</c:v>
                </c:pt>
                <c:pt idx="64">
                  <c:v>42247</c:v>
                </c:pt>
                <c:pt idx="65">
                  <c:v>42216</c:v>
                </c:pt>
              </c:numCache>
            </c:numRef>
          </c:cat>
          <c:val>
            <c:numRef>
              <c:f>导出数据!$C$3:$C$68</c:f>
              <c:numCache>
                <c:formatCode>General</c:formatCode>
                <c:ptCount val="66"/>
                <c:pt idx="0">
                  <c:v>21.504999999999999</c:v>
                </c:pt>
                <c:pt idx="1">
                  <c:v>22.6751</c:v>
                </c:pt>
                <c:pt idx="2">
                  <c:v>27.129899999999999</c:v>
                </c:pt>
                <c:pt idx="3">
                  <c:v>34.277099999999997</c:v>
                </c:pt>
                <c:pt idx="4">
                  <c:v>48.375100000000003</c:v>
                </c:pt>
                <c:pt idx="5">
                  <c:v>8.8464299999999998</c:v>
                </c:pt>
                <c:pt idx="6">
                  <c:v>7.8769799999999996</c:v>
                </c:pt>
                <c:pt idx="7">
                  <c:v>7.0471500000000002</c:v>
                </c:pt>
                <c:pt idx="8">
                  <c:v>6.1430300000000004</c:v>
                </c:pt>
                <c:pt idx="9">
                  <c:v>4.8563099999999997</c:v>
                </c:pt>
                <c:pt idx="10">
                  <c:v>2.9853200000000002</c:v>
                </c:pt>
                <c:pt idx="11">
                  <c:v>1.8047899999999999</c:v>
                </c:pt>
                <c:pt idx="12">
                  <c:v>-1.08816</c:v>
                </c:pt>
                <c:pt idx="13">
                  <c:v>-4.5134600000000002</c:v>
                </c:pt>
                <c:pt idx="14">
                  <c:v>-9.4551300000000005</c:v>
                </c:pt>
                <c:pt idx="15">
                  <c:v>-16.315899999999999</c:v>
                </c:pt>
                <c:pt idx="16">
                  <c:v>11.778700000000001</c:v>
                </c:pt>
                <c:pt idx="17">
                  <c:v>11.0974</c:v>
                </c:pt>
                <c:pt idx="18">
                  <c:v>10.868600000000001</c:v>
                </c:pt>
                <c:pt idx="19">
                  <c:v>10.5755</c:v>
                </c:pt>
                <c:pt idx="20">
                  <c:v>9.9008000000000003</c:v>
                </c:pt>
                <c:pt idx="21">
                  <c:v>9.7302400000000002</c:v>
                </c:pt>
                <c:pt idx="22">
                  <c:v>9.4098500000000005</c:v>
                </c:pt>
                <c:pt idx="23">
                  <c:v>8.9475800000000003</c:v>
                </c:pt>
                <c:pt idx="24">
                  <c:v>9.0968199999999992</c:v>
                </c:pt>
                <c:pt idx="25">
                  <c:v>8.5381400000000003</c:v>
                </c:pt>
                <c:pt idx="26">
                  <c:v>9.3701000000000008</c:v>
                </c:pt>
                <c:pt idx="27">
                  <c:v>-2.2814700000000001</c:v>
                </c:pt>
                <c:pt idx="28">
                  <c:v>-2.9821399999999998</c:v>
                </c:pt>
                <c:pt idx="29">
                  <c:v>-3.3744000000000001</c:v>
                </c:pt>
                <c:pt idx="30">
                  <c:v>-3.4481099999999998</c:v>
                </c:pt>
                <c:pt idx="31">
                  <c:v>-3.2397</c:v>
                </c:pt>
                <c:pt idx="32">
                  <c:v>-3.5327700000000002</c:v>
                </c:pt>
                <c:pt idx="33">
                  <c:v>-4.6048499999999999</c:v>
                </c:pt>
                <c:pt idx="34">
                  <c:v>-2.45411</c:v>
                </c:pt>
                <c:pt idx="35">
                  <c:v>-1.3717900000000001</c:v>
                </c:pt>
                <c:pt idx="36">
                  <c:v>-0.53710800000000003</c:v>
                </c:pt>
                <c:pt idx="37">
                  <c:v>3.44441</c:v>
                </c:pt>
                <c:pt idx="38">
                  <c:v>3.1397900000000001</c:v>
                </c:pt>
                <c:pt idx="39">
                  <c:v>4.1993</c:v>
                </c:pt>
                <c:pt idx="40">
                  <c:v>4.9823399999999998</c:v>
                </c:pt>
                <c:pt idx="41">
                  <c:v>5.4052499999999997</c:v>
                </c:pt>
                <c:pt idx="42">
                  <c:v>5.8076499999999998</c:v>
                </c:pt>
                <c:pt idx="43">
                  <c:v>6.1285499999999997</c:v>
                </c:pt>
                <c:pt idx="44">
                  <c:v>6.5752100000000002</c:v>
                </c:pt>
                <c:pt idx="45">
                  <c:v>6.6087600000000002</c:v>
                </c:pt>
                <c:pt idx="46">
                  <c:v>7.1516000000000002</c:v>
                </c:pt>
                <c:pt idx="47">
                  <c:v>7.9160300000000001</c:v>
                </c:pt>
                <c:pt idx="48">
                  <c:v>7.8925999999999998</c:v>
                </c:pt>
                <c:pt idx="49">
                  <c:v>5.7304399999999998</c:v>
                </c:pt>
                <c:pt idx="50">
                  <c:v>5.5590200000000003</c:v>
                </c:pt>
                <c:pt idx="51">
                  <c:v>5.63903</c:v>
                </c:pt>
                <c:pt idx="52">
                  <c:v>5.0642500000000004</c:v>
                </c:pt>
                <c:pt idx="53">
                  <c:v>4.79617</c:v>
                </c:pt>
                <c:pt idx="54">
                  <c:v>4.9714400000000003</c:v>
                </c:pt>
                <c:pt idx="55">
                  <c:v>5.8988300000000002</c:v>
                </c:pt>
                <c:pt idx="56">
                  <c:v>7.1199300000000001</c:v>
                </c:pt>
                <c:pt idx="57">
                  <c:v>7.3119500000000004</c:v>
                </c:pt>
                <c:pt idx="58">
                  <c:v>5.5831200000000001</c:v>
                </c:pt>
                <c:pt idx="59">
                  <c:v>0.244695</c:v>
                </c:pt>
                <c:pt idx="60">
                  <c:v>9.2085600000000004E-2</c:v>
                </c:pt>
                <c:pt idx="61">
                  <c:v>0.25375199999999998</c:v>
                </c:pt>
                <c:pt idx="62">
                  <c:v>0.38325599999999999</c:v>
                </c:pt>
                <c:pt idx="63">
                  <c:v>0.99302599999999996</c:v>
                </c:pt>
                <c:pt idx="64">
                  <c:v>1.5653600000000001</c:v>
                </c:pt>
                <c:pt idx="65">
                  <c:v>1.8280099999999999</c:v>
                </c:pt>
              </c:numCache>
            </c:numRef>
          </c:val>
          <c:smooth val="0"/>
          <c:extLst>
            <c:ext xmlns:c16="http://schemas.microsoft.com/office/drawing/2014/chart" uri="{C3380CC4-5D6E-409C-BE32-E72D297353CC}">
              <c16:uniqueId val="{00000003-0D06-4A91-8B2B-E42CCE7BB832}"/>
            </c:ext>
          </c:extLst>
        </c:ser>
        <c:ser>
          <c:idx val="2"/>
          <c:order val="2"/>
          <c:tx>
            <c:strRef>
              <c:f>导出数据!$D$2</c:f>
              <c:strCache>
                <c:ptCount val="1"/>
                <c:pt idx="0">
                  <c:v>土地购置费</c:v>
                </c:pt>
              </c:strCache>
            </c:strRef>
          </c:tx>
          <c:spPr>
            <a:ln w="19050" cap="rnd">
              <a:solidFill>
                <a:schemeClr val="accent3"/>
              </a:solidFill>
              <a:round/>
            </a:ln>
            <a:effectLst/>
          </c:spPr>
          <c:marker>
            <c:symbol val="none"/>
          </c:marker>
          <c:dLbls>
            <c:dLbl>
              <c:idx val="65"/>
              <c:layout>
                <c:manualLayout>
                  <c:x val="-2.4249106541061966E-2"/>
                  <c:y val="0.10654036677476668"/>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0D06-4A91-8B2B-E42CCE7BB832}"/>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导出数据!$A$3:$A$68</c:f>
              <c:numCache>
                <c:formatCode>yyyy\-mm\-dd</c:formatCode>
                <c:ptCount val="66"/>
                <c:pt idx="0">
                  <c:v>44377</c:v>
                </c:pt>
                <c:pt idx="1">
                  <c:v>44347</c:v>
                </c:pt>
                <c:pt idx="2">
                  <c:v>44316</c:v>
                </c:pt>
                <c:pt idx="3">
                  <c:v>44286</c:v>
                </c:pt>
                <c:pt idx="4">
                  <c:v>44255</c:v>
                </c:pt>
                <c:pt idx="5">
                  <c:v>44196</c:v>
                </c:pt>
                <c:pt idx="6">
                  <c:v>44165</c:v>
                </c:pt>
                <c:pt idx="7">
                  <c:v>44135</c:v>
                </c:pt>
                <c:pt idx="8">
                  <c:v>44104</c:v>
                </c:pt>
                <c:pt idx="9">
                  <c:v>44074</c:v>
                </c:pt>
                <c:pt idx="10">
                  <c:v>44043</c:v>
                </c:pt>
                <c:pt idx="11">
                  <c:v>44012</c:v>
                </c:pt>
                <c:pt idx="12">
                  <c:v>43982</c:v>
                </c:pt>
                <c:pt idx="13">
                  <c:v>43951</c:v>
                </c:pt>
                <c:pt idx="14">
                  <c:v>43921</c:v>
                </c:pt>
                <c:pt idx="15">
                  <c:v>43890</c:v>
                </c:pt>
                <c:pt idx="16">
                  <c:v>43830</c:v>
                </c:pt>
                <c:pt idx="17">
                  <c:v>43799</c:v>
                </c:pt>
                <c:pt idx="18">
                  <c:v>43769</c:v>
                </c:pt>
                <c:pt idx="19">
                  <c:v>43738</c:v>
                </c:pt>
                <c:pt idx="20">
                  <c:v>43708</c:v>
                </c:pt>
                <c:pt idx="21">
                  <c:v>43677</c:v>
                </c:pt>
                <c:pt idx="22">
                  <c:v>43646</c:v>
                </c:pt>
                <c:pt idx="23">
                  <c:v>43616</c:v>
                </c:pt>
                <c:pt idx="24">
                  <c:v>43585</c:v>
                </c:pt>
                <c:pt idx="25">
                  <c:v>43555</c:v>
                </c:pt>
                <c:pt idx="26">
                  <c:v>43524</c:v>
                </c:pt>
                <c:pt idx="27">
                  <c:v>43465</c:v>
                </c:pt>
                <c:pt idx="28">
                  <c:v>43434</c:v>
                </c:pt>
                <c:pt idx="29">
                  <c:v>43404</c:v>
                </c:pt>
                <c:pt idx="30">
                  <c:v>43373</c:v>
                </c:pt>
                <c:pt idx="31">
                  <c:v>43343</c:v>
                </c:pt>
                <c:pt idx="32">
                  <c:v>43312</c:v>
                </c:pt>
                <c:pt idx="33">
                  <c:v>43281</c:v>
                </c:pt>
                <c:pt idx="34">
                  <c:v>43251</c:v>
                </c:pt>
                <c:pt idx="35">
                  <c:v>43220</c:v>
                </c:pt>
                <c:pt idx="36">
                  <c:v>43190</c:v>
                </c:pt>
                <c:pt idx="37">
                  <c:v>43159</c:v>
                </c:pt>
                <c:pt idx="38">
                  <c:v>43100</c:v>
                </c:pt>
                <c:pt idx="39">
                  <c:v>43069</c:v>
                </c:pt>
                <c:pt idx="40">
                  <c:v>43039</c:v>
                </c:pt>
                <c:pt idx="41">
                  <c:v>43008</c:v>
                </c:pt>
                <c:pt idx="42">
                  <c:v>42978</c:v>
                </c:pt>
                <c:pt idx="43">
                  <c:v>42947</c:v>
                </c:pt>
                <c:pt idx="44">
                  <c:v>42916</c:v>
                </c:pt>
                <c:pt idx="45">
                  <c:v>42886</c:v>
                </c:pt>
                <c:pt idx="46">
                  <c:v>42855</c:v>
                </c:pt>
                <c:pt idx="47">
                  <c:v>42825</c:v>
                </c:pt>
                <c:pt idx="48">
                  <c:v>42794</c:v>
                </c:pt>
                <c:pt idx="49">
                  <c:v>42735</c:v>
                </c:pt>
                <c:pt idx="50">
                  <c:v>42704</c:v>
                </c:pt>
                <c:pt idx="51">
                  <c:v>42674</c:v>
                </c:pt>
                <c:pt idx="52">
                  <c:v>42643</c:v>
                </c:pt>
                <c:pt idx="53">
                  <c:v>42613</c:v>
                </c:pt>
                <c:pt idx="54">
                  <c:v>42582</c:v>
                </c:pt>
                <c:pt idx="55">
                  <c:v>42551</c:v>
                </c:pt>
                <c:pt idx="56">
                  <c:v>42521</c:v>
                </c:pt>
                <c:pt idx="57">
                  <c:v>42490</c:v>
                </c:pt>
                <c:pt idx="58">
                  <c:v>42460</c:v>
                </c:pt>
                <c:pt idx="59">
                  <c:v>42429</c:v>
                </c:pt>
                <c:pt idx="60">
                  <c:v>42369</c:v>
                </c:pt>
                <c:pt idx="61">
                  <c:v>42338</c:v>
                </c:pt>
                <c:pt idx="62">
                  <c:v>42308</c:v>
                </c:pt>
                <c:pt idx="63">
                  <c:v>42277</c:v>
                </c:pt>
                <c:pt idx="64">
                  <c:v>42247</c:v>
                </c:pt>
                <c:pt idx="65">
                  <c:v>42216</c:v>
                </c:pt>
              </c:numCache>
            </c:numRef>
          </c:cat>
          <c:val>
            <c:numRef>
              <c:f>导出数据!$D$3:$D$68</c:f>
              <c:numCache>
                <c:formatCode>General</c:formatCode>
                <c:ptCount val="66"/>
                <c:pt idx="0">
                  <c:v>6.3322599999999998</c:v>
                </c:pt>
                <c:pt idx="1">
                  <c:v>14.393800000000001</c:v>
                </c:pt>
                <c:pt idx="2">
                  <c:v>14.232799999999999</c:v>
                </c:pt>
                <c:pt idx="3">
                  <c:v>11.4114</c:v>
                </c:pt>
                <c:pt idx="4">
                  <c:v>16.352499999999999</c:v>
                </c:pt>
                <c:pt idx="5">
                  <c:v>6.6621600000000001</c:v>
                </c:pt>
                <c:pt idx="6">
                  <c:v>8.1236499999999996</c:v>
                </c:pt>
                <c:pt idx="7">
                  <c:v>8.6046899999999997</c:v>
                </c:pt>
                <c:pt idx="8">
                  <c:v>8.4446499999999993</c:v>
                </c:pt>
                <c:pt idx="9">
                  <c:v>8.1804900000000007</c:v>
                </c:pt>
                <c:pt idx="10">
                  <c:v>8.4561299999999999</c:v>
                </c:pt>
                <c:pt idx="11">
                  <c:v>6.1518899999999999</c:v>
                </c:pt>
                <c:pt idx="12">
                  <c:v>5.3884400000000001</c:v>
                </c:pt>
                <c:pt idx="13">
                  <c:v>4.0874300000000003</c:v>
                </c:pt>
                <c:pt idx="14">
                  <c:v>1.0361199999999999</c:v>
                </c:pt>
                <c:pt idx="15">
                  <c:v>-9.3269900000000003</c:v>
                </c:pt>
                <c:pt idx="16">
                  <c:v>14.5337</c:v>
                </c:pt>
                <c:pt idx="17">
                  <c:v>16.998699999999999</c:v>
                </c:pt>
                <c:pt idx="18">
                  <c:v>18.378399999999999</c:v>
                </c:pt>
                <c:pt idx="19">
                  <c:v>19.6372</c:v>
                </c:pt>
                <c:pt idx="20">
                  <c:v>21.869599999999998</c:v>
                </c:pt>
                <c:pt idx="21">
                  <c:v>21.962700000000002</c:v>
                </c:pt>
                <c:pt idx="22">
                  <c:v>24.194199999999999</c:v>
                </c:pt>
                <c:pt idx="23">
                  <c:v>27.2315</c:v>
                </c:pt>
                <c:pt idx="24">
                  <c:v>29.660599999999999</c:v>
                </c:pt>
                <c:pt idx="25">
                  <c:v>32.649799999999999</c:v>
                </c:pt>
                <c:pt idx="26">
                  <c:v>34.481499999999997</c:v>
                </c:pt>
                <c:pt idx="27">
                  <c:v>57.047199999999997</c:v>
                </c:pt>
                <c:pt idx="28">
                  <c:v>60.506500000000003</c:v>
                </c:pt>
                <c:pt idx="29">
                  <c:v>63.426099999999998</c:v>
                </c:pt>
                <c:pt idx="30">
                  <c:v>65.951800000000006</c:v>
                </c:pt>
                <c:pt idx="31">
                  <c:v>66.894800000000004</c:v>
                </c:pt>
                <c:pt idx="32">
                  <c:v>72.298199999999994</c:v>
                </c:pt>
                <c:pt idx="33">
                  <c:v>74.418300000000002</c:v>
                </c:pt>
                <c:pt idx="34">
                  <c:v>69.315600000000003</c:v>
                </c:pt>
                <c:pt idx="35">
                  <c:v>66.867599999999996</c:v>
                </c:pt>
                <c:pt idx="36">
                  <c:v>67.827799999999996</c:v>
                </c:pt>
                <c:pt idx="37">
                  <c:v>47.8994</c:v>
                </c:pt>
                <c:pt idx="38">
                  <c:v>23.381799999999998</c:v>
                </c:pt>
                <c:pt idx="39">
                  <c:v>21.914899999999999</c:v>
                </c:pt>
                <c:pt idx="40">
                  <c:v>20.147200000000002</c:v>
                </c:pt>
                <c:pt idx="41">
                  <c:v>20.1282</c:v>
                </c:pt>
                <c:pt idx="42">
                  <c:v>17.982299999999999</c:v>
                </c:pt>
                <c:pt idx="43">
                  <c:v>16.076599999999999</c:v>
                </c:pt>
                <c:pt idx="44">
                  <c:v>17.530799999999999</c:v>
                </c:pt>
                <c:pt idx="45">
                  <c:v>18.858799999999999</c:v>
                </c:pt>
                <c:pt idx="46">
                  <c:v>21.055900000000001</c:v>
                </c:pt>
                <c:pt idx="47">
                  <c:v>16.561299999999999</c:v>
                </c:pt>
                <c:pt idx="48">
                  <c:v>15.236499999999999</c:v>
                </c:pt>
                <c:pt idx="49">
                  <c:v>6.2416600000000004</c:v>
                </c:pt>
                <c:pt idx="50">
                  <c:v>4.2200899999999999</c:v>
                </c:pt>
                <c:pt idx="51">
                  <c:v>3.8621400000000001</c:v>
                </c:pt>
                <c:pt idx="52">
                  <c:v>1.4001999999999999</c:v>
                </c:pt>
                <c:pt idx="53">
                  <c:v>-0.107463</c:v>
                </c:pt>
                <c:pt idx="54">
                  <c:v>-1.71428</c:v>
                </c:pt>
                <c:pt idx="55">
                  <c:v>-1.09802</c:v>
                </c:pt>
                <c:pt idx="56">
                  <c:v>-0.291466</c:v>
                </c:pt>
                <c:pt idx="57">
                  <c:v>0.16899900000000001</c:v>
                </c:pt>
                <c:pt idx="58">
                  <c:v>1.15767</c:v>
                </c:pt>
                <c:pt idx="59">
                  <c:v>11.716900000000001</c:v>
                </c:pt>
                <c:pt idx="60">
                  <c:v>1.2424299999999999</c:v>
                </c:pt>
                <c:pt idx="61">
                  <c:v>2.4530400000000001</c:v>
                </c:pt>
                <c:pt idx="62">
                  <c:v>6.4008599999999998</c:v>
                </c:pt>
                <c:pt idx="63">
                  <c:v>6.9973999999999998</c:v>
                </c:pt>
                <c:pt idx="64">
                  <c:v>10.002800000000001</c:v>
                </c:pt>
                <c:pt idx="65">
                  <c:v>14.0329</c:v>
                </c:pt>
              </c:numCache>
            </c:numRef>
          </c:val>
          <c:smooth val="0"/>
          <c:extLst>
            <c:ext xmlns:c16="http://schemas.microsoft.com/office/drawing/2014/chart" uri="{C3380CC4-5D6E-409C-BE32-E72D297353CC}">
              <c16:uniqueId val="{00000004-0D06-4A91-8B2B-E42CCE7BB832}"/>
            </c:ext>
          </c:extLst>
        </c:ser>
        <c:dLbls>
          <c:showLegendKey val="0"/>
          <c:showVal val="0"/>
          <c:showCatName val="0"/>
          <c:showSerName val="0"/>
          <c:showPercent val="0"/>
          <c:showBubbleSize val="0"/>
        </c:dLbls>
        <c:smooth val="0"/>
        <c:axId val="343840047"/>
        <c:axId val="1"/>
      </c:lineChart>
      <c:dateAx>
        <c:axId val="343840047"/>
        <c:scaling>
          <c:orientation val="minMax"/>
        </c:scaling>
        <c:delete val="0"/>
        <c:axPos val="b"/>
        <c:numFmt formatCode="yyyy\-mm"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1"/>
        <c:crosses val="autoZero"/>
        <c:auto val="1"/>
        <c:lblOffset val="100"/>
        <c:baseTimeUnit val="months"/>
      </c:date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6350">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43840047"/>
        <c:crosses val="autoZero"/>
        <c:crossBetween val="between"/>
      </c:valAx>
      <c:spPr>
        <a:noFill/>
        <a:ln w="25400">
          <a:noFill/>
        </a:ln>
      </c:spPr>
    </c:plotArea>
    <c:legend>
      <c:legendPos val="t"/>
      <c:layout/>
      <c:overlay val="0"/>
      <c:spPr>
        <a:noFill/>
        <a:ln w="25400">
          <a:noFill/>
        </a:ln>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房屋新开工面积</a:t>
            </a:r>
          </a:p>
        </c:rich>
      </c:tx>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导出数据!$B$2</c:f>
              <c:strCache>
                <c:ptCount val="1"/>
                <c:pt idx="0">
                  <c:v>累计值</c:v>
                </c:pt>
              </c:strCache>
            </c:strRef>
          </c:tx>
          <c:spPr>
            <a:solidFill>
              <a:schemeClr val="accent1"/>
            </a:solidFill>
            <a:ln>
              <a:noFill/>
            </a:ln>
            <a:effectLst/>
          </c:spPr>
          <c:invertIfNegative val="0"/>
          <c:dLbls>
            <c:dLbl>
              <c:idx val="4"/>
              <c:layout>
                <c:manualLayout>
                  <c:x val="-7.6691317447274924E-3"/>
                  <c:y val="-8.6809682574474196E-17"/>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CB0B-4ABA-B7D0-902CF1526325}"/>
                </c:ext>
              </c:extLst>
            </c:dLbl>
            <c:dLbl>
              <c:idx val="26"/>
              <c:layout>
                <c:manualLayout>
                  <c:x val="-5.5875102711586029E-2"/>
                  <c:y val="3.78810263595643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CB0B-4ABA-B7D0-902CF152632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导出数据!$A$3:$A$29</c:f>
              <c:numCache>
                <c:formatCode>yyyy\-m\-d</c:formatCode>
                <c:ptCount val="27"/>
                <c:pt idx="0">
                  <c:v>44377</c:v>
                </c:pt>
                <c:pt idx="1">
                  <c:v>44347</c:v>
                </c:pt>
                <c:pt idx="2">
                  <c:v>44316</c:v>
                </c:pt>
                <c:pt idx="3">
                  <c:v>44286</c:v>
                </c:pt>
                <c:pt idx="4">
                  <c:v>44255</c:v>
                </c:pt>
                <c:pt idx="5">
                  <c:v>44196</c:v>
                </c:pt>
                <c:pt idx="6">
                  <c:v>44165</c:v>
                </c:pt>
                <c:pt idx="7">
                  <c:v>44135</c:v>
                </c:pt>
                <c:pt idx="8">
                  <c:v>44104</c:v>
                </c:pt>
                <c:pt idx="9">
                  <c:v>44074</c:v>
                </c:pt>
                <c:pt idx="10">
                  <c:v>44043</c:v>
                </c:pt>
                <c:pt idx="11">
                  <c:v>44012</c:v>
                </c:pt>
                <c:pt idx="12">
                  <c:v>43982</c:v>
                </c:pt>
                <c:pt idx="13">
                  <c:v>43951</c:v>
                </c:pt>
                <c:pt idx="14">
                  <c:v>43921</c:v>
                </c:pt>
                <c:pt idx="15">
                  <c:v>43890</c:v>
                </c:pt>
                <c:pt idx="16">
                  <c:v>43830</c:v>
                </c:pt>
                <c:pt idx="17">
                  <c:v>43799</c:v>
                </c:pt>
                <c:pt idx="18">
                  <c:v>43769</c:v>
                </c:pt>
                <c:pt idx="19">
                  <c:v>43738</c:v>
                </c:pt>
                <c:pt idx="20">
                  <c:v>43708</c:v>
                </c:pt>
                <c:pt idx="21">
                  <c:v>43677</c:v>
                </c:pt>
                <c:pt idx="22">
                  <c:v>43646</c:v>
                </c:pt>
                <c:pt idx="23">
                  <c:v>43616</c:v>
                </c:pt>
                <c:pt idx="24">
                  <c:v>43585</c:v>
                </c:pt>
                <c:pt idx="25">
                  <c:v>43555</c:v>
                </c:pt>
                <c:pt idx="26">
                  <c:v>43524</c:v>
                </c:pt>
              </c:numCache>
            </c:numRef>
          </c:cat>
          <c:val>
            <c:numRef>
              <c:f>导出数据!$B$3:$B$29</c:f>
              <c:numCache>
                <c:formatCode>General</c:formatCode>
                <c:ptCount val="27"/>
                <c:pt idx="0">
                  <c:v>101288.34</c:v>
                </c:pt>
                <c:pt idx="1">
                  <c:v>74348.710000000006</c:v>
                </c:pt>
                <c:pt idx="2">
                  <c:v>53904.55</c:v>
                </c:pt>
                <c:pt idx="3">
                  <c:v>36162.54</c:v>
                </c:pt>
                <c:pt idx="4">
                  <c:v>17036.939999999999</c:v>
                </c:pt>
                <c:pt idx="5">
                  <c:v>224433.13</c:v>
                </c:pt>
                <c:pt idx="6">
                  <c:v>201084.67</c:v>
                </c:pt>
                <c:pt idx="7">
                  <c:v>180718.42</c:v>
                </c:pt>
                <c:pt idx="8">
                  <c:v>160090</c:v>
                </c:pt>
                <c:pt idx="9">
                  <c:v>139916.96</c:v>
                </c:pt>
                <c:pt idx="10">
                  <c:v>120031.54</c:v>
                </c:pt>
                <c:pt idx="11">
                  <c:v>97536.43</c:v>
                </c:pt>
                <c:pt idx="12">
                  <c:v>69532.81</c:v>
                </c:pt>
                <c:pt idx="13">
                  <c:v>47767.62</c:v>
                </c:pt>
                <c:pt idx="14">
                  <c:v>28202.99</c:v>
                </c:pt>
                <c:pt idx="15">
                  <c:v>10369.620000000001</c:v>
                </c:pt>
                <c:pt idx="16">
                  <c:v>227153.58</c:v>
                </c:pt>
                <c:pt idx="17">
                  <c:v>205194.43</c:v>
                </c:pt>
                <c:pt idx="18">
                  <c:v>185634.42</c:v>
                </c:pt>
                <c:pt idx="19">
                  <c:v>165706.71</c:v>
                </c:pt>
                <c:pt idx="20">
                  <c:v>145133.07</c:v>
                </c:pt>
                <c:pt idx="21">
                  <c:v>125715.88</c:v>
                </c:pt>
                <c:pt idx="22">
                  <c:v>105508.6</c:v>
                </c:pt>
                <c:pt idx="23">
                  <c:v>79783.53</c:v>
                </c:pt>
                <c:pt idx="24">
                  <c:v>58552.34</c:v>
                </c:pt>
                <c:pt idx="25">
                  <c:v>38728.43</c:v>
                </c:pt>
                <c:pt idx="26">
                  <c:v>18813.78</c:v>
                </c:pt>
              </c:numCache>
            </c:numRef>
          </c:val>
          <c:extLst>
            <c:ext xmlns:c16="http://schemas.microsoft.com/office/drawing/2014/chart" uri="{C3380CC4-5D6E-409C-BE32-E72D297353CC}">
              <c16:uniqueId val="{00000000-CB0B-4ABA-B7D0-902CF1526325}"/>
            </c:ext>
          </c:extLst>
        </c:ser>
        <c:dLbls>
          <c:showLegendKey val="0"/>
          <c:showVal val="0"/>
          <c:showCatName val="0"/>
          <c:showSerName val="0"/>
          <c:showPercent val="0"/>
          <c:showBubbleSize val="0"/>
        </c:dLbls>
        <c:gapWidth val="219"/>
        <c:axId val="330283167"/>
        <c:axId val="330281919"/>
      </c:barChart>
      <c:lineChart>
        <c:grouping val="standard"/>
        <c:varyColors val="0"/>
        <c:ser>
          <c:idx val="1"/>
          <c:order val="1"/>
          <c:tx>
            <c:strRef>
              <c:f>导出数据!$C$2</c:f>
              <c:strCache>
                <c:ptCount val="1"/>
                <c:pt idx="0">
                  <c:v>累计同比</c:v>
                </c:pt>
              </c:strCache>
            </c:strRef>
          </c:tx>
          <c:spPr>
            <a:ln w="19050" cap="rnd">
              <a:solidFill>
                <a:schemeClr val="accent2"/>
              </a:solidFill>
              <a:round/>
            </a:ln>
            <a:effectLst/>
          </c:spPr>
          <c:marker>
            <c:symbol val="none"/>
          </c:marker>
          <c:dLbls>
            <c:dLbl>
              <c:idx val="26"/>
              <c:layout>
                <c:manualLayout>
                  <c:x val="-1.862503423719529E-2"/>
                  <c:y val="-3.077833391714606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CB0B-4ABA-B7D0-902CF152632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导出数据!$A$3:$A$29</c:f>
              <c:numCache>
                <c:formatCode>yyyy\-m\-d</c:formatCode>
                <c:ptCount val="27"/>
                <c:pt idx="0">
                  <c:v>44377</c:v>
                </c:pt>
                <c:pt idx="1">
                  <c:v>44347</c:v>
                </c:pt>
                <c:pt idx="2">
                  <c:v>44316</c:v>
                </c:pt>
                <c:pt idx="3">
                  <c:v>44286</c:v>
                </c:pt>
                <c:pt idx="4">
                  <c:v>44255</c:v>
                </c:pt>
                <c:pt idx="5">
                  <c:v>44196</c:v>
                </c:pt>
                <c:pt idx="6">
                  <c:v>44165</c:v>
                </c:pt>
                <c:pt idx="7">
                  <c:v>44135</c:v>
                </c:pt>
                <c:pt idx="8">
                  <c:v>44104</c:v>
                </c:pt>
                <c:pt idx="9">
                  <c:v>44074</c:v>
                </c:pt>
                <c:pt idx="10">
                  <c:v>44043</c:v>
                </c:pt>
                <c:pt idx="11">
                  <c:v>44012</c:v>
                </c:pt>
                <c:pt idx="12">
                  <c:v>43982</c:v>
                </c:pt>
                <c:pt idx="13">
                  <c:v>43951</c:v>
                </c:pt>
                <c:pt idx="14">
                  <c:v>43921</c:v>
                </c:pt>
                <c:pt idx="15">
                  <c:v>43890</c:v>
                </c:pt>
                <c:pt idx="16">
                  <c:v>43830</c:v>
                </c:pt>
                <c:pt idx="17">
                  <c:v>43799</c:v>
                </c:pt>
                <c:pt idx="18">
                  <c:v>43769</c:v>
                </c:pt>
                <c:pt idx="19">
                  <c:v>43738</c:v>
                </c:pt>
                <c:pt idx="20">
                  <c:v>43708</c:v>
                </c:pt>
                <c:pt idx="21">
                  <c:v>43677</c:v>
                </c:pt>
                <c:pt idx="22">
                  <c:v>43646</c:v>
                </c:pt>
                <c:pt idx="23">
                  <c:v>43616</c:v>
                </c:pt>
                <c:pt idx="24">
                  <c:v>43585</c:v>
                </c:pt>
                <c:pt idx="25">
                  <c:v>43555</c:v>
                </c:pt>
                <c:pt idx="26">
                  <c:v>43524</c:v>
                </c:pt>
              </c:numCache>
            </c:numRef>
          </c:cat>
          <c:val>
            <c:numRef>
              <c:f>导出数据!$C$3:$C$29</c:f>
              <c:numCache>
                <c:formatCode>General</c:formatCode>
                <c:ptCount val="27"/>
                <c:pt idx="0">
                  <c:v>3.8</c:v>
                </c:pt>
                <c:pt idx="1">
                  <c:v>6.9</c:v>
                </c:pt>
                <c:pt idx="2">
                  <c:v>12.8</c:v>
                </c:pt>
                <c:pt idx="3">
                  <c:v>28.2</c:v>
                </c:pt>
                <c:pt idx="4">
                  <c:v>64.3</c:v>
                </c:pt>
                <c:pt idx="5">
                  <c:v>-1.2</c:v>
                </c:pt>
                <c:pt idx="6">
                  <c:v>-2</c:v>
                </c:pt>
                <c:pt idx="7">
                  <c:v>-2.6</c:v>
                </c:pt>
                <c:pt idx="8">
                  <c:v>-3.4</c:v>
                </c:pt>
                <c:pt idx="9">
                  <c:v>-3.6</c:v>
                </c:pt>
                <c:pt idx="10">
                  <c:v>-4.5</c:v>
                </c:pt>
                <c:pt idx="11">
                  <c:v>-7.6</c:v>
                </c:pt>
                <c:pt idx="12">
                  <c:v>-12.8</c:v>
                </c:pt>
                <c:pt idx="13">
                  <c:v>-18.399999999999999</c:v>
                </c:pt>
                <c:pt idx="14">
                  <c:v>-27.2</c:v>
                </c:pt>
                <c:pt idx="15">
                  <c:v>-44.9</c:v>
                </c:pt>
                <c:pt idx="16">
                  <c:v>8.5</c:v>
                </c:pt>
                <c:pt idx="17">
                  <c:v>8.6</c:v>
                </c:pt>
                <c:pt idx="18">
                  <c:v>10</c:v>
                </c:pt>
                <c:pt idx="19">
                  <c:v>8.6</c:v>
                </c:pt>
                <c:pt idx="20">
                  <c:v>8.9</c:v>
                </c:pt>
                <c:pt idx="21">
                  <c:v>9.5</c:v>
                </c:pt>
                <c:pt idx="22">
                  <c:v>10.1</c:v>
                </c:pt>
                <c:pt idx="23">
                  <c:v>10.5</c:v>
                </c:pt>
                <c:pt idx="24">
                  <c:v>13.1</c:v>
                </c:pt>
                <c:pt idx="25">
                  <c:v>11.9</c:v>
                </c:pt>
                <c:pt idx="26">
                  <c:v>6</c:v>
                </c:pt>
              </c:numCache>
            </c:numRef>
          </c:val>
          <c:smooth val="0"/>
          <c:extLst>
            <c:ext xmlns:c16="http://schemas.microsoft.com/office/drawing/2014/chart" uri="{C3380CC4-5D6E-409C-BE32-E72D297353CC}">
              <c16:uniqueId val="{00000001-CB0B-4ABA-B7D0-902CF1526325}"/>
            </c:ext>
          </c:extLst>
        </c:ser>
        <c:dLbls>
          <c:showLegendKey val="0"/>
          <c:showVal val="0"/>
          <c:showCatName val="0"/>
          <c:showSerName val="0"/>
          <c:showPercent val="0"/>
          <c:showBubbleSize val="0"/>
        </c:dLbls>
        <c:marker val="1"/>
        <c:smooth val="0"/>
        <c:axId val="327537439"/>
        <c:axId val="327529119"/>
      </c:lineChart>
      <c:dateAx>
        <c:axId val="330283167"/>
        <c:scaling>
          <c:orientation val="minMax"/>
        </c:scaling>
        <c:delete val="0"/>
        <c:axPos val="b"/>
        <c:numFmt formatCode="yyyy\-mm"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30281919"/>
        <c:crosses val="autoZero"/>
        <c:auto val="1"/>
        <c:lblOffset val="100"/>
        <c:baseTimeUnit val="months"/>
      </c:dateAx>
      <c:valAx>
        <c:axId val="33028191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30283167"/>
        <c:crosses val="autoZero"/>
        <c:crossBetween val="between"/>
      </c:valAx>
      <c:valAx>
        <c:axId val="327529119"/>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27537439"/>
        <c:crosses val="max"/>
        <c:crossBetween val="between"/>
      </c:valAx>
      <c:dateAx>
        <c:axId val="327537439"/>
        <c:scaling>
          <c:orientation val="minMax"/>
        </c:scaling>
        <c:delete val="1"/>
        <c:axPos val="b"/>
        <c:numFmt formatCode="yyyy\-m\-d" sourceLinked="1"/>
        <c:majorTickMark val="out"/>
        <c:minorTickMark val="none"/>
        <c:tickLblPos val="nextTo"/>
        <c:crossAx val="327529119"/>
        <c:crosses val="autoZero"/>
        <c:auto val="1"/>
        <c:lblOffset val="100"/>
        <c:baseTimeUnit val="months"/>
      </c:date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sz="1200">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1600" dirty="0" smtClean="0"/>
              <a:t>空调</a:t>
            </a:r>
            <a:r>
              <a:rPr lang="zh-CN" sz="1600" dirty="0" smtClean="0"/>
              <a:t>产量</a:t>
            </a:r>
            <a:endParaRPr lang="zh-CN" sz="1600" dirty="0"/>
          </a:p>
        </c:rich>
      </c:tx>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v>2018</c:v>
          </c:tx>
          <c:spPr>
            <a:ln w="19050" cap="rnd">
              <a:solidFill>
                <a:schemeClr val="accent1"/>
              </a:solidFill>
              <a:round/>
            </a:ln>
            <a:effectLst/>
          </c:spPr>
          <c:marker>
            <c:symbol val="circle"/>
            <c:size val="5"/>
            <c:spPr>
              <a:solidFill>
                <a:schemeClr val="accent1"/>
              </a:solidFill>
              <a:ln w="9525">
                <a:solidFill>
                  <a:schemeClr val="accent1"/>
                </a:solidFill>
              </a:ln>
              <a:effectLst/>
            </c:spPr>
          </c:marker>
          <c:cat>
            <c:numRef>
              <c:f>导出数据!$A$3:$A$12</c:f>
              <c:numCache>
                <c:formatCode>yyyy\-m\-d</c:formatCode>
                <c:ptCount val="10"/>
                <c:pt idx="0">
                  <c:v>43190</c:v>
                </c:pt>
                <c:pt idx="1">
                  <c:v>43220</c:v>
                </c:pt>
                <c:pt idx="2">
                  <c:v>43251</c:v>
                </c:pt>
                <c:pt idx="3">
                  <c:v>43281</c:v>
                </c:pt>
                <c:pt idx="4">
                  <c:v>43312</c:v>
                </c:pt>
                <c:pt idx="5">
                  <c:v>43343</c:v>
                </c:pt>
                <c:pt idx="6">
                  <c:v>43373</c:v>
                </c:pt>
                <c:pt idx="7">
                  <c:v>43404</c:v>
                </c:pt>
                <c:pt idx="8">
                  <c:v>43434</c:v>
                </c:pt>
                <c:pt idx="9">
                  <c:v>43465</c:v>
                </c:pt>
              </c:numCache>
            </c:numRef>
          </c:cat>
          <c:val>
            <c:numRef>
              <c:f>导出数据!$E$3:$E$12</c:f>
              <c:numCache>
                <c:formatCode>General</c:formatCode>
                <c:ptCount val="10"/>
                <c:pt idx="0">
                  <c:v>8.4</c:v>
                </c:pt>
                <c:pt idx="1">
                  <c:v>9.6999999999999993</c:v>
                </c:pt>
                <c:pt idx="2">
                  <c:v>18.399999999999999</c:v>
                </c:pt>
                <c:pt idx="3">
                  <c:v>12.1</c:v>
                </c:pt>
                <c:pt idx="4">
                  <c:v>3.8</c:v>
                </c:pt>
                <c:pt idx="5">
                  <c:v>-0.4</c:v>
                </c:pt>
                <c:pt idx="6">
                  <c:v>9.3000000000000007</c:v>
                </c:pt>
                <c:pt idx="7">
                  <c:v>-0.4</c:v>
                </c:pt>
                <c:pt idx="8">
                  <c:v>7.6</c:v>
                </c:pt>
                <c:pt idx="9">
                  <c:v>10.6</c:v>
                </c:pt>
              </c:numCache>
            </c:numRef>
          </c:val>
          <c:smooth val="0"/>
          <c:extLst>
            <c:ext xmlns:c16="http://schemas.microsoft.com/office/drawing/2014/chart" uri="{C3380CC4-5D6E-409C-BE32-E72D297353CC}">
              <c16:uniqueId val="{00000000-1DE4-436B-943E-D2174BC4DF05}"/>
            </c:ext>
          </c:extLst>
        </c:ser>
        <c:ser>
          <c:idx val="1"/>
          <c:order val="1"/>
          <c:tx>
            <c:v>2019</c:v>
          </c:tx>
          <c:spPr>
            <a:ln w="19050" cap="rnd">
              <a:solidFill>
                <a:schemeClr val="accent2"/>
              </a:solidFill>
              <a:round/>
            </a:ln>
            <a:effectLst/>
          </c:spPr>
          <c:marker>
            <c:symbol val="circle"/>
            <c:size val="5"/>
            <c:spPr>
              <a:solidFill>
                <a:schemeClr val="accent2"/>
              </a:solidFill>
              <a:ln w="9525">
                <a:solidFill>
                  <a:schemeClr val="accent2"/>
                </a:solidFill>
              </a:ln>
              <a:effectLst/>
            </c:spPr>
          </c:marker>
          <c:cat>
            <c:numRef>
              <c:f>导出数据!$A$3:$A$12</c:f>
              <c:numCache>
                <c:formatCode>yyyy\-m\-d</c:formatCode>
                <c:ptCount val="10"/>
                <c:pt idx="0">
                  <c:v>43190</c:v>
                </c:pt>
                <c:pt idx="1">
                  <c:v>43220</c:v>
                </c:pt>
                <c:pt idx="2">
                  <c:v>43251</c:v>
                </c:pt>
                <c:pt idx="3">
                  <c:v>43281</c:v>
                </c:pt>
                <c:pt idx="4">
                  <c:v>43312</c:v>
                </c:pt>
                <c:pt idx="5">
                  <c:v>43343</c:v>
                </c:pt>
                <c:pt idx="6">
                  <c:v>43373</c:v>
                </c:pt>
                <c:pt idx="7">
                  <c:v>43404</c:v>
                </c:pt>
                <c:pt idx="8">
                  <c:v>43434</c:v>
                </c:pt>
                <c:pt idx="9">
                  <c:v>43465</c:v>
                </c:pt>
              </c:numCache>
            </c:numRef>
          </c:cat>
          <c:val>
            <c:numRef>
              <c:f>导出数据!$E$13:$E$22</c:f>
              <c:numCache>
                <c:formatCode>General</c:formatCode>
                <c:ptCount val="10"/>
                <c:pt idx="0">
                  <c:v>22.3</c:v>
                </c:pt>
                <c:pt idx="1">
                  <c:v>15.4</c:v>
                </c:pt>
                <c:pt idx="2">
                  <c:v>6.4</c:v>
                </c:pt>
                <c:pt idx="3">
                  <c:v>2.4</c:v>
                </c:pt>
                <c:pt idx="4">
                  <c:v>-3</c:v>
                </c:pt>
                <c:pt idx="5">
                  <c:v>-2.9</c:v>
                </c:pt>
                <c:pt idx="6">
                  <c:v>10.6</c:v>
                </c:pt>
                <c:pt idx="7">
                  <c:v>-2.1</c:v>
                </c:pt>
                <c:pt idx="8">
                  <c:v>1.2</c:v>
                </c:pt>
                <c:pt idx="9">
                  <c:v>10.9</c:v>
                </c:pt>
              </c:numCache>
            </c:numRef>
          </c:val>
          <c:smooth val="0"/>
          <c:extLst>
            <c:ext xmlns:c16="http://schemas.microsoft.com/office/drawing/2014/chart" uri="{C3380CC4-5D6E-409C-BE32-E72D297353CC}">
              <c16:uniqueId val="{00000001-1DE4-436B-943E-D2174BC4DF05}"/>
            </c:ext>
          </c:extLst>
        </c:ser>
        <c:ser>
          <c:idx val="2"/>
          <c:order val="2"/>
          <c:tx>
            <c:v>2020</c:v>
          </c:tx>
          <c:spPr>
            <a:ln w="19050" cap="rnd">
              <a:solidFill>
                <a:schemeClr val="accent3"/>
              </a:solidFill>
              <a:round/>
            </a:ln>
            <a:effectLst/>
          </c:spPr>
          <c:marker>
            <c:symbol val="circle"/>
            <c:size val="5"/>
            <c:spPr>
              <a:solidFill>
                <a:schemeClr val="accent3"/>
              </a:solidFill>
              <a:ln w="9525">
                <a:solidFill>
                  <a:schemeClr val="accent3"/>
                </a:solidFill>
              </a:ln>
              <a:effectLst/>
            </c:spPr>
          </c:marker>
          <c:cat>
            <c:numRef>
              <c:f>导出数据!$A$3:$A$12</c:f>
              <c:numCache>
                <c:formatCode>yyyy\-m\-d</c:formatCode>
                <c:ptCount val="10"/>
                <c:pt idx="0">
                  <c:v>43190</c:v>
                </c:pt>
                <c:pt idx="1">
                  <c:v>43220</c:v>
                </c:pt>
                <c:pt idx="2">
                  <c:v>43251</c:v>
                </c:pt>
                <c:pt idx="3">
                  <c:v>43281</c:v>
                </c:pt>
                <c:pt idx="4">
                  <c:v>43312</c:v>
                </c:pt>
                <c:pt idx="5">
                  <c:v>43343</c:v>
                </c:pt>
                <c:pt idx="6">
                  <c:v>43373</c:v>
                </c:pt>
                <c:pt idx="7">
                  <c:v>43404</c:v>
                </c:pt>
                <c:pt idx="8">
                  <c:v>43434</c:v>
                </c:pt>
                <c:pt idx="9">
                  <c:v>43465</c:v>
                </c:pt>
              </c:numCache>
            </c:numRef>
          </c:cat>
          <c:val>
            <c:numRef>
              <c:f>导出数据!$E$23:$E$32</c:f>
              <c:numCache>
                <c:formatCode>General</c:formatCode>
                <c:ptCount val="10"/>
                <c:pt idx="0">
                  <c:v>-18.8</c:v>
                </c:pt>
                <c:pt idx="1">
                  <c:v>-17.3</c:v>
                </c:pt>
                <c:pt idx="2">
                  <c:v>-14.7</c:v>
                </c:pt>
                <c:pt idx="3">
                  <c:v>12</c:v>
                </c:pt>
                <c:pt idx="4">
                  <c:v>6</c:v>
                </c:pt>
                <c:pt idx="5">
                  <c:v>0.5</c:v>
                </c:pt>
                <c:pt idx="6">
                  <c:v>-8.5</c:v>
                </c:pt>
                <c:pt idx="7">
                  <c:v>0.2</c:v>
                </c:pt>
                <c:pt idx="8">
                  <c:v>5.5</c:v>
                </c:pt>
                <c:pt idx="9">
                  <c:v>-2.9</c:v>
                </c:pt>
              </c:numCache>
            </c:numRef>
          </c:val>
          <c:smooth val="0"/>
          <c:extLst>
            <c:ext xmlns:c16="http://schemas.microsoft.com/office/drawing/2014/chart" uri="{C3380CC4-5D6E-409C-BE32-E72D297353CC}">
              <c16:uniqueId val="{00000002-1DE4-436B-943E-D2174BC4DF05}"/>
            </c:ext>
          </c:extLst>
        </c:ser>
        <c:ser>
          <c:idx val="3"/>
          <c:order val="3"/>
          <c:tx>
            <c:v>2021</c:v>
          </c:tx>
          <c:spPr>
            <a:ln w="19050" cap="rnd">
              <a:solidFill>
                <a:schemeClr val="accent4"/>
              </a:solidFill>
              <a:round/>
            </a:ln>
            <a:effectLst/>
          </c:spPr>
          <c:marker>
            <c:symbol val="circle"/>
            <c:size val="5"/>
            <c:spPr>
              <a:solidFill>
                <a:schemeClr val="accent4"/>
              </a:solidFill>
              <a:ln w="9525">
                <a:solidFill>
                  <a:schemeClr val="accent4"/>
                </a:solidFill>
              </a:ln>
              <a:effectLst/>
            </c:spPr>
          </c:marker>
          <c:cat>
            <c:numRef>
              <c:f>导出数据!$A$3:$A$12</c:f>
              <c:numCache>
                <c:formatCode>yyyy\-m\-d</c:formatCode>
                <c:ptCount val="10"/>
                <c:pt idx="0">
                  <c:v>43190</c:v>
                </c:pt>
                <c:pt idx="1">
                  <c:v>43220</c:v>
                </c:pt>
                <c:pt idx="2">
                  <c:v>43251</c:v>
                </c:pt>
                <c:pt idx="3">
                  <c:v>43281</c:v>
                </c:pt>
                <c:pt idx="4">
                  <c:v>43312</c:v>
                </c:pt>
                <c:pt idx="5">
                  <c:v>43343</c:v>
                </c:pt>
                <c:pt idx="6">
                  <c:v>43373</c:v>
                </c:pt>
                <c:pt idx="7">
                  <c:v>43404</c:v>
                </c:pt>
                <c:pt idx="8">
                  <c:v>43434</c:v>
                </c:pt>
                <c:pt idx="9">
                  <c:v>43465</c:v>
                </c:pt>
              </c:numCache>
            </c:numRef>
          </c:cat>
          <c:val>
            <c:numRef>
              <c:f>导出数据!$E$33:$E$36</c:f>
              <c:numCache>
                <c:formatCode>General</c:formatCode>
                <c:ptCount val="4"/>
                <c:pt idx="0">
                  <c:v>32</c:v>
                </c:pt>
                <c:pt idx="1">
                  <c:v>22.5</c:v>
                </c:pt>
                <c:pt idx="2">
                  <c:v>14</c:v>
                </c:pt>
                <c:pt idx="3">
                  <c:v>-12.1</c:v>
                </c:pt>
              </c:numCache>
            </c:numRef>
          </c:val>
          <c:smooth val="0"/>
          <c:extLst>
            <c:ext xmlns:c16="http://schemas.microsoft.com/office/drawing/2014/chart" uri="{C3380CC4-5D6E-409C-BE32-E72D297353CC}">
              <c16:uniqueId val="{00000003-1DE4-436B-943E-D2174BC4DF05}"/>
            </c:ext>
          </c:extLst>
        </c:ser>
        <c:dLbls>
          <c:showLegendKey val="0"/>
          <c:showVal val="0"/>
          <c:showCatName val="0"/>
          <c:showSerName val="0"/>
          <c:showPercent val="0"/>
          <c:showBubbleSize val="0"/>
        </c:dLbls>
        <c:marker val="1"/>
        <c:smooth val="0"/>
        <c:axId val="2011987791"/>
        <c:axId val="2012005679"/>
      </c:lineChart>
      <c:dateAx>
        <c:axId val="2011987791"/>
        <c:scaling>
          <c:orientation val="minMax"/>
        </c:scaling>
        <c:delete val="0"/>
        <c:axPos val="b"/>
        <c:numFmt formatCode="m&quot;月&quot;d&quot;日&quot;;@"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12005679"/>
        <c:crosses val="autoZero"/>
        <c:auto val="1"/>
        <c:lblOffset val="100"/>
        <c:baseTimeUnit val="months"/>
      </c:dateAx>
      <c:valAx>
        <c:axId val="20120056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11987791"/>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1600" dirty="0" smtClean="0"/>
              <a:t>冰箱</a:t>
            </a:r>
            <a:r>
              <a:rPr lang="zh-CN" sz="1600" dirty="0" smtClean="0"/>
              <a:t>产量</a:t>
            </a:r>
            <a:endParaRPr lang="zh-CN" sz="1600" dirty="0"/>
          </a:p>
        </c:rich>
      </c:tx>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v>2018</c:v>
          </c:tx>
          <c:spPr>
            <a:ln w="19050" cap="rnd">
              <a:solidFill>
                <a:schemeClr val="accent1"/>
              </a:solidFill>
              <a:round/>
            </a:ln>
            <a:effectLst/>
          </c:spPr>
          <c:marker>
            <c:symbol val="circle"/>
            <c:size val="5"/>
            <c:spPr>
              <a:solidFill>
                <a:schemeClr val="accent1"/>
              </a:solidFill>
              <a:ln w="9525">
                <a:solidFill>
                  <a:schemeClr val="accent1"/>
                </a:solidFill>
              </a:ln>
              <a:effectLst/>
            </c:spPr>
          </c:marker>
          <c:cat>
            <c:numRef>
              <c:f>导出数据!$A$3:$A$12</c:f>
              <c:numCache>
                <c:formatCode>yyyy\-m\-d</c:formatCode>
                <c:ptCount val="10"/>
                <c:pt idx="0">
                  <c:v>43190</c:v>
                </c:pt>
                <c:pt idx="1">
                  <c:v>43220</c:v>
                </c:pt>
                <c:pt idx="2">
                  <c:v>43251</c:v>
                </c:pt>
                <c:pt idx="3">
                  <c:v>43281</c:v>
                </c:pt>
                <c:pt idx="4">
                  <c:v>43312</c:v>
                </c:pt>
                <c:pt idx="5">
                  <c:v>43343</c:v>
                </c:pt>
                <c:pt idx="6">
                  <c:v>43373</c:v>
                </c:pt>
                <c:pt idx="7">
                  <c:v>43404</c:v>
                </c:pt>
                <c:pt idx="8">
                  <c:v>43434</c:v>
                </c:pt>
                <c:pt idx="9">
                  <c:v>43465</c:v>
                </c:pt>
              </c:numCache>
            </c:numRef>
          </c:cat>
          <c:val>
            <c:numRef>
              <c:f>导出数据!$F$3:$F$12</c:f>
              <c:numCache>
                <c:formatCode>General</c:formatCode>
                <c:ptCount val="10"/>
                <c:pt idx="0">
                  <c:v>-2.6</c:v>
                </c:pt>
                <c:pt idx="1">
                  <c:v>14.5</c:v>
                </c:pt>
                <c:pt idx="2">
                  <c:v>12.1</c:v>
                </c:pt>
                <c:pt idx="3">
                  <c:v>-3.6</c:v>
                </c:pt>
                <c:pt idx="4">
                  <c:v>-7.3</c:v>
                </c:pt>
                <c:pt idx="5">
                  <c:v>0.5</c:v>
                </c:pt>
                <c:pt idx="6">
                  <c:v>6</c:v>
                </c:pt>
                <c:pt idx="7">
                  <c:v>5.2</c:v>
                </c:pt>
                <c:pt idx="8">
                  <c:v>7.6</c:v>
                </c:pt>
                <c:pt idx="9">
                  <c:v>5.8</c:v>
                </c:pt>
              </c:numCache>
            </c:numRef>
          </c:val>
          <c:smooth val="0"/>
          <c:extLst>
            <c:ext xmlns:c16="http://schemas.microsoft.com/office/drawing/2014/chart" uri="{C3380CC4-5D6E-409C-BE32-E72D297353CC}">
              <c16:uniqueId val="{00000000-7A32-4713-910A-006E951C7620}"/>
            </c:ext>
          </c:extLst>
        </c:ser>
        <c:ser>
          <c:idx val="1"/>
          <c:order val="1"/>
          <c:tx>
            <c:v>2019</c:v>
          </c:tx>
          <c:spPr>
            <a:ln w="19050" cap="rnd">
              <a:solidFill>
                <a:schemeClr val="accent2"/>
              </a:solidFill>
              <a:round/>
            </a:ln>
            <a:effectLst/>
          </c:spPr>
          <c:marker>
            <c:symbol val="circle"/>
            <c:size val="5"/>
            <c:spPr>
              <a:solidFill>
                <a:schemeClr val="accent2"/>
              </a:solidFill>
              <a:ln w="9525">
                <a:solidFill>
                  <a:schemeClr val="accent2"/>
                </a:solidFill>
              </a:ln>
              <a:effectLst/>
            </c:spPr>
          </c:marker>
          <c:cat>
            <c:numRef>
              <c:f>导出数据!$A$3:$A$12</c:f>
              <c:numCache>
                <c:formatCode>yyyy\-m\-d</c:formatCode>
                <c:ptCount val="10"/>
                <c:pt idx="0">
                  <c:v>43190</c:v>
                </c:pt>
                <c:pt idx="1">
                  <c:v>43220</c:v>
                </c:pt>
                <c:pt idx="2">
                  <c:v>43251</c:v>
                </c:pt>
                <c:pt idx="3">
                  <c:v>43281</c:v>
                </c:pt>
                <c:pt idx="4">
                  <c:v>43312</c:v>
                </c:pt>
                <c:pt idx="5">
                  <c:v>43343</c:v>
                </c:pt>
                <c:pt idx="6">
                  <c:v>43373</c:v>
                </c:pt>
                <c:pt idx="7">
                  <c:v>43404</c:v>
                </c:pt>
                <c:pt idx="8">
                  <c:v>43434</c:v>
                </c:pt>
                <c:pt idx="9">
                  <c:v>43465</c:v>
                </c:pt>
              </c:numCache>
            </c:numRef>
          </c:cat>
          <c:val>
            <c:numRef>
              <c:f>导出数据!$F$13:$F$22</c:f>
              <c:numCache>
                <c:formatCode>General</c:formatCode>
                <c:ptCount val="10"/>
                <c:pt idx="0">
                  <c:v>1.9</c:v>
                </c:pt>
                <c:pt idx="1">
                  <c:v>2.1</c:v>
                </c:pt>
                <c:pt idx="2">
                  <c:v>0.6</c:v>
                </c:pt>
                <c:pt idx="3">
                  <c:v>2.8</c:v>
                </c:pt>
                <c:pt idx="4">
                  <c:v>9</c:v>
                </c:pt>
                <c:pt idx="5">
                  <c:v>-5.2</c:v>
                </c:pt>
                <c:pt idx="6">
                  <c:v>3.9</c:v>
                </c:pt>
                <c:pt idx="7">
                  <c:v>3</c:v>
                </c:pt>
                <c:pt idx="8">
                  <c:v>7.7</c:v>
                </c:pt>
                <c:pt idx="9">
                  <c:v>21.9</c:v>
                </c:pt>
              </c:numCache>
            </c:numRef>
          </c:val>
          <c:smooth val="0"/>
          <c:extLst>
            <c:ext xmlns:c16="http://schemas.microsoft.com/office/drawing/2014/chart" uri="{C3380CC4-5D6E-409C-BE32-E72D297353CC}">
              <c16:uniqueId val="{00000001-7A32-4713-910A-006E951C7620}"/>
            </c:ext>
          </c:extLst>
        </c:ser>
        <c:ser>
          <c:idx val="2"/>
          <c:order val="2"/>
          <c:tx>
            <c:v>2020</c:v>
          </c:tx>
          <c:spPr>
            <a:ln w="19050" cap="rnd">
              <a:solidFill>
                <a:schemeClr val="accent3"/>
              </a:solidFill>
              <a:round/>
            </a:ln>
            <a:effectLst/>
          </c:spPr>
          <c:marker>
            <c:symbol val="circle"/>
            <c:size val="5"/>
            <c:spPr>
              <a:solidFill>
                <a:schemeClr val="accent3"/>
              </a:solidFill>
              <a:ln w="9525">
                <a:solidFill>
                  <a:schemeClr val="accent3"/>
                </a:solidFill>
              </a:ln>
              <a:effectLst/>
            </c:spPr>
          </c:marker>
          <c:cat>
            <c:numRef>
              <c:f>导出数据!$A$3:$A$12</c:f>
              <c:numCache>
                <c:formatCode>yyyy\-m\-d</c:formatCode>
                <c:ptCount val="10"/>
                <c:pt idx="0">
                  <c:v>43190</c:v>
                </c:pt>
                <c:pt idx="1">
                  <c:v>43220</c:v>
                </c:pt>
                <c:pt idx="2">
                  <c:v>43251</c:v>
                </c:pt>
                <c:pt idx="3">
                  <c:v>43281</c:v>
                </c:pt>
                <c:pt idx="4">
                  <c:v>43312</c:v>
                </c:pt>
                <c:pt idx="5">
                  <c:v>43343</c:v>
                </c:pt>
                <c:pt idx="6">
                  <c:v>43373</c:v>
                </c:pt>
                <c:pt idx="7">
                  <c:v>43404</c:v>
                </c:pt>
                <c:pt idx="8">
                  <c:v>43434</c:v>
                </c:pt>
                <c:pt idx="9">
                  <c:v>43465</c:v>
                </c:pt>
              </c:numCache>
            </c:numRef>
          </c:cat>
          <c:val>
            <c:numRef>
              <c:f>导出数据!$F$23:$F$32</c:f>
              <c:numCache>
                <c:formatCode>General</c:formatCode>
                <c:ptCount val="10"/>
                <c:pt idx="0">
                  <c:v>4</c:v>
                </c:pt>
                <c:pt idx="1">
                  <c:v>-3.3</c:v>
                </c:pt>
                <c:pt idx="2">
                  <c:v>7.4</c:v>
                </c:pt>
                <c:pt idx="3">
                  <c:v>21.7</c:v>
                </c:pt>
                <c:pt idx="4">
                  <c:v>29.7</c:v>
                </c:pt>
                <c:pt idx="5">
                  <c:v>28.5</c:v>
                </c:pt>
                <c:pt idx="6">
                  <c:v>28.2</c:v>
                </c:pt>
                <c:pt idx="7">
                  <c:v>25.8</c:v>
                </c:pt>
                <c:pt idx="8">
                  <c:v>22.5</c:v>
                </c:pt>
                <c:pt idx="9">
                  <c:v>8.1</c:v>
                </c:pt>
              </c:numCache>
            </c:numRef>
          </c:val>
          <c:smooth val="0"/>
          <c:extLst>
            <c:ext xmlns:c16="http://schemas.microsoft.com/office/drawing/2014/chart" uri="{C3380CC4-5D6E-409C-BE32-E72D297353CC}">
              <c16:uniqueId val="{00000002-7A32-4713-910A-006E951C7620}"/>
            </c:ext>
          </c:extLst>
        </c:ser>
        <c:ser>
          <c:idx val="3"/>
          <c:order val="3"/>
          <c:tx>
            <c:v>2021</c:v>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导出数据!$A$3:$A$12</c:f>
              <c:numCache>
                <c:formatCode>yyyy\-m\-d</c:formatCode>
                <c:ptCount val="10"/>
                <c:pt idx="0">
                  <c:v>43190</c:v>
                </c:pt>
                <c:pt idx="1">
                  <c:v>43220</c:v>
                </c:pt>
                <c:pt idx="2">
                  <c:v>43251</c:v>
                </c:pt>
                <c:pt idx="3">
                  <c:v>43281</c:v>
                </c:pt>
                <c:pt idx="4">
                  <c:v>43312</c:v>
                </c:pt>
                <c:pt idx="5">
                  <c:v>43343</c:v>
                </c:pt>
                <c:pt idx="6">
                  <c:v>43373</c:v>
                </c:pt>
                <c:pt idx="7">
                  <c:v>43404</c:v>
                </c:pt>
                <c:pt idx="8">
                  <c:v>43434</c:v>
                </c:pt>
                <c:pt idx="9">
                  <c:v>43465</c:v>
                </c:pt>
              </c:numCache>
            </c:numRef>
          </c:cat>
          <c:val>
            <c:numRef>
              <c:f>导出数据!$F$33:$F$36</c:f>
              <c:numCache>
                <c:formatCode>General</c:formatCode>
                <c:ptCount val="4"/>
                <c:pt idx="0">
                  <c:v>28.9</c:v>
                </c:pt>
                <c:pt idx="1">
                  <c:v>8.5</c:v>
                </c:pt>
                <c:pt idx="2">
                  <c:v>-4.2</c:v>
                </c:pt>
                <c:pt idx="3">
                  <c:v>-15.4</c:v>
                </c:pt>
              </c:numCache>
            </c:numRef>
          </c:val>
          <c:smooth val="0"/>
          <c:extLst>
            <c:ext xmlns:c16="http://schemas.microsoft.com/office/drawing/2014/chart" uri="{C3380CC4-5D6E-409C-BE32-E72D297353CC}">
              <c16:uniqueId val="{00000003-7A32-4713-910A-006E951C7620}"/>
            </c:ext>
          </c:extLst>
        </c:ser>
        <c:dLbls>
          <c:showLegendKey val="0"/>
          <c:showVal val="0"/>
          <c:showCatName val="0"/>
          <c:showSerName val="0"/>
          <c:showPercent val="0"/>
          <c:showBubbleSize val="0"/>
        </c:dLbls>
        <c:marker val="1"/>
        <c:smooth val="0"/>
        <c:axId val="2011987791"/>
        <c:axId val="2012005679"/>
      </c:lineChart>
      <c:dateAx>
        <c:axId val="2011987791"/>
        <c:scaling>
          <c:orientation val="minMax"/>
        </c:scaling>
        <c:delete val="0"/>
        <c:axPos val="b"/>
        <c:numFmt formatCode="m&quot;月&quot;d&quot;日&quot;;@"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12005679"/>
        <c:crosses val="autoZero"/>
        <c:auto val="1"/>
        <c:lblOffset val="100"/>
        <c:baseTimeUnit val="months"/>
      </c:dateAx>
      <c:valAx>
        <c:axId val="20120056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11987791"/>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a:t>洗衣机产量</a:t>
            </a:r>
          </a:p>
        </c:rich>
      </c:tx>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v>2018</c:v>
          </c:tx>
          <c:spPr>
            <a:ln w="19050" cap="rnd">
              <a:solidFill>
                <a:schemeClr val="accent1"/>
              </a:solidFill>
              <a:round/>
            </a:ln>
            <a:effectLst/>
          </c:spPr>
          <c:marker>
            <c:symbol val="circle"/>
            <c:size val="5"/>
            <c:spPr>
              <a:solidFill>
                <a:schemeClr val="accent1"/>
              </a:solidFill>
              <a:ln w="9525">
                <a:solidFill>
                  <a:schemeClr val="accent1"/>
                </a:solidFill>
              </a:ln>
              <a:effectLst/>
            </c:spPr>
          </c:marker>
          <c:cat>
            <c:numRef>
              <c:f>导出数据!$A$3:$A$12</c:f>
              <c:numCache>
                <c:formatCode>yyyy\-m\-d</c:formatCode>
                <c:ptCount val="10"/>
                <c:pt idx="0">
                  <c:v>43190</c:v>
                </c:pt>
                <c:pt idx="1">
                  <c:v>43220</c:v>
                </c:pt>
                <c:pt idx="2">
                  <c:v>43251</c:v>
                </c:pt>
                <c:pt idx="3">
                  <c:v>43281</c:v>
                </c:pt>
                <c:pt idx="4">
                  <c:v>43312</c:v>
                </c:pt>
                <c:pt idx="5">
                  <c:v>43343</c:v>
                </c:pt>
                <c:pt idx="6">
                  <c:v>43373</c:v>
                </c:pt>
                <c:pt idx="7">
                  <c:v>43404</c:v>
                </c:pt>
                <c:pt idx="8">
                  <c:v>43434</c:v>
                </c:pt>
                <c:pt idx="9">
                  <c:v>43465</c:v>
                </c:pt>
              </c:numCache>
            </c:numRef>
          </c:cat>
          <c:val>
            <c:numRef>
              <c:f>导出数据!$G$3:$G$12</c:f>
              <c:numCache>
                <c:formatCode>General</c:formatCode>
                <c:ptCount val="10"/>
                <c:pt idx="0">
                  <c:v>-2.4</c:v>
                </c:pt>
                <c:pt idx="1">
                  <c:v>5.7</c:v>
                </c:pt>
                <c:pt idx="2">
                  <c:v>5.8</c:v>
                </c:pt>
                <c:pt idx="3">
                  <c:v>-3.9</c:v>
                </c:pt>
                <c:pt idx="4">
                  <c:v>-3.6</c:v>
                </c:pt>
                <c:pt idx="5">
                  <c:v>6.8</c:v>
                </c:pt>
                <c:pt idx="6">
                  <c:v>-2.8</c:v>
                </c:pt>
                <c:pt idx="7">
                  <c:v>4</c:v>
                </c:pt>
                <c:pt idx="8">
                  <c:v>-5.9</c:v>
                </c:pt>
                <c:pt idx="9">
                  <c:v>-2.9</c:v>
                </c:pt>
              </c:numCache>
            </c:numRef>
          </c:val>
          <c:smooth val="0"/>
          <c:extLst>
            <c:ext xmlns:c16="http://schemas.microsoft.com/office/drawing/2014/chart" uri="{C3380CC4-5D6E-409C-BE32-E72D297353CC}">
              <c16:uniqueId val="{00000000-E029-4280-AFFB-E22F238242BE}"/>
            </c:ext>
          </c:extLst>
        </c:ser>
        <c:ser>
          <c:idx val="1"/>
          <c:order val="1"/>
          <c:tx>
            <c:v>2019</c:v>
          </c:tx>
          <c:spPr>
            <a:ln w="19050" cap="rnd">
              <a:solidFill>
                <a:schemeClr val="accent2"/>
              </a:solidFill>
              <a:round/>
            </a:ln>
            <a:effectLst/>
          </c:spPr>
          <c:marker>
            <c:symbol val="circle"/>
            <c:size val="5"/>
            <c:spPr>
              <a:solidFill>
                <a:schemeClr val="accent2"/>
              </a:solidFill>
              <a:ln w="9525">
                <a:solidFill>
                  <a:schemeClr val="accent2"/>
                </a:solidFill>
              </a:ln>
              <a:effectLst/>
            </c:spPr>
          </c:marker>
          <c:cat>
            <c:numRef>
              <c:f>导出数据!$A$3:$A$12</c:f>
              <c:numCache>
                <c:formatCode>yyyy\-m\-d</c:formatCode>
                <c:ptCount val="10"/>
                <c:pt idx="0">
                  <c:v>43190</c:v>
                </c:pt>
                <c:pt idx="1">
                  <c:v>43220</c:v>
                </c:pt>
                <c:pt idx="2">
                  <c:v>43251</c:v>
                </c:pt>
                <c:pt idx="3">
                  <c:v>43281</c:v>
                </c:pt>
                <c:pt idx="4">
                  <c:v>43312</c:v>
                </c:pt>
                <c:pt idx="5">
                  <c:v>43343</c:v>
                </c:pt>
                <c:pt idx="6">
                  <c:v>43373</c:v>
                </c:pt>
                <c:pt idx="7">
                  <c:v>43404</c:v>
                </c:pt>
                <c:pt idx="8">
                  <c:v>43434</c:v>
                </c:pt>
                <c:pt idx="9">
                  <c:v>43465</c:v>
                </c:pt>
              </c:numCache>
            </c:numRef>
          </c:cat>
          <c:val>
            <c:numRef>
              <c:f>导出数据!$G$13:$G$22</c:f>
              <c:numCache>
                <c:formatCode>General</c:formatCode>
                <c:ptCount val="10"/>
                <c:pt idx="0">
                  <c:v>5.5</c:v>
                </c:pt>
                <c:pt idx="1">
                  <c:v>9.4</c:v>
                </c:pt>
                <c:pt idx="2">
                  <c:v>19.8</c:v>
                </c:pt>
                <c:pt idx="3">
                  <c:v>19.8</c:v>
                </c:pt>
                <c:pt idx="4">
                  <c:v>-7.3</c:v>
                </c:pt>
                <c:pt idx="5">
                  <c:v>4.9000000000000004</c:v>
                </c:pt>
                <c:pt idx="6">
                  <c:v>7.6</c:v>
                </c:pt>
                <c:pt idx="7">
                  <c:v>13.5</c:v>
                </c:pt>
                <c:pt idx="8">
                  <c:v>20</c:v>
                </c:pt>
                <c:pt idx="9">
                  <c:v>9.6999999999999993</c:v>
                </c:pt>
              </c:numCache>
            </c:numRef>
          </c:val>
          <c:smooth val="0"/>
          <c:extLst>
            <c:ext xmlns:c16="http://schemas.microsoft.com/office/drawing/2014/chart" uri="{C3380CC4-5D6E-409C-BE32-E72D297353CC}">
              <c16:uniqueId val="{00000001-E029-4280-AFFB-E22F238242BE}"/>
            </c:ext>
          </c:extLst>
        </c:ser>
        <c:ser>
          <c:idx val="2"/>
          <c:order val="2"/>
          <c:tx>
            <c:v>2020</c:v>
          </c:tx>
          <c:spPr>
            <a:ln w="19050" cap="rnd">
              <a:solidFill>
                <a:schemeClr val="accent3"/>
              </a:solidFill>
              <a:round/>
            </a:ln>
            <a:effectLst/>
          </c:spPr>
          <c:marker>
            <c:symbol val="circle"/>
            <c:size val="5"/>
            <c:spPr>
              <a:solidFill>
                <a:schemeClr val="accent3"/>
              </a:solidFill>
              <a:ln w="9525">
                <a:solidFill>
                  <a:schemeClr val="accent3"/>
                </a:solidFill>
              </a:ln>
              <a:effectLst/>
            </c:spPr>
          </c:marker>
          <c:cat>
            <c:numRef>
              <c:f>导出数据!$A$3:$A$12</c:f>
              <c:numCache>
                <c:formatCode>yyyy\-m\-d</c:formatCode>
                <c:ptCount val="10"/>
                <c:pt idx="0">
                  <c:v>43190</c:v>
                </c:pt>
                <c:pt idx="1">
                  <c:v>43220</c:v>
                </c:pt>
                <c:pt idx="2">
                  <c:v>43251</c:v>
                </c:pt>
                <c:pt idx="3">
                  <c:v>43281</c:v>
                </c:pt>
                <c:pt idx="4">
                  <c:v>43312</c:v>
                </c:pt>
                <c:pt idx="5">
                  <c:v>43343</c:v>
                </c:pt>
                <c:pt idx="6">
                  <c:v>43373</c:v>
                </c:pt>
                <c:pt idx="7">
                  <c:v>43404</c:v>
                </c:pt>
                <c:pt idx="8">
                  <c:v>43434</c:v>
                </c:pt>
                <c:pt idx="9">
                  <c:v>43465</c:v>
                </c:pt>
              </c:numCache>
            </c:numRef>
          </c:cat>
          <c:val>
            <c:numRef>
              <c:f>导出数据!$G$23:$G$32</c:f>
              <c:numCache>
                <c:formatCode>General</c:formatCode>
                <c:ptCount val="10"/>
                <c:pt idx="0">
                  <c:v>0.5</c:v>
                </c:pt>
                <c:pt idx="1">
                  <c:v>-10</c:v>
                </c:pt>
                <c:pt idx="2">
                  <c:v>-8.1999999999999993</c:v>
                </c:pt>
                <c:pt idx="3">
                  <c:v>5.3</c:v>
                </c:pt>
                <c:pt idx="4">
                  <c:v>37.299999999999997</c:v>
                </c:pt>
                <c:pt idx="5">
                  <c:v>9.3000000000000007</c:v>
                </c:pt>
                <c:pt idx="6">
                  <c:v>13.3</c:v>
                </c:pt>
                <c:pt idx="7">
                  <c:v>10.199999999999999</c:v>
                </c:pt>
                <c:pt idx="8">
                  <c:v>13.1</c:v>
                </c:pt>
                <c:pt idx="9">
                  <c:v>5.0999999999999996</c:v>
                </c:pt>
              </c:numCache>
            </c:numRef>
          </c:val>
          <c:smooth val="0"/>
          <c:extLst>
            <c:ext xmlns:c16="http://schemas.microsoft.com/office/drawing/2014/chart" uri="{C3380CC4-5D6E-409C-BE32-E72D297353CC}">
              <c16:uniqueId val="{00000002-E029-4280-AFFB-E22F238242BE}"/>
            </c:ext>
          </c:extLst>
        </c:ser>
        <c:ser>
          <c:idx val="3"/>
          <c:order val="3"/>
          <c:tx>
            <c:v>2021</c:v>
          </c:tx>
          <c:spPr>
            <a:ln w="19050" cap="rnd">
              <a:solidFill>
                <a:schemeClr val="accent4"/>
              </a:solidFill>
              <a:round/>
            </a:ln>
            <a:effectLst/>
          </c:spPr>
          <c:marker>
            <c:symbol val="circle"/>
            <c:size val="5"/>
            <c:spPr>
              <a:solidFill>
                <a:schemeClr val="accent4"/>
              </a:solidFill>
              <a:ln w="9525">
                <a:solidFill>
                  <a:schemeClr val="accent4"/>
                </a:solidFill>
              </a:ln>
              <a:effectLst/>
            </c:spPr>
          </c:marker>
          <c:cat>
            <c:numRef>
              <c:f>导出数据!$A$3:$A$12</c:f>
              <c:numCache>
                <c:formatCode>yyyy\-m\-d</c:formatCode>
                <c:ptCount val="10"/>
                <c:pt idx="0">
                  <c:v>43190</c:v>
                </c:pt>
                <c:pt idx="1">
                  <c:v>43220</c:v>
                </c:pt>
                <c:pt idx="2">
                  <c:v>43251</c:v>
                </c:pt>
                <c:pt idx="3">
                  <c:v>43281</c:v>
                </c:pt>
                <c:pt idx="4">
                  <c:v>43312</c:v>
                </c:pt>
                <c:pt idx="5">
                  <c:v>43343</c:v>
                </c:pt>
                <c:pt idx="6">
                  <c:v>43373</c:v>
                </c:pt>
                <c:pt idx="7">
                  <c:v>43404</c:v>
                </c:pt>
                <c:pt idx="8">
                  <c:v>43434</c:v>
                </c:pt>
                <c:pt idx="9">
                  <c:v>43465</c:v>
                </c:pt>
              </c:numCache>
            </c:numRef>
          </c:cat>
          <c:val>
            <c:numRef>
              <c:f>导出数据!$G$33:$G$36</c:f>
              <c:numCache>
                <c:formatCode>General</c:formatCode>
                <c:ptCount val="4"/>
                <c:pt idx="0">
                  <c:v>29.4</c:v>
                </c:pt>
                <c:pt idx="1">
                  <c:v>34.200000000000003</c:v>
                </c:pt>
                <c:pt idx="2">
                  <c:v>12.1</c:v>
                </c:pt>
                <c:pt idx="3">
                  <c:v>13</c:v>
                </c:pt>
              </c:numCache>
            </c:numRef>
          </c:val>
          <c:smooth val="0"/>
          <c:extLst>
            <c:ext xmlns:c16="http://schemas.microsoft.com/office/drawing/2014/chart" uri="{C3380CC4-5D6E-409C-BE32-E72D297353CC}">
              <c16:uniqueId val="{00000003-E029-4280-AFFB-E22F238242BE}"/>
            </c:ext>
          </c:extLst>
        </c:ser>
        <c:dLbls>
          <c:showLegendKey val="0"/>
          <c:showVal val="0"/>
          <c:showCatName val="0"/>
          <c:showSerName val="0"/>
          <c:showPercent val="0"/>
          <c:showBubbleSize val="0"/>
        </c:dLbls>
        <c:marker val="1"/>
        <c:smooth val="0"/>
        <c:axId val="2011987791"/>
        <c:axId val="2012005679"/>
      </c:lineChart>
      <c:dateAx>
        <c:axId val="2011987791"/>
        <c:scaling>
          <c:orientation val="minMax"/>
        </c:scaling>
        <c:delete val="0"/>
        <c:axPos val="b"/>
        <c:numFmt formatCode="m&quot;月&quot;d&quot;日&quot;;@"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12005679"/>
        <c:crosses val="autoZero"/>
        <c:auto val="1"/>
        <c:lblOffset val="100"/>
        <c:baseTimeUnit val="months"/>
      </c:dateAx>
      <c:valAx>
        <c:axId val="20120056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11987791"/>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1600"/>
              <a:t>彩电</a:t>
            </a:r>
            <a:r>
              <a:rPr lang="zh-CN" sz="1600"/>
              <a:t>产量</a:t>
            </a:r>
          </a:p>
        </c:rich>
      </c:tx>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v>2018</c:v>
          </c:tx>
          <c:spPr>
            <a:ln w="19050" cap="rnd">
              <a:solidFill>
                <a:schemeClr val="accent1"/>
              </a:solidFill>
              <a:round/>
            </a:ln>
            <a:effectLst/>
          </c:spPr>
          <c:marker>
            <c:symbol val="circle"/>
            <c:size val="5"/>
            <c:spPr>
              <a:solidFill>
                <a:schemeClr val="accent1"/>
              </a:solidFill>
              <a:ln w="9525">
                <a:solidFill>
                  <a:schemeClr val="accent1"/>
                </a:solidFill>
              </a:ln>
              <a:effectLst/>
            </c:spPr>
          </c:marker>
          <c:cat>
            <c:numRef>
              <c:f>导出数据!$A$3:$A$12</c:f>
              <c:numCache>
                <c:formatCode>yyyy\-m\-d</c:formatCode>
                <c:ptCount val="10"/>
                <c:pt idx="0">
                  <c:v>43190</c:v>
                </c:pt>
                <c:pt idx="1">
                  <c:v>43220</c:v>
                </c:pt>
                <c:pt idx="2">
                  <c:v>43251</c:v>
                </c:pt>
                <c:pt idx="3">
                  <c:v>43281</c:v>
                </c:pt>
                <c:pt idx="4">
                  <c:v>43312</c:v>
                </c:pt>
                <c:pt idx="5">
                  <c:v>43343</c:v>
                </c:pt>
                <c:pt idx="6">
                  <c:v>43373</c:v>
                </c:pt>
                <c:pt idx="7">
                  <c:v>43404</c:v>
                </c:pt>
                <c:pt idx="8">
                  <c:v>43434</c:v>
                </c:pt>
                <c:pt idx="9">
                  <c:v>43465</c:v>
                </c:pt>
              </c:numCache>
            </c:numRef>
          </c:cat>
          <c:val>
            <c:numRef>
              <c:f>导出数据!$H$3:$H$12</c:f>
              <c:numCache>
                <c:formatCode>General</c:formatCode>
                <c:ptCount val="10"/>
                <c:pt idx="0">
                  <c:v>9.8000000000000007</c:v>
                </c:pt>
                <c:pt idx="1">
                  <c:v>20.399999999999999</c:v>
                </c:pt>
                <c:pt idx="2">
                  <c:v>24.3</c:v>
                </c:pt>
                <c:pt idx="3">
                  <c:v>4.2</c:v>
                </c:pt>
                <c:pt idx="4">
                  <c:v>16</c:v>
                </c:pt>
                <c:pt idx="5">
                  <c:v>18.399999999999999</c:v>
                </c:pt>
                <c:pt idx="6">
                  <c:v>10.6</c:v>
                </c:pt>
                <c:pt idx="7">
                  <c:v>17</c:v>
                </c:pt>
                <c:pt idx="8">
                  <c:v>7.9</c:v>
                </c:pt>
                <c:pt idx="9">
                  <c:v>10.5</c:v>
                </c:pt>
              </c:numCache>
            </c:numRef>
          </c:val>
          <c:smooth val="0"/>
          <c:extLst>
            <c:ext xmlns:c16="http://schemas.microsoft.com/office/drawing/2014/chart" uri="{C3380CC4-5D6E-409C-BE32-E72D297353CC}">
              <c16:uniqueId val="{00000000-6A0B-4690-9F1B-69A199C831C2}"/>
            </c:ext>
          </c:extLst>
        </c:ser>
        <c:ser>
          <c:idx val="1"/>
          <c:order val="1"/>
          <c:tx>
            <c:v>2019</c:v>
          </c:tx>
          <c:spPr>
            <a:ln w="19050" cap="rnd">
              <a:solidFill>
                <a:schemeClr val="accent2"/>
              </a:solidFill>
              <a:round/>
            </a:ln>
            <a:effectLst/>
          </c:spPr>
          <c:marker>
            <c:symbol val="circle"/>
            <c:size val="5"/>
            <c:spPr>
              <a:solidFill>
                <a:schemeClr val="accent2"/>
              </a:solidFill>
              <a:ln w="9525">
                <a:solidFill>
                  <a:schemeClr val="accent2"/>
                </a:solidFill>
              </a:ln>
              <a:effectLst/>
            </c:spPr>
          </c:marker>
          <c:cat>
            <c:numRef>
              <c:f>导出数据!$A$3:$A$12</c:f>
              <c:numCache>
                <c:formatCode>yyyy\-m\-d</c:formatCode>
                <c:ptCount val="10"/>
                <c:pt idx="0">
                  <c:v>43190</c:v>
                </c:pt>
                <c:pt idx="1">
                  <c:v>43220</c:v>
                </c:pt>
                <c:pt idx="2">
                  <c:v>43251</c:v>
                </c:pt>
                <c:pt idx="3">
                  <c:v>43281</c:v>
                </c:pt>
                <c:pt idx="4">
                  <c:v>43312</c:v>
                </c:pt>
                <c:pt idx="5">
                  <c:v>43343</c:v>
                </c:pt>
                <c:pt idx="6">
                  <c:v>43373</c:v>
                </c:pt>
                <c:pt idx="7">
                  <c:v>43404</c:v>
                </c:pt>
                <c:pt idx="8">
                  <c:v>43434</c:v>
                </c:pt>
                <c:pt idx="9">
                  <c:v>43465</c:v>
                </c:pt>
              </c:numCache>
            </c:numRef>
          </c:cat>
          <c:val>
            <c:numRef>
              <c:f>导出数据!$H$13:$H$22</c:f>
              <c:numCache>
                <c:formatCode>General</c:formatCode>
                <c:ptCount val="10"/>
                <c:pt idx="0">
                  <c:v>3.1</c:v>
                </c:pt>
                <c:pt idx="1">
                  <c:v>5.7</c:v>
                </c:pt>
                <c:pt idx="2">
                  <c:v>0.8</c:v>
                </c:pt>
                <c:pt idx="3">
                  <c:v>-1.7</c:v>
                </c:pt>
                <c:pt idx="4">
                  <c:v>-12.1</c:v>
                </c:pt>
                <c:pt idx="5">
                  <c:v>-12.8</c:v>
                </c:pt>
                <c:pt idx="6">
                  <c:v>-4</c:v>
                </c:pt>
                <c:pt idx="7">
                  <c:v>-0.8</c:v>
                </c:pt>
                <c:pt idx="8">
                  <c:v>0</c:v>
                </c:pt>
                <c:pt idx="9">
                  <c:v>0.7</c:v>
                </c:pt>
              </c:numCache>
            </c:numRef>
          </c:val>
          <c:smooth val="0"/>
          <c:extLst>
            <c:ext xmlns:c16="http://schemas.microsoft.com/office/drawing/2014/chart" uri="{C3380CC4-5D6E-409C-BE32-E72D297353CC}">
              <c16:uniqueId val="{00000001-6A0B-4690-9F1B-69A199C831C2}"/>
            </c:ext>
          </c:extLst>
        </c:ser>
        <c:ser>
          <c:idx val="2"/>
          <c:order val="2"/>
          <c:tx>
            <c:v>2020</c:v>
          </c:tx>
          <c:spPr>
            <a:ln w="19050" cap="rnd">
              <a:solidFill>
                <a:schemeClr val="accent3"/>
              </a:solidFill>
              <a:round/>
            </a:ln>
            <a:effectLst/>
          </c:spPr>
          <c:marker>
            <c:symbol val="circle"/>
            <c:size val="5"/>
            <c:spPr>
              <a:solidFill>
                <a:schemeClr val="accent3"/>
              </a:solidFill>
              <a:ln w="9525">
                <a:solidFill>
                  <a:schemeClr val="accent3"/>
                </a:solidFill>
              </a:ln>
              <a:effectLst/>
            </c:spPr>
          </c:marker>
          <c:cat>
            <c:numRef>
              <c:f>导出数据!$A$3:$A$12</c:f>
              <c:numCache>
                <c:formatCode>yyyy\-m\-d</c:formatCode>
                <c:ptCount val="10"/>
                <c:pt idx="0">
                  <c:v>43190</c:v>
                </c:pt>
                <c:pt idx="1">
                  <c:v>43220</c:v>
                </c:pt>
                <c:pt idx="2">
                  <c:v>43251</c:v>
                </c:pt>
                <c:pt idx="3">
                  <c:v>43281</c:v>
                </c:pt>
                <c:pt idx="4">
                  <c:v>43312</c:v>
                </c:pt>
                <c:pt idx="5">
                  <c:v>43343</c:v>
                </c:pt>
                <c:pt idx="6">
                  <c:v>43373</c:v>
                </c:pt>
                <c:pt idx="7">
                  <c:v>43404</c:v>
                </c:pt>
                <c:pt idx="8">
                  <c:v>43434</c:v>
                </c:pt>
                <c:pt idx="9">
                  <c:v>43465</c:v>
                </c:pt>
              </c:numCache>
            </c:numRef>
          </c:cat>
          <c:val>
            <c:numRef>
              <c:f>导出数据!$H$23:$H$32</c:f>
              <c:numCache>
                <c:formatCode>General</c:formatCode>
                <c:ptCount val="10"/>
                <c:pt idx="0">
                  <c:v>10.199999999999999</c:v>
                </c:pt>
                <c:pt idx="1">
                  <c:v>-5.4</c:v>
                </c:pt>
                <c:pt idx="2">
                  <c:v>5.3</c:v>
                </c:pt>
                <c:pt idx="3">
                  <c:v>21.5</c:v>
                </c:pt>
                <c:pt idx="4">
                  <c:v>34.200000000000003</c:v>
                </c:pt>
                <c:pt idx="5">
                  <c:v>20.6</c:v>
                </c:pt>
                <c:pt idx="6">
                  <c:v>13.1</c:v>
                </c:pt>
                <c:pt idx="7">
                  <c:v>1.5</c:v>
                </c:pt>
                <c:pt idx="8">
                  <c:v>5.0999999999999996</c:v>
                </c:pt>
                <c:pt idx="9">
                  <c:v>-6.8</c:v>
                </c:pt>
              </c:numCache>
            </c:numRef>
          </c:val>
          <c:smooth val="0"/>
          <c:extLst>
            <c:ext xmlns:c16="http://schemas.microsoft.com/office/drawing/2014/chart" uri="{C3380CC4-5D6E-409C-BE32-E72D297353CC}">
              <c16:uniqueId val="{00000002-6A0B-4690-9F1B-69A199C831C2}"/>
            </c:ext>
          </c:extLst>
        </c:ser>
        <c:ser>
          <c:idx val="3"/>
          <c:order val="3"/>
          <c:tx>
            <c:v>2021</c:v>
          </c:tx>
          <c:spPr>
            <a:ln w="19050" cap="rnd">
              <a:solidFill>
                <a:schemeClr val="accent4"/>
              </a:solidFill>
              <a:round/>
            </a:ln>
            <a:effectLst/>
          </c:spPr>
          <c:marker>
            <c:symbol val="circle"/>
            <c:size val="5"/>
            <c:spPr>
              <a:solidFill>
                <a:schemeClr val="accent4"/>
              </a:solidFill>
              <a:ln w="9525">
                <a:solidFill>
                  <a:schemeClr val="accent4"/>
                </a:solidFill>
              </a:ln>
              <a:effectLst/>
            </c:spPr>
          </c:marker>
          <c:cat>
            <c:numRef>
              <c:f>导出数据!$A$3:$A$12</c:f>
              <c:numCache>
                <c:formatCode>yyyy\-m\-d</c:formatCode>
                <c:ptCount val="10"/>
                <c:pt idx="0">
                  <c:v>43190</c:v>
                </c:pt>
                <c:pt idx="1">
                  <c:v>43220</c:v>
                </c:pt>
                <c:pt idx="2">
                  <c:v>43251</c:v>
                </c:pt>
                <c:pt idx="3">
                  <c:v>43281</c:v>
                </c:pt>
                <c:pt idx="4">
                  <c:v>43312</c:v>
                </c:pt>
                <c:pt idx="5">
                  <c:v>43343</c:v>
                </c:pt>
                <c:pt idx="6">
                  <c:v>43373</c:v>
                </c:pt>
                <c:pt idx="7">
                  <c:v>43404</c:v>
                </c:pt>
                <c:pt idx="8">
                  <c:v>43434</c:v>
                </c:pt>
                <c:pt idx="9">
                  <c:v>43465</c:v>
                </c:pt>
              </c:numCache>
            </c:numRef>
          </c:cat>
          <c:val>
            <c:numRef>
              <c:f>导出数据!$H$33:$H$36</c:f>
              <c:numCache>
                <c:formatCode>General</c:formatCode>
                <c:ptCount val="4"/>
                <c:pt idx="0">
                  <c:v>3.2</c:v>
                </c:pt>
                <c:pt idx="1">
                  <c:v>3.6</c:v>
                </c:pt>
                <c:pt idx="2">
                  <c:v>-3.2</c:v>
                </c:pt>
                <c:pt idx="3">
                  <c:v>-13.4</c:v>
                </c:pt>
              </c:numCache>
            </c:numRef>
          </c:val>
          <c:smooth val="0"/>
          <c:extLst>
            <c:ext xmlns:c16="http://schemas.microsoft.com/office/drawing/2014/chart" uri="{C3380CC4-5D6E-409C-BE32-E72D297353CC}">
              <c16:uniqueId val="{00000003-6A0B-4690-9F1B-69A199C831C2}"/>
            </c:ext>
          </c:extLst>
        </c:ser>
        <c:dLbls>
          <c:showLegendKey val="0"/>
          <c:showVal val="0"/>
          <c:showCatName val="0"/>
          <c:showSerName val="0"/>
          <c:showPercent val="0"/>
          <c:showBubbleSize val="0"/>
        </c:dLbls>
        <c:marker val="1"/>
        <c:smooth val="0"/>
        <c:axId val="2011987791"/>
        <c:axId val="2012005679"/>
      </c:lineChart>
      <c:dateAx>
        <c:axId val="2011987791"/>
        <c:scaling>
          <c:orientation val="minMax"/>
        </c:scaling>
        <c:delete val="0"/>
        <c:axPos val="b"/>
        <c:numFmt formatCode="m&quot;月&quot;d&quot;日&quot;;@"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12005679"/>
        <c:crosses val="autoZero"/>
        <c:auto val="1"/>
        <c:lblOffset val="100"/>
        <c:baseTimeUnit val="months"/>
      </c:dateAx>
      <c:valAx>
        <c:axId val="20120056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11987791"/>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导出数据!$B$2</c:f>
              <c:strCache>
                <c:ptCount val="1"/>
                <c:pt idx="0">
                  <c:v>货车</c:v>
                </c:pt>
              </c:strCache>
            </c:strRef>
          </c:tx>
          <c:spPr>
            <a:ln w="19050" cap="rnd">
              <a:solidFill>
                <a:schemeClr val="accent1"/>
              </a:solidFill>
              <a:round/>
            </a:ln>
            <a:effectLst/>
          </c:spPr>
          <c:marker>
            <c:symbol val="none"/>
          </c:marker>
          <c:cat>
            <c:numRef>
              <c:f>导出数据!$A$3:$A$26</c:f>
              <c:numCache>
                <c:formatCode>yyyy\-m\-d</c:formatCode>
                <c:ptCount val="24"/>
                <c:pt idx="0">
                  <c:v>44377</c:v>
                </c:pt>
                <c:pt idx="1">
                  <c:v>44347</c:v>
                </c:pt>
                <c:pt idx="2">
                  <c:v>44316</c:v>
                </c:pt>
                <c:pt idx="3">
                  <c:v>44286</c:v>
                </c:pt>
                <c:pt idx="4">
                  <c:v>44196</c:v>
                </c:pt>
                <c:pt idx="5">
                  <c:v>44165</c:v>
                </c:pt>
                <c:pt idx="6">
                  <c:v>44135</c:v>
                </c:pt>
                <c:pt idx="7">
                  <c:v>44104</c:v>
                </c:pt>
                <c:pt idx="8">
                  <c:v>44074</c:v>
                </c:pt>
                <c:pt idx="9">
                  <c:v>44043</c:v>
                </c:pt>
                <c:pt idx="10">
                  <c:v>44012</c:v>
                </c:pt>
                <c:pt idx="11">
                  <c:v>43982</c:v>
                </c:pt>
                <c:pt idx="12">
                  <c:v>43951</c:v>
                </c:pt>
                <c:pt idx="13">
                  <c:v>43921</c:v>
                </c:pt>
                <c:pt idx="14">
                  <c:v>43830</c:v>
                </c:pt>
                <c:pt idx="15">
                  <c:v>43799</c:v>
                </c:pt>
                <c:pt idx="16">
                  <c:v>43769</c:v>
                </c:pt>
                <c:pt idx="17">
                  <c:v>43738</c:v>
                </c:pt>
                <c:pt idx="18">
                  <c:v>43708</c:v>
                </c:pt>
                <c:pt idx="19">
                  <c:v>43677</c:v>
                </c:pt>
                <c:pt idx="20">
                  <c:v>43646</c:v>
                </c:pt>
                <c:pt idx="21">
                  <c:v>43616</c:v>
                </c:pt>
                <c:pt idx="22">
                  <c:v>43585</c:v>
                </c:pt>
                <c:pt idx="23">
                  <c:v>43555</c:v>
                </c:pt>
              </c:numCache>
            </c:numRef>
          </c:cat>
          <c:val>
            <c:numRef>
              <c:f>导出数据!$B$3:$B$26</c:f>
              <c:numCache>
                <c:formatCode>General</c:formatCode>
                <c:ptCount val="24"/>
                <c:pt idx="0">
                  <c:v>-27.1</c:v>
                </c:pt>
                <c:pt idx="1">
                  <c:v>-23.5</c:v>
                </c:pt>
                <c:pt idx="2">
                  <c:v>0</c:v>
                </c:pt>
                <c:pt idx="3">
                  <c:v>56.3</c:v>
                </c:pt>
                <c:pt idx="4">
                  <c:v>7</c:v>
                </c:pt>
                <c:pt idx="5">
                  <c:v>10.9</c:v>
                </c:pt>
                <c:pt idx="6">
                  <c:v>26.4</c:v>
                </c:pt>
                <c:pt idx="7">
                  <c:v>36.200000000000003</c:v>
                </c:pt>
                <c:pt idx="8">
                  <c:v>49.4</c:v>
                </c:pt>
                <c:pt idx="9">
                  <c:v>84.7</c:v>
                </c:pt>
                <c:pt idx="10">
                  <c:v>83</c:v>
                </c:pt>
                <c:pt idx="11">
                  <c:v>54.7</c:v>
                </c:pt>
                <c:pt idx="12">
                  <c:v>18.899999999999999</c:v>
                </c:pt>
                <c:pt idx="13">
                  <c:v>-20.399999999999999</c:v>
                </c:pt>
                <c:pt idx="14">
                  <c:v>10.1</c:v>
                </c:pt>
                <c:pt idx="15">
                  <c:v>17.5</c:v>
                </c:pt>
                <c:pt idx="16">
                  <c:v>6.9</c:v>
                </c:pt>
                <c:pt idx="17">
                  <c:v>5.9</c:v>
                </c:pt>
                <c:pt idx="18">
                  <c:v>1.2</c:v>
                </c:pt>
                <c:pt idx="19">
                  <c:v>-15.1</c:v>
                </c:pt>
                <c:pt idx="20">
                  <c:v>-18.399999999999999</c:v>
                </c:pt>
                <c:pt idx="21">
                  <c:v>-8.8000000000000007</c:v>
                </c:pt>
                <c:pt idx="22">
                  <c:v>6</c:v>
                </c:pt>
                <c:pt idx="23">
                  <c:v>3.3</c:v>
                </c:pt>
              </c:numCache>
            </c:numRef>
          </c:val>
          <c:smooth val="0"/>
          <c:extLst>
            <c:ext xmlns:c16="http://schemas.microsoft.com/office/drawing/2014/chart" uri="{C3380CC4-5D6E-409C-BE32-E72D297353CC}">
              <c16:uniqueId val="{00000000-B69A-470B-B1BE-11F953F98E98}"/>
            </c:ext>
          </c:extLst>
        </c:ser>
        <c:ser>
          <c:idx val="1"/>
          <c:order val="1"/>
          <c:tx>
            <c:strRef>
              <c:f>导出数据!$C$2</c:f>
              <c:strCache>
                <c:ptCount val="1"/>
                <c:pt idx="0">
                  <c:v>金属成形机床</c:v>
                </c:pt>
              </c:strCache>
            </c:strRef>
          </c:tx>
          <c:spPr>
            <a:ln w="19050" cap="rnd">
              <a:solidFill>
                <a:schemeClr val="accent2"/>
              </a:solidFill>
              <a:round/>
            </a:ln>
            <a:effectLst/>
          </c:spPr>
          <c:marker>
            <c:symbol val="none"/>
          </c:marker>
          <c:cat>
            <c:numRef>
              <c:f>导出数据!$A$3:$A$26</c:f>
              <c:numCache>
                <c:formatCode>yyyy\-m\-d</c:formatCode>
                <c:ptCount val="24"/>
                <c:pt idx="0">
                  <c:v>44377</c:v>
                </c:pt>
                <c:pt idx="1">
                  <c:v>44347</c:v>
                </c:pt>
                <c:pt idx="2">
                  <c:v>44316</c:v>
                </c:pt>
                <c:pt idx="3">
                  <c:v>44286</c:v>
                </c:pt>
                <c:pt idx="4">
                  <c:v>44196</c:v>
                </c:pt>
                <c:pt idx="5">
                  <c:v>44165</c:v>
                </c:pt>
                <c:pt idx="6">
                  <c:v>44135</c:v>
                </c:pt>
                <c:pt idx="7">
                  <c:v>44104</c:v>
                </c:pt>
                <c:pt idx="8">
                  <c:v>44074</c:v>
                </c:pt>
                <c:pt idx="9">
                  <c:v>44043</c:v>
                </c:pt>
                <c:pt idx="10">
                  <c:v>44012</c:v>
                </c:pt>
                <c:pt idx="11">
                  <c:v>43982</c:v>
                </c:pt>
                <c:pt idx="12">
                  <c:v>43951</c:v>
                </c:pt>
                <c:pt idx="13">
                  <c:v>43921</c:v>
                </c:pt>
                <c:pt idx="14">
                  <c:v>43830</c:v>
                </c:pt>
                <c:pt idx="15">
                  <c:v>43799</c:v>
                </c:pt>
                <c:pt idx="16">
                  <c:v>43769</c:v>
                </c:pt>
                <c:pt idx="17">
                  <c:v>43738</c:v>
                </c:pt>
                <c:pt idx="18">
                  <c:v>43708</c:v>
                </c:pt>
                <c:pt idx="19">
                  <c:v>43677</c:v>
                </c:pt>
                <c:pt idx="20">
                  <c:v>43646</c:v>
                </c:pt>
                <c:pt idx="21">
                  <c:v>43616</c:v>
                </c:pt>
                <c:pt idx="22">
                  <c:v>43585</c:v>
                </c:pt>
                <c:pt idx="23">
                  <c:v>43555</c:v>
                </c:pt>
              </c:numCache>
            </c:numRef>
          </c:cat>
          <c:val>
            <c:numRef>
              <c:f>导出数据!$C$3:$C$26</c:f>
              <c:numCache>
                <c:formatCode>General</c:formatCode>
                <c:ptCount val="24"/>
                <c:pt idx="0">
                  <c:v>0</c:v>
                </c:pt>
                <c:pt idx="1">
                  <c:v>5.6</c:v>
                </c:pt>
                <c:pt idx="2">
                  <c:v>5.6</c:v>
                </c:pt>
                <c:pt idx="3">
                  <c:v>22.2</c:v>
                </c:pt>
                <c:pt idx="4">
                  <c:v>4.5</c:v>
                </c:pt>
                <c:pt idx="5">
                  <c:v>-5</c:v>
                </c:pt>
                <c:pt idx="6">
                  <c:v>-5.6</c:v>
                </c:pt>
                <c:pt idx="7">
                  <c:v>12.5</c:v>
                </c:pt>
                <c:pt idx="8">
                  <c:v>11.8</c:v>
                </c:pt>
                <c:pt idx="9">
                  <c:v>5.6</c:v>
                </c:pt>
                <c:pt idx="10">
                  <c:v>-16.7</c:v>
                </c:pt>
                <c:pt idx="11">
                  <c:v>11.1</c:v>
                </c:pt>
                <c:pt idx="12">
                  <c:v>10.5</c:v>
                </c:pt>
                <c:pt idx="13">
                  <c:v>-18.2</c:v>
                </c:pt>
                <c:pt idx="14">
                  <c:v>4.8</c:v>
                </c:pt>
                <c:pt idx="15">
                  <c:v>0</c:v>
                </c:pt>
                <c:pt idx="16">
                  <c:v>0</c:v>
                </c:pt>
                <c:pt idx="17">
                  <c:v>-13.6</c:v>
                </c:pt>
                <c:pt idx="18">
                  <c:v>-13.6</c:v>
                </c:pt>
                <c:pt idx="19">
                  <c:v>-8.6999999999999993</c:v>
                </c:pt>
                <c:pt idx="20">
                  <c:v>0</c:v>
                </c:pt>
                <c:pt idx="21">
                  <c:v>-3.7</c:v>
                </c:pt>
                <c:pt idx="22">
                  <c:v>-7.4</c:v>
                </c:pt>
                <c:pt idx="23">
                  <c:v>9.1</c:v>
                </c:pt>
              </c:numCache>
            </c:numRef>
          </c:val>
          <c:smooth val="0"/>
          <c:extLst>
            <c:ext xmlns:c16="http://schemas.microsoft.com/office/drawing/2014/chart" uri="{C3380CC4-5D6E-409C-BE32-E72D297353CC}">
              <c16:uniqueId val="{00000001-B69A-470B-B1BE-11F953F98E98}"/>
            </c:ext>
          </c:extLst>
        </c:ser>
        <c:ser>
          <c:idx val="2"/>
          <c:order val="2"/>
          <c:tx>
            <c:strRef>
              <c:f>导出数据!$D$2</c:f>
              <c:strCache>
                <c:ptCount val="1"/>
                <c:pt idx="0">
                  <c:v>金属集装箱</c:v>
                </c:pt>
              </c:strCache>
            </c:strRef>
          </c:tx>
          <c:spPr>
            <a:ln w="19050" cap="rnd">
              <a:solidFill>
                <a:schemeClr val="accent3"/>
              </a:solidFill>
              <a:round/>
            </a:ln>
            <a:effectLst/>
          </c:spPr>
          <c:marker>
            <c:symbol val="none"/>
          </c:marker>
          <c:dLbls>
            <c:dLbl>
              <c:idx val="23"/>
              <c:layout>
                <c:manualLayout>
                  <c:x val="-6.7926601313121102E-2"/>
                  <c:y val="-3.3145898064618845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B69A-470B-B1BE-11F953F98E9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导出数据!$A$3:$A$26</c:f>
              <c:numCache>
                <c:formatCode>yyyy\-m\-d</c:formatCode>
                <c:ptCount val="24"/>
                <c:pt idx="0">
                  <c:v>44377</c:v>
                </c:pt>
                <c:pt idx="1">
                  <c:v>44347</c:v>
                </c:pt>
                <c:pt idx="2">
                  <c:v>44316</c:v>
                </c:pt>
                <c:pt idx="3">
                  <c:v>44286</c:v>
                </c:pt>
                <c:pt idx="4">
                  <c:v>44196</c:v>
                </c:pt>
                <c:pt idx="5">
                  <c:v>44165</c:v>
                </c:pt>
                <c:pt idx="6">
                  <c:v>44135</c:v>
                </c:pt>
                <c:pt idx="7">
                  <c:v>44104</c:v>
                </c:pt>
                <c:pt idx="8">
                  <c:v>44074</c:v>
                </c:pt>
                <c:pt idx="9">
                  <c:v>44043</c:v>
                </c:pt>
                <c:pt idx="10">
                  <c:v>44012</c:v>
                </c:pt>
                <c:pt idx="11">
                  <c:v>43982</c:v>
                </c:pt>
                <c:pt idx="12">
                  <c:v>43951</c:v>
                </c:pt>
                <c:pt idx="13">
                  <c:v>43921</c:v>
                </c:pt>
                <c:pt idx="14">
                  <c:v>43830</c:v>
                </c:pt>
                <c:pt idx="15">
                  <c:v>43799</c:v>
                </c:pt>
                <c:pt idx="16">
                  <c:v>43769</c:v>
                </c:pt>
                <c:pt idx="17">
                  <c:v>43738</c:v>
                </c:pt>
                <c:pt idx="18">
                  <c:v>43708</c:v>
                </c:pt>
                <c:pt idx="19">
                  <c:v>43677</c:v>
                </c:pt>
                <c:pt idx="20">
                  <c:v>43646</c:v>
                </c:pt>
                <c:pt idx="21">
                  <c:v>43616</c:v>
                </c:pt>
                <c:pt idx="22">
                  <c:v>43585</c:v>
                </c:pt>
                <c:pt idx="23">
                  <c:v>43555</c:v>
                </c:pt>
              </c:numCache>
            </c:numRef>
          </c:cat>
          <c:val>
            <c:numRef>
              <c:f>导出数据!$D$3:$D$26</c:f>
              <c:numCache>
                <c:formatCode>General</c:formatCode>
                <c:ptCount val="24"/>
                <c:pt idx="0">
                  <c:v>160.6</c:v>
                </c:pt>
                <c:pt idx="1">
                  <c:v>143.5</c:v>
                </c:pt>
                <c:pt idx="2">
                  <c:v>137.19999999999999</c:v>
                </c:pt>
                <c:pt idx="3">
                  <c:v>132.5</c:v>
                </c:pt>
                <c:pt idx="4">
                  <c:v>116.4</c:v>
                </c:pt>
                <c:pt idx="5">
                  <c:v>83.2</c:v>
                </c:pt>
                <c:pt idx="6">
                  <c:v>111.8</c:v>
                </c:pt>
                <c:pt idx="7">
                  <c:v>82.1</c:v>
                </c:pt>
                <c:pt idx="8">
                  <c:v>60.9</c:v>
                </c:pt>
                <c:pt idx="9">
                  <c:v>-5</c:v>
                </c:pt>
                <c:pt idx="10">
                  <c:v>-12.7</c:v>
                </c:pt>
                <c:pt idx="11">
                  <c:v>-23.7</c:v>
                </c:pt>
                <c:pt idx="12">
                  <c:v>-32.299999999999997</c:v>
                </c:pt>
                <c:pt idx="13">
                  <c:v>-29.7</c:v>
                </c:pt>
                <c:pt idx="14">
                  <c:v>-22.8</c:v>
                </c:pt>
                <c:pt idx="15">
                  <c:v>-16.899999999999999</c:v>
                </c:pt>
                <c:pt idx="16">
                  <c:v>-37.5</c:v>
                </c:pt>
                <c:pt idx="17">
                  <c:v>-54.6</c:v>
                </c:pt>
                <c:pt idx="18">
                  <c:v>-61.8</c:v>
                </c:pt>
                <c:pt idx="19">
                  <c:v>-57.2</c:v>
                </c:pt>
                <c:pt idx="20">
                  <c:v>-33.1</c:v>
                </c:pt>
                <c:pt idx="21">
                  <c:v>-24.3</c:v>
                </c:pt>
                <c:pt idx="22">
                  <c:v>-19.5</c:v>
                </c:pt>
                <c:pt idx="23">
                  <c:v>-16.899999999999999</c:v>
                </c:pt>
              </c:numCache>
            </c:numRef>
          </c:val>
          <c:smooth val="0"/>
          <c:extLst>
            <c:ext xmlns:c16="http://schemas.microsoft.com/office/drawing/2014/chart" uri="{C3380CC4-5D6E-409C-BE32-E72D297353CC}">
              <c16:uniqueId val="{00000002-B69A-470B-B1BE-11F953F98E98}"/>
            </c:ext>
          </c:extLst>
        </c:ser>
        <c:ser>
          <c:idx val="3"/>
          <c:order val="3"/>
          <c:tx>
            <c:strRef>
              <c:f>导出数据!$E$2</c:f>
              <c:strCache>
                <c:ptCount val="1"/>
                <c:pt idx="0">
                  <c:v>民用钢质船舶</c:v>
                </c:pt>
              </c:strCache>
            </c:strRef>
          </c:tx>
          <c:spPr>
            <a:ln w="19050" cap="rnd">
              <a:solidFill>
                <a:schemeClr val="accent4"/>
              </a:solidFill>
              <a:round/>
            </a:ln>
            <a:effectLst/>
          </c:spPr>
          <c:marker>
            <c:symbol val="none"/>
          </c:marker>
          <c:dLbls>
            <c:dLbl>
              <c:idx val="23"/>
              <c:layout>
                <c:manualLayout>
                  <c:x val="-7.6691324063202851E-3"/>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B69A-470B-B1BE-11F953F98E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导出数据!$A$3:$A$26</c:f>
              <c:numCache>
                <c:formatCode>yyyy\-m\-d</c:formatCode>
                <c:ptCount val="24"/>
                <c:pt idx="0">
                  <c:v>44377</c:v>
                </c:pt>
                <c:pt idx="1">
                  <c:v>44347</c:v>
                </c:pt>
                <c:pt idx="2">
                  <c:v>44316</c:v>
                </c:pt>
                <c:pt idx="3">
                  <c:v>44286</c:v>
                </c:pt>
                <c:pt idx="4">
                  <c:v>44196</c:v>
                </c:pt>
                <c:pt idx="5">
                  <c:v>44165</c:v>
                </c:pt>
                <c:pt idx="6">
                  <c:v>44135</c:v>
                </c:pt>
                <c:pt idx="7">
                  <c:v>44104</c:v>
                </c:pt>
                <c:pt idx="8">
                  <c:v>44074</c:v>
                </c:pt>
                <c:pt idx="9">
                  <c:v>44043</c:v>
                </c:pt>
                <c:pt idx="10">
                  <c:v>44012</c:v>
                </c:pt>
                <c:pt idx="11">
                  <c:v>43982</c:v>
                </c:pt>
                <c:pt idx="12">
                  <c:v>43951</c:v>
                </c:pt>
                <c:pt idx="13">
                  <c:v>43921</c:v>
                </c:pt>
                <c:pt idx="14">
                  <c:v>43830</c:v>
                </c:pt>
                <c:pt idx="15">
                  <c:v>43799</c:v>
                </c:pt>
                <c:pt idx="16">
                  <c:v>43769</c:v>
                </c:pt>
                <c:pt idx="17">
                  <c:v>43738</c:v>
                </c:pt>
                <c:pt idx="18">
                  <c:v>43708</c:v>
                </c:pt>
                <c:pt idx="19">
                  <c:v>43677</c:v>
                </c:pt>
                <c:pt idx="20">
                  <c:v>43646</c:v>
                </c:pt>
                <c:pt idx="21">
                  <c:v>43616</c:v>
                </c:pt>
                <c:pt idx="22">
                  <c:v>43585</c:v>
                </c:pt>
                <c:pt idx="23">
                  <c:v>43555</c:v>
                </c:pt>
              </c:numCache>
            </c:numRef>
          </c:cat>
          <c:val>
            <c:numRef>
              <c:f>导出数据!$E$3:$E$26</c:f>
              <c:numCache>
                <c:formatCode>General</c:formatCode>
                <c:ptCount val="24"/>
                <c:pt idx="0">
                  <c:v>15.6</c:v>
                </c:pt>
                <c:pt idx="1">
                  <c:v>14.6</c:v>
                </c:pt>
                <c:pt idx="2">
                  <c:v>-15.5</c:v>
                </c:pt>
                <c:pt idx="3">
                  <c:v>60.4</c:v>
                </c:pt>
                <c:pt idx="4">
                  <c:v>23.4</c:v>
                </c:pt>
                <c:pt idx="5">
                  <c:v>24.2</c:v>
                </c:pt>
                <c:pt idx="6">
                  <c:v>-27.5</c:v>
                </c:pt>
                <c:pt idx="7">
                  <c:v>-3.3</c:v>
                </c:pt>
                <c:pt idx="8">
                  <c:v>-11.8</c:v>
                </c:pt>
                <c:pt idx="9">
                  <c:v>-17.8</c:v>
                </c:pt>
                <c:pt idx="10">
                  <c:v>4.4000000000000004</c:v>
                </c:pt>
                <c:pt idx="11">
                  <c:v>-19.7</c:v>
                </c:pt>
                <c:pt idx="12">
                  <c:v>37.700000000000003</c:v>
                </c:pt>
                <c:pt idx="13">
                  <c:v>-23.3</c:v>
                </c:pt>
                <c:pt idx="14">
                  <c:v>18.100000000000001</c:v>
                </c:pt>
                <c:pt idx="15">
                  <c:v>29.1</c:v>
                </c:pt>
                <c:pt idx="16">
                  <c:v>7.9</c:v>
                </c:pt>
                <c:pt idx="17">
                  <c:v>50.8</c:v>
                </c:pt>
                <c:pt idx="18">
                  <c:v>0.8</c:v>
                </c:pt>
                <c:pt idx="19">
                  <c:v>5</c:v>
                </c:pt>
                <c:pt idx="20">
                  <c:v>7.4</c:v>
                </c:pt>
                <c:pt idx="21">
                  <c:v>1.7</c:v>
                </c:pt>
                <c:pt idx="22">
                  <c:v>10.8</c:v>
                </c:pt>
                <c:pt idx="23">
                  <c:v>15.6</c:v>
                </c:pt>
              </c:numCache>
            </c:numRef>
          </c:val>
          <c:smooth val="0"/>
          <c:extLst>
            <c:ext xmlns:c16="http://schemas.microsoft.com/office/drawing/2014/chart" uri="{C3380CC4-5D6E-409C-BE32-E72D297353CC}">
              <c16:uniqueId val="{00000003-B69A-470B-B1BE-11F953F98E98}"/>
            </c:ext>
          </c:extLst>
        </c:ser>
        <c:ser>
          <c:idx val="4"/>
          <c:order val="4"/>
          <c:tx>
            <c:strRef>
              <c:f>导出数据!$F$2</c:f>
              <c:strCache>
                <c:ptCount val="1"/>
                <c:pt idx="0">
                  <c:v>汽车</c:v>
                </c:pt>
              </c:strCache>
            </c:strRef>
          </c:tx>
          <c:spPr>
            <a:ln w="19050" cap="rnd">
              <a:solidFill>
                <a:schemeClr val="accent5"/>
              </a:solidFill>
              <a:round/>
            </a:ln>
            <a:effectLst/>
          </c:spPr>
          <c:marker>
            <c:symbol val="none"/>
          </c:marker>
          <c:cat>
            <c:numRef>
              <c:f>导出数据!$A$3:$A$26</c:f>
              <c:numCache>
                <c:formatCode>yyyy\-m\-d</c:formatCode>
                <c:ptCount val="24"/>
                <c:pt idx="0">
                  <c:v>44377</c:v>
                </c:pt>
                <c:pt idx="1">
                  <c:v>44347</c:v>
                </c:pt>
                <c:pt idx="2">
                  <c:v>44316</c:v>
                </c:pt>
                <c:pt idx="3">
                  <c:v>44286</c:v>
                </c:pt>
                <c:pt idx="4">
                  <c:v>44196</c:v>
                </c:pt>
                <c:pt idx="5">
                  <c:v>44165</c:v>
                </c:pt>
                <c:pt idx="6">
                  <c:v>44135</c:v>
                </c:pt>
                <c:pt idx="7">
                  <c:v>44104</c:v>
                </c:pt>
                <c:pt idx="8">
                  <c:v>44074</c:v>
                </c:pt>
                <c:pt idx="9">
                  <c:v>44043</c:v>
                </c:pt>
                <c:pt idx="10">
                  <c:v>44012</c:v>
                </c:pt>
                <c:pt idx="11">
                  <c:v>43982</c:v>
                </c:pt>
                <c:pt idx="12">
                  <c:v>43951</c:v>
                </c:pt>
                <c:pt idx="13">
                  <c:v>43921</c:v>
                </c:pt>
                <c:pt idx="14">
                  <c:v>43830</c:v>
                </c:pt>
                <c:pt idx="15">
                  <c:v>43799</c:v>
                </c:pt>
                <c:pt idx="16">
                  <c:v>43769</c:v>
                </c:pt>
                <c:pt idx="17">
                  <c:v>43738</c:v>
                </c:pt>
                <c:pt idx="18">
                  <c:v>43708</c:v>
                </c:pt>
                <c:pt idx="19">
                  <c:v>43677</c:v>
                </c:pt>
                <c:pt idx="20">
                  <c:v>43646</c:v>
                </c:pt>
                <c:pt idx="21">
                  <c:v>43616</c:v>
                </c:pt>
                <c:pt idx="22">
                  <c:v>43585</c:v>
                </c:pt>
                <c:pt idx="23">
                  <c:v>43555</c:v>
                </c:pt>
              </c:numCache>
            </c:numRef>
          </c:cat>
          <c:val>
            <c:numRef>
              <c:f>导出数据!$F$3:$F$26</c:f>
              <c:numCache>
                <c:formatCode>General</c:formatCode>
                <c:ptCount val="24"/>
                <c:pt idx="0">
                  <c:v>-13.1</c:v>
                </c:pt>
                <c:pt idx="1">
                  <c:v>-4</c:v>
                </c:pt>
                <c:pt idx="2">
                  <c:v>6.8</c:v>
                </c:pt>
                <c:pt idx="3">
                  <c:v>69.8</c:v>
                </c:pt>
                <c:pt idx="4">
                  <c:v>6.5</c:v>
                </c:pt>
                <c:pt idx="5">
                  <c:v>8.1</c:v>
                </c:pt>
                <c:pt idx="6">
                  <c:v>11.1</c:v>
                </c:pt>
                <c:pt idx="7">
                  <c:v>13.8</c:v>
                </c:pt>
                <c:pt idx="8">
                  <c:v>7.6</c:v>
                </c:pt>
                <c:pt idx="9">
                  <c:v>26.8</c:v>
                </c:pt>
                <c:pt idx="10">
                  <c:v>20.399999999999999</c:v>
                </c:pt>
                <c:pt idx="11">
                  <c:v>19</c:v>
                </c:pt>
                <c:pt idx="12">
                  <c:v>5.0999999999999996</c:v>
                </c:pt>
                <c:pt idx="13">
                  <c:v>-43</c:v>
                </c:pt>
                <c:pt idx="14">
                  <c:v>8.1</c:v>
                </c:pt>
                <c:pt idx="15">
                  <c:v>3.7</c:v>
                </c:pt>
                <c:pt idx="16">
                  <c:v>-2.1</c:v>
                </c:pt>
                <c:pt idx="17">
                  <c:v>-6.9</c:v>
                </c:pt>
                <c:pt idx="18">
                  <c:v>-0.6</c:v>
                </c:pt>
                <c:pt idx="19">
                  <c:v>-11.5</c:v>
                </c:pt>
                <c:pt idx="20">
                  <c:v>-15.2</c:v>
                </c:pt>
                <c:pt idx="21">
                  <c:v>-21.5</c:v>
                </c:pt>
                <c:pt idx="22">
                  <c:v>-15.8</c:v>
                </c:pt>
                <c:pt idx="23">
                  <c:v>-2.6</c:v>
                </c:pt>
              </c:numCache>
            </c:numRef>
          </c:val>
          <c:smooth val="0"/>
          <c:extLst>
            <c:ext xmlns:c16="http://schemas.microsoft.com/office/drawing/2014/chart" uri="{C3380CC4-5D6E-409C-BE32-E72D297353CC}">
              <c16:uniqueId val="{00000004-B69A-470B-B1BE-11F953F98E98}"/>
            </c:ext>
          </c:extLst>
        </c:ser>
        <c:ser>
          <c:idx val="5"/>
          <c:order val="5"/>
          <c:tx>
            <c:strRef>
              <c:f>导出数据!$G$2</c:f>
              <c:strCache>
                <c:ptCount val="1"/>
                <c:pt idx="0">
                  <c:v>挖掘机</c:v>
                </c:pt>
              </c:strCache>
            </c:strRef>
          </c:tx>
          <c:spPr>
            <a:ln w="19050" cap="rnd">
              <a:solidFill>
                <a:schemeClr val="accent6"/>
              </a:solidFill>
              <a:round/>
            </a:ln>
            <a:effectLst/>
          </c:spPr>
          <c:marker>
            <c:symbol val="none"/>
          </c:marker>
          <c:cat>
            <c:numRef>
              <c:f>导出数据!$A$3:$A$26</c:f>
              <c:numCache>
                <c:formatCode>yyyy\-m\-d</c:formatCode>
                <c:ptCount val="24"/>
                <c:pt idx="0">
                  <c:v>44377</c:v>
                </c:pt>
                <c:pt idx="1">
                  <c:v>44347</c:v>
                </c:pt>
                <c:pt idx="2">
                  <c:v>44316</c:v>
                </c:pt>
                <c:pt idx="3">
                  <c:v>44286</c:v>
                </c:pt>
                <c:pt idx="4">
                  <c:v>44196</c:v>
                </c:pt>
                <c:pt idx="5">
                  <c:v>44165</c:v>
                </c:pt>
                <c:pt idx="6">
                  <c:v>44135</c:v>
                </c:pt>
                <c:pt idx="7">
                  <c:v>44104</c:v>
                </c:pt>
                <c:pt idx="8">
                  <c:v>44074</c:v>
                </c:pt>
                <c:pt idx="9">
                  <c:v>44043</c:v>
                </c:pt>
                <c:pt idx="10">
                  <c:v>44012</c:v>
                </c:pt>
                <c:pt idx="11">
                  <c:v>43982</c:v>
                </c:pt>
                <c:pt idx="12">
                  <c:v>43951</c:v>
                </c:pt>
                <c:pt idx="13">
                  <c:v>43921</c:v>
                </c:pt>
                <c:pt idx="14">
                  <c:v>43830</c:v>
                </c:pt>
                <c:pt idx="15">
                  <c:v>43799</c:v>
                </c:pt>
                <c:pt idx="16">
                  <c:v>43769</c:v>
                </c:pt>
                <c:pt idx="17">
                  <c:v>43738</c:v>
                </c:pt>
                <c:pt idx="18">
                  <c:v>43708</c:v>
                </c:pt>
                <c:pt idx="19">
                  <c:v>43677</c:v>
                </c:pt>
                <c:pt idx="20">
                  <c:v>43646</c:v>
                </c:pt>
                <c:pt idx="21">
                  <c:v>43616</c:v>
                </c:pt>
                <c:pt idx="22">
                  <c:v>43585</c:v>
                </c:pt>
                <c:pt idx="23">
                  <c:v>43555</c:v>
                </c:pt>
              </c:numCache>
            </c:numRef>
          </c:cat>
          <c:val>
            <c:numRef>
              <c:f>导出数据!$G$3:$G$26</c:f>
              <c:numCache>
                <c:formatCode>General</c:formatCode>
                <c:ptCount val="24"/>
                <c:pt idx="0">
                  <c:v>-25.7</c:v>
                </c:pt>
                <c:pt idx="1">
                  <c:v>-18.8</c:v>
                </c:pt>
                <c:pt idx="2">
                  <c:v>-2.9</c:v>
                </c:pt>
                <c:pt idx="3">
                  <c:v>61.5</c:v>
                </c:pt>
                <c:pt idx="4">
                  <c:v>53.6</c:v>
                </c:pt>
                <c:pt idx="5">
                  <c:v>49.9</c:v>
                </c:pt>
                <c:pt idx="6">
                  <c:v>42.4</c:v>
                </c:pt>
                <c:pt idx="7">
                  <c:v>56.5</c:v>
                </c:pt>
                <c:pt idx="8">
                  <c:v>58.2</c:v>
                </c:pt>
                <c:pt idx="9">
                  <c:v>68.7</c:v>
                </c:pt>
                <c:pt idx="10">
                  <c:v>75.2</c:v>
                </c:pt>
                <c:pt idx="11">
                  <c:v>82.3</c:v>
                </c:pt>
                <c:pt idx="12">
                  <c:v>49.5</c:v>
                </c:pt>
                <c:pt idx="13">
                  <c:v>2.2999999999999998</c:v>
                </c:pt>
                <c:pt idx="14">
                  <c:v>13</c:v>
                </c:pt>
                <c:pt idx="15">
                  <c:v>17</c:v>
                </c:pt>
                <c:pt idx="16">
                  <c:v>23.1</c:v>
                </c:pt>
                <c:pt idx="17">
                  <c:v>18.100000000000001</c:v>
                </c:pt>
                <c:pt idx="18">
                  <c:v>6.8</c:v>
                </c:pt>
                <c:pt idx="19">
                  <c:v>-22.7</c:v>
                </c:pt>
                <c:pt idx="20">
                  <c:v>-12</c:v>
                </c:pt>
                <c:pt idx="21">
                  <c:v>-4.4000000000000004</c:v>
                </c:pt>
                <c:pt idx="22">
                  <c:v>20.6</c:v>
                </c:pt>
                <c:pt idx="23">
                  <c:v>27.5</c:v>
                </c:pt>
              </c:numCache>
            </c:numRef>
          </c:val>
          <c:smooth val="0"/>
          <c:extLst>
            <c:ext xmlns:c16="http://schemas.microsoft.com/office/drawing/2014/chart" uri="{C3380CC4-5D6E-409C-BE32-E72D297353CC}">
              <c16:uniqueId val="{00000005-B69A-470B-B1BE-11F953F98E98}"/>
            </c:ext>
          </c:extLst>
        </c:ser>
        <c:ser>
          <c:idx val="6"/>
          <c:order val="6"/>
          <c:tx>
            <c:strRef>
              <c:f>导出数据!$H$2</c:f>
              <c:strCache>
                <c:ptCount val="1"/>
                <c:pt idx="0">
                  <c:v>大型拖拉机</c:v>
                </c:pt>
              </c:strCache>
            </c:strRef>
          </c:tx>
          <c:spPr>
            <a:ln w="19050" cap="rnd">
              <a:solidFill>
                <a:schemeClr val="accent1">
                  <a:lumMod val="60000"/>
                </a:schemeClr>
              </a:solidFill>
              <a:round/>
            </a:ln>
            <a:effectLst/>
          </c:spPr>
          <c:marker>
            <c:symbol val="none"/>
          </c:marker>
          <c:cat>
            <c:numRef>
              <c:f>导出数据!$A$3:$A$26</c:f>
              <c:numCache>
                <c:formatCode>yyyy\-m\-d</c:formatCode>
                <c:ptCount val="24"/>
                <c:pt idx="0">
                  <c:v>44377</c:v>
                </c:pt>
                <c:pt idx="1">
                  <c:v>44347</c:v>
                </c:pt>
                <c:pt idx="2">
                  <c:v>44316</c:v>
                </c:pt>
                <c:pt idx="3">
                  <c:v>44286</c:v>
                </c:pt>
                <c:pt idx="4">
                  <c:v>44196</c:v>
                </c:pt>
                <c:pt idx="5">
                  <c:v>44165</c:v>
                </c:pt>
                <c:pt idx="6">
                  <c:v>44135</c:v>
                </c:pt>
                <c:pt idx="7">
                  <c:v>44104</c:v>
                </c:pt>
                <c:pt idx="8">
                  <c:v>44074</c:v>
                </c:pt>
                <c:pt idx="9">
                  <c:v>44043</c:v>
                </c:pt>
                <c:pt idx="10">
                  <c:v>44012</c:v>
                </c:pt>
                <c:pt idx="11">
                  <c:v>43982</c:v>
                </c:pt>
                <c:pt idx="12">
                  <c:v>43951</c:v>
                </c:pt>
                <c:pt idx="13">
                  <c:v>43921</c:v>
                </c:pt>
                <c:pt idx="14">
                  <c:v>43830</c:v>
                </c:pt>
                <c:pt idx="15">
                  <c:v>43799</c:v>
                </c:pt>
                <c:pt idx="16">
                  <c:v>43769</c:v>
                </c:pt>
                <c:pt idx="17">
                  <c:v>43738</c:v>
                </c:pt>
                <c:pt idx="18">
                  <c:v>43708</c:v>
                </c:pt>
                <c:pt idx="19">
                  <c:v>43677</c:v>
                </c:pt>
                <c:pt idx="20">
                  <c:v>43646</c:v>
                </c:pt>
                <c:pt idx="21">
                  <c:v>43616</c:v>
                </c:pt>
                <c:pt idx="22">
                  <c:v>43585</c:v>
                </c:pt>
                <c:pt idx="23">
                  <c:v>43555</c:v>
                </c:pt>
              </c:numCache>
            </c:numRef>
          </c:cat>
          <c:val>
            <c:numRef>
              <c:f>导出数据!$H$3:$H$26</c:f>
              <c:numCache>
                <c:formatCode>General</c:formatCode>
                <c:ptCount val="24"/>
                <c:pt idx="0">
                  <c:v>-5.3</c:v>
                </c:pt>
                <c:pt idx="1">
                  <c:v>7</c:v>
                </c:pt>
                <c:pt idx="2">
                  <c:v>15.6</c:v>
                </c:pt>
                <c:pt idx="3">
                  <c:v>74.7</c:v>
                </c:pt>
                <c:pt idx="4">
                  <c:v>78</c:v>
                </c:pt>
                <c:pt idx="5">
                  <c:v>55.8</c:v>
                </c:pt>
                <c:pt idx="6">
                  <c:v>158.30000000000001</c:v>
                </c:pt>
                <c:pt idx="7">
                  <c:v>81.5</c:v>
                </c:pt>
                <c:pt idx="8">
                  <c:v>60.7</c:v>
                </c:pt>
                <c:pt idx="9">
                  <c:v>96.8</c:v>
                </c:pt>
                <c:pt idx="10">
                  <c:v>136.30000000000001</c:v>
                </c:pt>
                <c:pt idx="11">
                  <c:v>95.5</c:v>
                </c:pt>
                <c:pt idx="12">
                  <c:v>55.3</c:v>
                </c:pt>
                <c:pt idx="13">
                  <c:v>36.6</c:v>
                </c:pt>
                <c:pt idx="14">
                  <c:v>25.2</c:v>
                </c:pt>
                <c:pt idx="15">
                  <c:v>105.6</c:v>
                </c:pt>
                <c:pt idx="16">
                  <c:v>8.6</c:v>
                </c:pt>
                <c:pt idx="17">
                  <c:v>42</c:v>
                </c:pt>
                <c:pt idx="18">
                  <c:v>-7.6</c:v>
                </c:pt>
                <c:pt idx="19">
                  <c:v>-17.899999999999999</c:v>
                </c:pt>
                <c:pt idx="20">
                  <c:v>1.9</c:v>
                </c:pt>
                <c:pt idx="21">
                  <c:v>27.1</c:v>
                </c:pt>
                <c:pt idx="22">
                  <c:v>23.5</c:v>
                </c:pt>
                <c:pt idx="23">
                  <c:v>-18.3</c:v>
                </c:pt>
              </c:numCache>
            </c:numRef>
          </c:val>
          <c:smooth val="0"/>
          <c:extLst>
            <c:ext xmlns:c16="http://schemas.microsoft.com/office/drawing/2014/chart" uri="{C3380CC4-5D6E-409C-BE32-E72D297353CC}">
              <c16:uniqueId val="{00000006-B69A-470B-B1BE-11F953F98E98}"/>
            </c:ext>
          </c:extLst>
        </c:ser>
        <c:ser>
          <c:idx val="7"/>
          <c:order val="7"/>
          <c:tx>
            <c:strRef>
              <c:f>导出数据!$I$2</c:f>
              <c:strCache>
                <c:ptCount val="1"/>
                <c:pt idx="0">
                  <c:v>中型拖拉机</c:v>
                </c:pt>
              </c:strCache>
            </c:strRef>
          </c:tx>
          <c:spPr>
            <a:ln w="19050" cap="rnd">
              <a:solidFill>
                <a:schemeClr val="accent2">
                  <a:lumMod val="60000"/>
                </a:schemeClr>
              </a:solidFill>
              <a:round/>
            </a:ln>
            <a:effectLst/>
          </c:spPr>
          <c:marker>
            <c:symbol val="none"/>
          </c:marker>
          <c:cat>
            <c:numRef>
              <c:f>导出数据!$A$3:$A$26</c:f>
              <c:numCache>
                <c:formatCode>yyyy\-m\-d</c:formatCode>
                <c:ptCount val="24"/>
                <c:pt idx="0">
                  <c:v>44377</c:v>
                </c:pt>
                <c:pt idx="1">
                  <c:v>44347</c:v>
                </c:pt>
                <c:pt idx="2">
                  <c:v>44316</c:v>
                </c:pt>
                <c:pt idx="3">
                  <c:v>44286</c:v>
                </c:pt>
                <c:pt idx="4">
                  <c:v>44196</c:v>
                </c:pt>
                <c:pt idx="5">
                  <c:v>44165</c:v>
                </c:pt>
                <c:pt idx="6">
                  <c:v>44135</c:v>
                </c:pt>
                <c:pt idx="7">
                  <c:v>44104</c:v>
                </c:pt>
                <c:pt idx="8">
                  <c:v>44074</c:v>
                </c:pt>
                <c:pt idx="9">
                  <c:v>44043</c:v>
                </c:pt>
                <c:pt idx="10">
                  <c:v>44012</c:v>
                </c:pt>
                <c:pt idx="11">
                  <c:v>43982</c:v>
                </c:pt>
                <c:pt idx="12">
                  <c:v>43951</c:v>
                </c:pt>
                <c:pt idx="13">
                  <c:v>43921</c:v>
                </c:pt>
                <c:pt idx="14">
                  <c:v>43830</c:v>
                </c:pt>
                <c:pt idx="15">
                  <c:v>43799</c:v>
                </c:pt>
                <c:pt idx="16">
                  <c:v>43769</c:v>
                </c:pt>
                <c:pt idx="17">
                  <c:v>43738</c:v>
                </c:pt>
                <c:pt idx="18">
                  <c:v>43708</c:v>
                </c:pt>
                <c:pt idx="19">
                  <c:v>43677</c:v>
                </c:pt>
                <c:pt idx="20">
                  <c:v>43646</c:v>
                </c:pt>
                <c:pt idx="21">
                  <c:v>43616</c:v>
                </c:pt>
                <c:pt idx="22">
                  <c:v>43585</c:v>
                </c:pt>
                <c:pt idx="23">
                  <c:v>43555</c:v>
                </c:pt>
              </c:numCache>
            </c:numRef>
          </c:cat>
          <c:val>
            <c:numRef>
              <c:f>导出数据!$I$3:$I$26</c:f>
              <c:numCache>
                <c:formatCode>General</c:formatCode>
                <c:ptCount val="24"/>
                <c:pt idx="0">
                  <c:v>-25.3</c:v>
                </c:pt>
                <c:pt idx="1">
                  <c:v>-9.8000000000000007</c:v>
                </c:pt>
                <c:pt idx="2">
                  <c:v>4.3</c:v>
                </c:pt>
                <c:pt idx="3">
                  <c:v>19.5</c:v>
                </c:pt>
                <c:pt idx="4">
                  <c:v>45.4</c:v>
                </c:pt>
                <c:pt idx="5">
                  <c:v>28</c:v>
                </c:pt>
                <c:pt idx="6">
                  <c:v>47.7</c:v>
                </c:pt>
                <c:pt idx="7">
                  <c:v>9.3000000000000007</c:v>
                </c:pt>
                <c:pt idx="8">
                  <c:v>13.4</c:v>
                </c:pt>
                <c:pt idx="9">
                  <c:v>36.9</c:v>
                </c:pt>
                <c:pt idx="10">
                  <c:v>29.3</c:v>
                </c:pt>
                <c:pt idx="11">
                  <c:v>49.9</c:v>
                </c:pt>
                <c:pt idx="12">
                  <c:v>44</c:v>
                </c:pt>
                <c:pt idx="13">
                  <c:v>3</c:v>
                </c:pt>
                <c:pt idx="14">
                  <c:v>1.9</c:v>
                </c:pt>
                <c:pt idx="15">
                  <c:v>13.8</c:v>
                </c:pt>
                <c:pt idx="16">
                  <c:v>-2.4</c:v>
                </c:pt>
                <c:pt idx="17">
                  <c:v>2.6</c:v>
                </c:pt>
                <c:pt idx="18">
                  <c:v>4.4000000000000004</c:v>
                </c:pt>
                <c:pt idx="19">
                  <c:v>18.399999999999999</c:v>
                </c:pt>
                <c:pt idx="20">
                  <c:v>10.3</c:v>
                </c:pt>
                <c:pt idx="21">
                  <c:v>4.8</c:v>
                </c:pt>
                <c:pt idx="22">
                  <c:v>9.4</c:v>
                </c:pt>
                <c:pt idx="23">
                  <c:v>17.399999999999999</c:v>
                </c:pt>
              </c:numCache>
            </c:numRef>
          </c:val>
          <c:smooth val="0"/>
          <c:extLst>
            <c:ext xmlns:c16="http://schemas.microsoft.com/office/drawing/2014/chart" uri="{C3380CC4-5D6E-409C-BE32-E72D297353CC}">
              <c16:uniqueId val="{00000007-B69A-470B-B1BE-11F953F98E98}"/>
            </c:ext>
          </c:extLst>
        </c:ser>
        <c:ser>
          <c:idx val="8"/>
          <c:order val="8"/>
          <c:tx>
            <c:strRef>
              <c:f>导出数据!$J$2</c:f>
              <c:strCache>
                <c:ptCount val="1"/>
                <c:pt idx="0">
                  <c:v>金属切削机床</c:v>
                </c:pt>
              </c:strCache>
            </c:strRef>
          </c:tx>
          <c:spPr>
            <a:ln w="19050" cap="rnd">
              <a:solidFill>
                <a:schemeClr val="accent3">
                  <a:lumMod val="60000"/>
                </a:schemeClr>
              </a:solidFill>
              <a:round/>
            </a:ln>
            <a:effectLst/>
          </c:spPr>
          <c:marker>
            <c:symbol val="none"/>
          </c:marker>
          <c:dLbls>
            <c:dLbl>
              <c:idx val="23"/>
              <c:layout>
                <c:manualLayout>
                  <c:x val="-2.848534893776046E-2"/>
                  <c:y val="-4.2616154654509943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B69A-470B-B1BE-11F953F98E9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导出数据!$A$3:$A$26</c:f>
              <c:numCache>
                <c:formatCode>yyyy\-m\-d</c:formatCode>
                <c:ptCount val="24"/>
                <c:pt idx="0">
                  <c:v>44377</c:v>
                </c:pt>
                <c:pt idx="1">
                  <c:v>44347</c:v>
                </c:pt>
                <c:pt idx="2">
                  <c:v>44316</c:v>
                </c:pt>
                <c:pt idx="3">
                  <c:v>44286</c:v>
                </c:pt>
                <c:pt idx="4">
                  <c:v>44196</c:v>
                </c:pt>
                <c:pt idx="5">
                  <c:v>44165</c:v>
                </c:pt>
                <c:pt idx="6">
                  <c:v>44135</c:v>
                </c:pt>
                <c:pt idx="7">
                  <c:v>44104</c:v>
                </c:pt>
                <c:pt idx="8">
                  <c:v>44074</c:v>
                </c:pt>
                <c:pt idx="9">
                  <c:v>44043</c:v>
                </c:pt>
                <c:pt idx="10">
                  <c:v>44012</c:v>
                </c:pt>
                <c:pt idx="11">
                  <c:v>43982</c:v>
                </c:pt>
                <c:pt idx="12">
                  <c:v>43951</c:v>
                </c:pt>
                <c:pt idx="13">
                  <c:v>43921</c:v>
                </c:pt>
                <c:pt idx="14">
                  <c:v>43830</c:v>
                </c:pt>
                <c:pt idx="15">
                  <c:v>43799</c:v>
                </c:pt>
                <c:pt idx="16">
                  <c:v>43769</c:v>
                </c:pt>
                <c:pt idx="17">
                  <c:v>43738</c:v>
                </c:pt>
                <c:pt idx="18">
                  <c:v>43708</c:v>
                </c:pt>
                <c:pt idx="19">
                  <c:v>43677</c:v>
                </c:pt>
                <c:pt idx="20">
                  <c:v>43646</c:v>
                </c:pt>
                <c:pt idx="21">
                  <c:v>43616</c:v>
                </c:pt>
                <c:pt idx="22">
                  <c:v>43585</c:v>
                </c:pt>
                <c:pt idx="23">
                  <c:v>43555</c:v>
                </c:pt>
              </c:numCache>
            </c:numRef>
          </c:cat>
          <c:val>
            <c:numRef>
              <c:f>导出数据!$J$3:$J$26</c:f>
              <c:numCache>
                <c:formatCode>General</c:formatCode>
                <c:ptCount val="24"/>
                <c:pt idx="0">
                  <c:v>29.5</c:v>
                </c:pt>
                <c:pt idx="1">
                  <c:v>31.8</c:v>
                </c:pt>
                <c:pt idx="2">
                  <c:v>37.200000000000003</c:v>
                </c:pt>
                <c:pt idx="3">
                  <c:v>42.9</c:v>
                </c:pt>
                <c:pt idx="4">
                  <c:v>32.4</c:v>
                </c:pt>
                <c:pt idx="5">
                  <c:v>25.7</c:v>
                </c:pt>
                <c:pt idx="6">
                  <c:v>29</c:v>
                </c:pt>
                <c:pt idx="7">
                  <c:v>20.6</c:v>
                </c:pt>
                <c:pt idx="8">
                  <c:v>11.8</c:v>
                </c:pt>
                <c:pt idx="9">
                  <c:v>14.7</c:v>
                </c:pt>
                <c:pt idx="10">
                  <c:v>15.4</c:v>
                </c:pt>
                <c:pt idx="11">
                  <c:v>17.100000000000001</c:v>
                </c:pt>
                <c:pt idx="12">
                  <c:v>11.4</c:v>
                </c:pt>
                <c:pt idx="13">
                  <c:v>-21.7</c:v>
                </c:pt>
                <c:pt idx="14">
                  <c:v>-14.3</c:v>
                </c:pt>
                <c:pt idx="15">
                  <c:v>-13.2</c:v>
                </c:pt>
                <c:pt idx="16">
                  <c:v>-13.5</c:v>
                </c:pt>
                <c:pt idx="17">
                  <c:v>-17.8</c:v>
                </c:pt>
                <c:pt idx="18">
                  <c:v>-21.3</c:v>
                </c:pt>
                <c:pt idx="19">
                  <c:v>-17.399999999999999</c:v>
                </c:pt>
                <c:pt idx="20">
                  <c:v>-14</c:v>
                </c:pt>
                <c:pt idx="21">
                  <c:v>-17.399999999999999</c:v>
                </c:pt>
                <c:pt idx="22">
                  <c:v>-25</c:v>
                </c:pt>
                <c:pt idx="23">
                  <c:v>-5.7</c:v>
                </c:pt>
              </c:numCache>
            </c:numRef>
          </c:val>
          <c:smooth val="0"/>
          <c:extLst>
            <c:ext xmlns:c16="http://schemas.microsoft.com/office/drawing/2014/chart" uri="{C3380CC4-5D6E-409C-BE32-E72D297353CC}">
              <c16:uniqueId val="{00000008-B69A-470B-B1BE-11F953F98E98}"/>
            </c:ext>
          </c:extLst>
        </c:ser>
        <c:dLbls>
          <c:showLegendKey val="0"/>
          <c:showVal val="0"/>
          <c:showCatName val="0"/>
          <c:showSerName val="0"/>
          <c:showPercent val="0"/>
          <c:showBubbleSize val="0"/>
        </c:dLbls>
        <c:smooth val="0"/>
        <c:axId val="1244290672"/>
        <c:axId val="1244291088"/>
      </c:lineChart>
      <c:dateAx>
        <c:axId val="1244290672"/>
        <c:scaling>
          <c:orientation val="minMax"/>
        </c:scaling>
        <c:delete val="0"/>
        <c:axPos val="b"/>
        <c:numFmt formatCode="yyyy\-m"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244291088"/>
        <c:crosses val="autoZero"/>
        <c:auto val="1"/>
        <c:lblOffset val="100"/>
        <c:baseTimeUnit val="months"/>
      </c:dateAx>
      <c:valAx>
        <c:axId val="124429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244290672"/>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sz="1600" dirty="0"/>
              <a:t>生铁出口数量累计</a:t>
            </a:r>
            <a:r>
              <a:rPr lang="zh-CN" sz="1600" dirty="0" smtClean="0"/>
              <a:t>值</a:t>
            </a:r>
            <a:r>
              <a:rPr lang="zh-CN" altLang="en-US" sz="1600" dirty="0" smtClean="0"/>
              <a:t>（</a:t>
            </a:r>
            <a:r>
              <a:rPr lang="zh-CN" altLang="zh-CN" sz="1600" b="0" i="0" u="none" strike="noStrike" baseline="0" dirty="0" smtClean="0">
                <a:effectLst/>
              </a:rPr>
              <a:t>吨</a:t>
            </a:r>
            <a:r>
              <a:rPr lang="zh-CN" altLang="en-US" sz="1600" dirty="0" smtClean="0"/>
              <a:t>）</a:t>
            </a:r>
            <a:endParaRPr lang="zh-CN" sz="1600" dirty="0"/>
          </a:p>
        </c:rich>
      </c:tx>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导出数据!$B$2</c:f>
              <c:strCache>
                <c:ptCount val="1"/>
                <c:pt idx="0">
                  <c:v>生铁：出口数量合计累计值：中国（月）</c:v>
                </c:pt>
              </c:strCache>
            </c:strRef>
          </c:tx>
          <c:spPr>
            <a:ln w="19050" cap="rnd">
              <a:solidFill>
                <a:schemeClr val="accent1"/>
              </a:solidFill>
              <a:round/>
            </a:ln>
            <a:effectLst/>
          </c:spPr>
          <c:marker>
            <c:symbol val="none"/>
          </c:marker>
          <c:dLbls>
            <c:dLbl>
              <c:idx val="11"/>
              <c:layout>
                <c:manualLayout>
                  <c:x val="-0.1285053200310691"/>
                  <c:y val="-6.6291796129237593E-2"/>
                </c:manualLayout>
              </c:layout>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DA4-4535-842C-7EE7B2006335}"/>
                </c:ext>
              </c:extLst>
            </c:dLbl>
            <c:dLbl>
              <c:idx val="17"/>
              <c:layout>
                <c:manualLayout>
                  <c:x val="-7.6231969509956199E-2"/>
                  <c:y val="-4.4983718801982736E-2"/>
                </c:manualLayout>
              </c:layout>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8DA4-4535-842C-7EE7B2006335}"/>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导出数据!$A$3:$A$20</c:f>
              <c:numCache>
                <c:formatCode>yyyy\-m\-d</c:formatCode>
                <c:ptCount val="18"/>
                <c:pt idx="0">
                  <c:v>44377</c:v>
                </c:pt>
                <c:pt idx="1">
                  <c:v>44347</c:v>
                </c:pt>
                <c:pt idx="2">
                  <c:v>44316</c:v>
                </c:pt>
                <c:pt idx="3">
                  <c:v>44286</c:v>
                </c:pt>
                <c:pt idx="4">
                  <c:v>44255</c:v>
                </c:pt>
                <c:pt idx="5">
                  <c:v>44227</c:v>
                </c:pt>
                <c:pt idx="6">
                  <c:v>44196</c:v>
                </c:pt>
                <c:pt idx="7">
                  <c:v>44165</c:v>
                </c:pt>
                <c:pt idx="8">
                  <c:v>44135</c:v>
                </c:pt>
                <c:pt idx="9">
                  <c:v>44104</c:v>
                </c:pt>
                <c:pt idx="10">
                  <c:v>44074</c:v>
                </c:pt>
                <c:pt idx="11">
                  <c:v>44043</c:v>
                </c:pt>
                <c:pt idx="12">
                  <c:v>44012</c:v>
                </c:pt>
                <c:pt idx="13">
                  <c:v>43982</c:v>
                </c:pt>
                <c:pt idx="14">
                  <c:v>43951</c:v>
                </c:pt>
                <c:pt idx="15">
                  <c:v>43921</c:v>
                </c:pt>
                <c:pt idx="16">
                  <c:v>43890</c:v>
                </c:pt>
                <c:pt idx="17">
                  <c:v>43861</c:v>
                </c:pt>
              </c:numCache>
            </c:numRef>
          </c:cat>
          <c:val>
            <c:numRef>
              <c:f>导出数据!$B$3:$B$20</c:f>
              <c:numCache>
                <c:formatCode>General</c:formatCode>
                <c:ptCount val="18"/>
                <c:pt idx="0">
                  <c:v>62301.552000000003</c:v>
                </c:pt>
                <c:pt idx="1">
                  <c:v>61959.451999999997</c:v>
                </c:pt>
                <c:pt idx="2">
                  <c:v>51803.451999999997</c:v>
                </c:pt>
                <c:pt idx="3">
                  <c:v>51803.152000000002</c:v>
                </c:pt>
                <c:pt idx="4">
                  <c:v>39931.86</c:v>
                </c:pt>
                <c:pt idx="5">
                  <c:v>36631.86</c:v>
                </c:pt>
                <c:pt idx="6">
                  <c:v>1018.775</c:v>
                </c:pt>
                <c:pt idx="7">
                  <c:v>1014.775</c:v>
                </c:pt>
                <c:pt idx="8">
                  <c:v>1014.775</c:v>
                </c:pt>
                <c:pt idx="9">
                  <c:v>772.77499999999998</c:v>
                </c:pt>
                <c:pt idx="10">
                  <c:v>771.86900000000003</c:v>
                </c:pt>
                <c:pt idx="11">
                  <c:v>270.51900000000001</c:v>
                </c:pt>
                <c:pt idx="12">
                  <c:v>110.504</c:v>
                </c:pt>
                <c:pt idx="13">
                  <c:v>110.504</c:v>
                </c:pt>
                <c:pt idx="14">
                  <c:v>110.504</c:v>
                </c:pt>
                <c:pt idx="15">
                  <c:v>110.504</c:v>
                </c:pt>
                <c:pt idx="16">
                  <c:v>10.504</c:v>
                </c:pt>
                <c:pt idx="17">
                  <c:v>5.2519999999999998</c:v>
                </c:pt>
              </c:numCache>
            </c:numRef>
          </c:val>
          <c:smooth val="0"/>
          <c:extLst>
            <c:ext xmlns:c16="http://schemas.microsoft.com/office/drawing/2014/chart" uri="{C3380CC4-5D6E-409C-BE32-E72D297353CC}">
              <c16:uniqueId val="{00000001-8DA4-4535-842C-7EE7B2006335}"/>
            </c:ext>
          </c:extLst>
        </c:ser>
        <c:dLbls>
          <c:showLegendKey val="0"/>
          <c:showVal val="0"/>
          <c:showCatName val="0"/>
          <c:showSerName val="0"/>
          <c:showPercent val="0"/>
          <c:showBubbleSize val="0"/>
        </c:dLbls>
        <c:smooth val="0"/>
        <c:axId val="1861562512"/>
        <c:axId val="1861566256"/>
      </c:lineChart>
      <c:dateAx>
        <c:axId val="1861562512"/>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61566256"/>
        <c:crosses val="autoZero"/>
        <c:auto val="1"/>
        <c:lblOffset val="100"/>
        <c:baseTimeUnit val="months"/>
      </c:dateAx>
      <c:valAx>
        <c:axId val="186156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6156251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导出数据!$B$2</c:f>
              <c:strCache>
                <c:ptCount val="1"/>
                <c:pt idx="0">
                  <c:v>钢材：出口数量累计值：中国（月）</c:v>
                </c:pt>
              </c:strCache>
            </c:strRef>
          </c:tx>
          <c:spPr>
            <a:solidFill>
              <a:schemeClr val="accent1"/>
            </a:solidFill>
            <a:ln>
              <a:noFill/>
            </a:ln>
            <a:effectLst/>
          </c:spPr>
          <c:invertIfNegative val="0"/>
          <c:cat>
            <c:numRef>
              <c:f>导出数据!$A$3:$A$44</c:f>
              <c:numCache>
                <c:formatCode>yyyy\-m\-d</c:formatCode>
                <c:ptCount val="42"/>
                <c:pt idx="0">
                  <c:v>44377</c:v>
                </c:pt>
                <c:pt idx="1">
                  <c:v>44347</c:v>
                </c:pt>
                <c:pt idx="2">
                  <c:v>44316</c:v>
                </c:pt>
                <c:pt idx="3">
                  <c:v>44286</c:v>
                </c:pt>
                <c:pt idx="4">
                  <c:v>44255</c:v>
                </c:pt>
                <c:pt idx="5">
                  <c:v>44227</c:v>
                </c:pt>
                <c:pt idx="6">
                  <c:v>44196</c:v>
                </c:pt>
                <c:pt idx="7">
                  <c:v>44165</c:v>
                </c:pt>
                <c:pt idx="8">
                  <c:v>44135</c:v>
                </c:pt>
                <c:pt idx="9">
                  <c:v>44104</c:v>
                </c:pt>
                <c:pt idx="10">
                  <c:v>44074</c:v>
                </c:pt>
                <c:pt idx="11">
                  <c:v>44043</c:v>
                </c:pt>
                <c:pt idx="12">
                  <c:v>44012</c:v>
                </c:pt>
                <c:pt idx="13">
                  <c:v>43982</c:v>
                </c:pt>
                <c:pt idx="14">
                  <c:v>43951</c:v>
                </c:pt>
                <c:pt idx="15">
                  <c:v>43921</c:v>
                </c:pt>
                <c:pt idx="16">
                  <c:v>43890</c:v>
                </c:pt>
                <c:pt idx="17">
                  <c:v>43861</c:v>
                </c:pt>
                <c:pt idx="18">
                  <c:v>43830</c:v>
                </c:pt>
                <c:pt idx="19">
                  <c:v>43799</c:v>
                </c:pt>
                <c:pt idx="20">
                  <c:v>43769</c:v>
                </c:pt>
                <c:pt idx="21">
                  <c:v>43738</c:v>
                </c:pt>
                <c:pt idx="22">
                  <c:v>43708</c:v>
                </c:pt>
                <c:pt idx="23">
                  <c:v>43677</c:v>
                </c:pt>
                <c:pt idx="24">
                  <c:v>43646</c:v>
                </c:pt>
                <c:pt idx="25">
                  <c:v>43616</c:v>
                </c:pt>
                <c:pt idx="26">
                  <c:v>43585</c:v>
                </c:pt>
                <c:pt idx="27">
                  <c:v>43555</c:v>
                </c:pt>
                <c:pt idx="28">
                  <c:v>43524</c:v>
                </c:pt>
                <c:pt idx="29">
                  <c:v>43496</c:v>
                </c:pt>
                <c:pt idx="30">
                  <c:v>43465</c:v>
                </c:pt>
                <c:pt idx="31">
                  <c:v>43434</c:v>
                </c:pt>
                <c:pt idx="32">
                  <c:v>43404</c:v>
                </c:pt>
                <c:pt idx="33">
                  <c:v>43373</c:v>
                </c:pt>
                <c:pt idx="34">
                  <c:v>43343</c:v>
                </c:pt>
                <c:pt idx="35">
                  <c:v>43312</c:v>
                </c:pt>
                <c:pt idx="36">
                  <c:v>43281</c:v>
                </c:pt>
                <c:pt idx="37">
                  <c:v>43251</c:v>
                </c:pt>
                <c:pt idx="38">
                  <c:v>43220</c:v>
                </c:pt>
                <c:pt idx="39">
                  <c:v>43190</c:v>
                </c:pt>
                <c:pt idx="40">
                  <c:v>43159</c:v>
                </c:pt>
                <c:pt idx="41">
                  <c:v>43131</c:v>
                </c:pt>
              </c:numCache>
            </c:numRef>
          </c:cat>
          <c:val>
            <c:numRef>
              <c:f>导出数据!$B$3:$B$44</c:f>
            </c:numRef>
          </c:val>
          <c:extLst>
            <c:ext xmlns:c16="http://schemas.microsoft.com/office/drawing/2014/chart" uri="{C3380CC4-5D6E-409C-BE32-E72D297353CC}">
              <c16:uniqueId val="{00000000-AD71-4C20-A39D-38CBAF4B7883}"/>
            </c:ext>
          </c:extLst>
        </c:ser>
        <c:ser>
          <c:idx val="1"/>
          <c:order val="1"/>
          <c:tx>
            <c:strRef>
              <c:f>导出数据!$C$2</c:f>
              <c:strCache>
                <c:ptCount val="1"/>
              </c:strCache>
            </c:strRef>
          </c:tx>
          <c:spPr>
            <a:solidFill>
              <a:schemeClr val="accent2"/>
            </a:solidFill>
            <a:ln>
              <a:noFill/>
            </a:ln>
            <a:effectLst/>
          </c:spPr>
          <c:invertIfNegative val="0"/>
          <c:cat>
            <c:numRef>
              <c:f>导出数据!$A$3:$A$44</c:f>
              <c:numCache>
                <c:formatCode>yyyy\-m\-d</c:formatCode>
                <c:ptCount val="42"/>
                <c:pt idx="0">
                  <c:v>44377</c:v>
                </c:pt>
                <c:pt idx="1">
                  <c:v>44347</c:v>
                </c:pt>
                <c:pt idx="2">
                  <c:v>44316</c:v>
                </c:pt>
                <c:pt idx="3">
                  <c:v>44286</c:v>
                </c:pt>
                <c:pt idx="4">
                  <c:v>44255</c:v>
                </c:pt>
                <c:pt idx="5">
                  <c:v>44227</c:v>
                </c:pt>
                <c:pt idx="6">
                  <c:v>44196</c:v>
                </c:pt>
                <c:pt idx="7">
                  <c:v>44165</c:v>
                </c:pt>
                <c:pt idx="8">
                  <c:v>44135</c:v>
                </c:pt>
                <c:pt idx="9">
                  <c:v>44104</c:v>
                </c:pt>
                <c:pt idx="10">
                  <c:v>44074</c:v>
                </c:pt>
                <c:pt idx="11">
                  <c:v>44043</c:v>
                </c:pt>
                <c:pt idx="12">
                  <c:v>44012</c:v>
                </c:pt>
                <c:pt idx="13">
                  <c:v>43982</c:v>
                </c:pt>
                <c:pt idx="14">
                  <c:v>43951</c:v>
                </c:pt>
                <c:pt idx="15">
                  <c:v>43921</c:v>
                </c:pt>
                <c:pt idx="16">
                  <c:v>43890</c:v>
                </c:pt>
                <c:pt idx="17">
                  <c:v>43861</c:v>
                </c:pt>
                <c:pt idx="18">
                  <c:v>43830</c:v>
                </c:pt>
                <c:pt idx="19">
                  <c:v>43799</c:v>
                </c:pt>
                <c:pt idx="20">
                  <c:v>43769</c:v>
                </c:pt>
                <c:pt idx="21">
                  <c:v>43738</c:v>
                </c:pt>
                <c:pt idx="22">
                  <c:v>43708</c:v>
                </c:pt>
                <c:pt idx="23">
                  <c:v>43677</c:v>
                </c:pt>
                <c:pt idx="24">
                  <c:v>43646</c:v>
                </c:pt>
                <c:pt idx="25">
                  <c:v>43616</c:v>
                </c:pt>
                <c:pt idx="26">
                  <c:v>43585</c:v>
                </c:pt>
                <c:pt idx="27">
                  <c:v>43555</c:v>
                </c:pt>
                <c:pt idx="28">
                  <c:v>43524</c:v>
                </c:pt>
                <c:pt idx="29">
                  <c:v>43496</c:v>
                </c:pt>
                <c:pt idx="30">
                  <c:v>43465</c:v>
                </c:pt>
                <c:pt idx="31">
                  <c:v>43434</c:v>
                </c:pt>
                <c:pt idx="32">
                  <c:v>43404</c:v>
                </c:pt>
                <c:pt idx="33">
                  <c:v>43373</c:v>
                </c:pt>
                <c:pt idx="34">
                  <c:v>43343</c:v>
                </c:pt>
                <c:pt idx="35">
                  <c:v>43312</c:v>
                </c:pt>
                <c:pt idx="36">
                  <c:v>43281</c:v>
                </c:pt>
                <c:pt idx="37">
                  <c:v>43251</c:v>
                </c:pt>
                <c:pt idx="38">
                  <c:v>43220</c:v>
                </c:pt>
                <c:pt idx="39">
                  <c:v>43190</c:v>
                </c:pt>
                <c:pt idx="40">
                  <c:v>43159</c:v>
                </c:pt>
                <c:pt idx="41">
                  <c:v>43131</c:v>
                </c:pt>
              </c:numCache>
            </c:numRef>
          </c:cat>
          <c:val>
            <c:numRef>
              <c:f>导出数据!$C$3:$C$44</c:f>
            </c:numRef>
          </c:val>
          <c:extLst>
            <c:ext xmlns:c16="http://schemas.microsoft.com/office/drawing/2014/chart" uri="{C3380CC4-5D6E-409C-BE32-E72D297353CC}">
              <c16:uniqueId val="{00000001-AD71-4C20-A39D-38CBAF4B7883}"/>
            </c:ext>
          </c:extLst>
        </c:ser>
        <c:ser>
          <c:idx val="2"/>
          <c:order val="2"/>
          <c:tx>
            <c:strRef>
              <c:f>导出数据!$D$2</c:f>
              <c:strCache>
                <c:ptCount val="1"/>
                <c:pt idx="0">
                  <c:v>钢材出口数量（万吨）</c:v>
                </c:pt>
              </c:strCache>
            </c:strRef>
          </c:tx>
          <c:spPr>
            <a:solidFill>
              <a:schemeClr val="accent3"/>
            </a:solidFill>
            <a:ln>
              <a:noFill/>
            </a:ln>
            <a:effectLst/>
          </c:spPr>
          <c:invertIfNegative val="0"/>
          <c:dLbls>
            <c:dLbl>
              <c:idx val="5"/>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AD71-4C20-A39D-38CBAF4B7883}"/>
                </c:ext>
              </c:extLst>
            </c:dLbl>
            <c:dLbl>
              <c:idx val="6"/>
              <c:layout>
                <c:manualLayout>
                  <c:x val="1.5431246938485738E-2"/>
                  <c:y val="9.667668196492691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AD71-4C20-A39D-38CBAF4B7883}"/>
                </c:ext>
              </c:extLst>
            </c:dLbl>
            <c:dLbl>
              <c:idx val="15"/>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AD71-4C20-A39D-38CBAF4B7883}"/>
                </c:ext>
              </c:extLst>
            </c:dLbl>
            <c:dLbl>
              <c:idx val="16"/>
              <c:layout>
                <c:manualLayout>
                  <c:x val="1.5431246938485738E-2"/>
                  <c:y val="1.93353363929853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AD71-4C20-A39D-38CBAF4B7883}"/>
                </c:ext>
              </c:extLst>
            </c:dLbl>
            <c:dLbl>
              <c:idx val="39"/>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AD71-4C20-A39D-38CBAF4B7883}"/>
                </c:ext>
              </c:extLst>
            </c:dLbl>
            <c:dLbl>
              <c:idx val="4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AD71-4C20-A39D-38CBAF4B7883}"/>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导出数据!$A$3:$A$44</c:f>
              <c:numCache>
                <c:formatCode>yyyy\-m\-d</c:formatCode>
                <c:ptCount val="42"/>
                <c:pt idx="0">
                  <c:v>44377</c:v>
                </c:pt>
                <c:pt idx="1">
                  <c:v>44347</c:v>
                </c:pt>
                <c:pt idx="2">
                  <c:v>44316</c:v>
                </c:pt>
                <c:pt idx="3">
                  <c:v>44286</c:v>
                </c:pt>
                <c:pt idx="4">
                  <c:v>44255</c:v>
                </c:pt>
                <c:pt idx="5">
                  <c:v>44227</c:v>
                </c:pt>
                <c:pt idx="6">
                  <c:v>44196</c:v>
                </c:pt>
                <c:pt idx="7">
                  <c:v>44165</c:v>
                </c:pt>
                <c:pt idx="8">
                  <c:v>44135</c:v>
                </c:pt>
                <c:pt idx="9">
                  <c:v>44104</c:v>
                </c:pt>
                <c:pt idx="10">
                  <c:v>44074</c:v>
                </c:pt>
                <c:pt idx="11">
                  <c:v>44043</c:v>
                </c:pt>
                <c:pt idx="12">
                  <c:v>44012</c:v>
                </c:pt>
                <c:pt idx="13">
                  <c:v>43982</c:v>
                </c:pt>
                <c:pt idx="14">
                  <c:v>43951</c:v>
                </c:pt>
                <c:pt idx="15">
                  <c:v>43921</c:v>
                </c:pt>
                <c:pt idx="16">
                  <c:v>43890</c:v>
                </c:pt>
                <c:pt idx="17">
                  <c:v>43861</c:v>
                </c:pt>
                <c:pt idx="18">
                  <c:v>43830</c:v>
                </c:pt>
                <c:pt idx="19">
                  <c:v>43799</c:v>
                </c:pt>
                <c:pt idx="20">
                  <c:v>43769</c:v>
                </c:pt>
                <c:pt idx="21">
                  <c:v>43738</c:v>
                </c:pt>
                <c:pt idx="22">
                  <c:v>43708</c:v>
                </c:pt>
                <c:pt idx="23">
                  <c:v>43677</c:v>
                </c:pt>
                <c:pt idx="24">
                  <c:v>43646</c:v>
                </c:pt>
                <c:pt idx="25">
                  <c:v>43616</c:v>
                </c:pt>
                <c:pt idx="26">
                  <c:v>43585</c:v>
                </c:pt>
                <c:pt idx="27">
                  <c:v>43555</c:v>
                </c:pt>
                <c:pt idx="28">
                  <c:v>43524</c:v>
                </c:pt>
                <c:pt idx="29">
                  <c:v>43496</c:v>
                </c:pt>
                <c:pt idx="30">
                  <c:v>43465</c:v>
                </c:pt>
                <c:pt idx="31">
                  <c:v>43434</c:v>
                </c:pt>
                <c:pt idx="32">
                  <c:v>43404</c:v>
                </c:pt>
                <c:pt idx="33">
                  <c:v>43373</c:v>
                </c:pt>
                <c:pt idx="34">
                  <c:v>43343</c:v>
                </c:pt>
                <c:pt idx="35">
                  <c:v>43312</c:v>
                </c:pt>
                <c:pt idx="36">
                  <c:v>43281</c:v>
                </c:pt>
                <c:pt idx="37">
                  <c:v>43251</c:v>
                </c:pt>
                <c:pt idx="38">
                  <c:v>43220</c:v>
                </c:pt>
                <c:pt idx="39">
                  <c:v>43190</c:v>
                </c:pt>
                <c:pt idx="40">
                  <c:v>43159</c:v>
                </c:pt>
                <c:pt idx="41">
                  <c:v>43131</c:v>
                </c:pt>
              </c:numCache>
            </c:numRef>
          </c:cat>
          <c:val>
            <c:numRef>
              <c:f>导出数据!$D$3:$D$44</c:f>
              <c:numCache>
                <c:formatCode>0.00_ </c:formatCode>
                <c:ptCount val="42"/>
                <c:pt idx="0">
                  <c:v>645.79620780000016</c:v>
                </c:pt>
                <c:pt idx="1">
                  <c:v>527.05564819999972</c:v>
                </c:pt>
                <c:pt idx="2">
                  <c:v>797.34883190000016</c:v>
                </c:pt>
                <c:pt idx="3">
                  <c:v>754.15017439999986</c:v>
                </c:pt>
                <c:pt idx="4">
                  <c:v>490.31303270000006</c:v>
                </c:pt>
                <c:pt idx="5">
                  <c:v>523.71580610000001</c:v>
                </c:pt>
                <c:pt idx="6">
                  <c:v>485.01460680000037</c:v>
                </c:pt>
                <c:pt idx="7">
                  <c:v>440.19183760000021</c:v>
                </c:pt>
                <c:pt idx="8">
                  <c:v>403.90324259999988</c:v>
                </c:pt>
                <c:pt idx="9">
                  <c:v>382.5332604999997</c:v>
                </c:pt>
                <c:pt idx="10">
                  <c:v>367.75410950000025</c:v>
                </c:pt>
                <c:pt idx="11">
                  <c:v>417.59898399999997</c:v>
                </c:pt>
                <c:pt idx="12">
                  <c:v>370.0708699999999</c:v>
                </c:pt>
                <c:pt idx="13">
                  <c:v>440.11497159999982</c:v>
                </c:pt>
                <c:pt idx="14">
                  <c:v>631.85800000000017</c:v>
                </c:pt>
                <c:pt idx="15">
                  <c:v>647.63781299999994</c:v>
                </c:pt>
                <c:pt idx="16">
                  <c:v>390.52723700000001</c:v>
                </c:pt>
                <c:pt idx="17">
                  <c:v>390.52723700000001</c:v>
                </c:pt>
                <c:pt idx="18">
                  <c:v>468.40454919999985</c:v>
                </c:pt>
                <c:pt idx="19">
                  <c:v>457.48814039999991</c:v>
                </c:pt>
                <c:pt idx="20">
                  <c:v>478.15212529999985</c:v>
                </c:pt>
                <c:pt idx="21">
                  <c:v>533.32648990000041</c:v>
                </c:pt>
                <c:pt idx="22">
                  <c:v>500.60411599999964</c:v>
                </c:pt>
                <c:pt idx="23">
                  <c:v>556.99258709999992</c:v>
                </c:pt>
                <c:pt idx="24">
                  <c:v>530.62048330000039</c:v>
                </c:pt>
                <c:pt idx="25">
                  <c:v>574.26304800000003</c:v>
                </c:pt>
                <c:pt idx="26">
                  <c:v>632.63069429999996</c:v>
                </c:pt>
                <c:pt idx="27">
                  <c:v>632.66621789999999</c:v>
                </c:pt>
                <c:pt idx="28">
                  <c:v>451.22702879999997</c:v>
                </c:pt>
                <c:pt idx="29">
                  <c:v>618.75818559999993</c:v>
                </c:pt>
                <c:pt idx="30">
                  <c:v>555.6220053000003</c:v>
                </c:pt>
                <c:pt idx="31">
                  <c:v>529.93812049999985</c:v>
                </c:pt>
                <c:pt idx="32">
                  <c:v>550.27662169999996</c:v>
                </c:pt>
                <c:pt idx="33">
                  <c:v>592.77610920000006</c:v>
                </c:pt>
                <c:pt idx="34">
                  <c:v>586.62229600000012</c:v>
                </c:pt>
                <c:pt idx="35">
                  <c:v>586.53021920000015</c:v>
                </c:pt>
                <c:pt idx="36">
                  <c:v>692.44524879999983</c:v>
                </c:pt>
                <c:pt idx="37">
                  <c:v>683.19706290000011</c:v>
                </c:pt>
                <c:pt idx="38">
                  <c:v>643.67426260000025</c:v>
                </c:pt>
                <c:pt idx="39">
                  <c:v>564.3496826999999</c:v>
                </c:pt>
                <c:pt idx="40">
                  <c:v>483.92773569999997</c:v>
                </c:pt>
                <c:pt idx="41">
                  <c:v>464.22109809999995</c:v>
                </c:pt>
              </c:numCache>
            </c:numRef>
          </c:val>
          <c:extLst>
            <c:ext xmlns:c16="http://schemas.microsoft.com/office/drawing/2014/chart" uri="{C3380CC4-5D6E-409C-BE32-E72D297353CC}">
              <c16:uniqueId val="{00000002-AD71-4C20-A39D-38CBAF4B7883}"/>
            </c:ext>
          </c:extLst>
        </c:ser>
        <c:dLbls>
          <c:showLegendKey val="0"/>
          <c:showVal val="0"/>
          <c:showCatName val="0"/>
          <c:showSerName val="0"/>
          <c:showPercent val="0"/>
          <c:showBubbleSize val="0"/>
        </c:dLbls>
        <c:gapWidth val="219"/>
        <c:overlap val="-27"/>
        <c:axId val="1909745183"/>
        <c:axId val="1909745599"/>
      </c:barChart>
      <c:dateAx>
        <c:axId val="1909745183"/>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909745599"/>
        <c:crosses val="autoZero"/>
        <c:auto val="1"/>
        <c:lblOffset val="100"/>
        <c:baseTimeUnit val="months"/>
      </c:dateAx>
      <c:valAx>
        <c:axId val="190974559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909745183"/>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0.83376</cdr:x>
      <cdr:y>0.10269</cdr:y>
    </cdr:from>
    <cdr:to>
      <cdr:x>0.965</cdr:x>
      <cdr:y>0.8658</cdr:y>
    </cdr:to>
    <cdr:sp macro="" textlink="">
      <cdr:nvSpPr>
        <cdr:cNvPr id="2" name="矩形 1">
          <a:extLst xmlns:a="http://schemas.openxmlformats.org/drawingml/2006/main">
            <a:ext uri="{FF2B5EF4-FFF2-40B4-BE49-F238E27FC236}">
              <a16:creationId xmlns:a16="http://schemas.microsoft.com/office/drawing/2014/main" id="{D1585D35-FD5A-4FB6-956A-833E5712947C}"/>
            </a:ext>
          </a:extLst>
        </cdr:cNvPr>
        <cdr:cNvSpPr/>
      </cdr:nvSpPr>
      <cdr:spPr>
        <a:xfrm xmlns:a="http://schemas.openxmlformats.org/drawingml/2006/main">
          <a:off x="9663514" y="550872"/>
          <a:ext cx="1521150" cy="4093436"/>
        </a:xfrm>
        <a:prstGeom xmlns:a="http://schemas.openxmlformats.org/drawingml/2006/main" prst="rect">
          <a:avLst/>
        </a:prstGeom>
        <a:solidFill xmlns:a="http://schemas.openxmlformats.org/drawingml/2006/main">
          <a:schemeClr val="accent1">
            <a:alpha val="20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59A707C-E2C5-4EA2-9BE8-71584E7675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8C9933B3-1469-4DA9-9425-FB1E71BF16A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defRPr>
            </a:lvl1pPr>
          </a:lstStyle>
          <a:p>
            <a:pPr>
              <a:defRPr/>
            </a:pPr>
            <a:fld id="{6352523D-F4EE-4DB8-ACC8-DC61F38C7B18}" type="datetimeFigureOut">
              <a:rPr lang="zh-CN" altLang="en-US"/>
              <a:pPr>
                <a:defRPr/>
              </a:pPr>
              <a:t>2021/8/2</a:t>
            </a:fld>
            <a:endParaRPr lang="zh-CN" altLang="en-US"/>
          </a:p>
        </p:txBody>
      </p:sp>
      <p:sp>
        <p:nvSpPr>
          <p:cNvPr id="4" name="幻灯片图像占位符 3">
            <a:extLst>
              <a:ext uri="{FF2B5EF4-FFF2-40B4-BE49-F238E27FC236}">
                <a16:creationId xmlns:a16="http://schemas.microsoft.com/office/drawing/2014/main" id="{32A66679-5FDD-4C43-BF9F-6954FF876BD6}"/>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251FEC89-59D0-4902-82F0-4F72B2E7ABFD}"/>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6E51393F-925B-4F61-A513-75235C0D2BA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BD20CF8B-D86C-452D-AA71-F8D4AAD3E0F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defRPr>
            </a:lvl1pPr>
          </a:lstStyle>
          <a:p>
            <a:pPr>
              <a:defRPr/>
            </a:pPr>
            <a:fld id="{7EAAFC23-F5C8-465B-BAD2-86BD375D1D66}" type="slidenum">
              <a:rPr lang="zh-CN" altLang="en-US"/>
              <a:pPr>
                <a:defRPr/>
              </a:pPr>
              <a:t>‹#›</a:t>
            </a:fld>
            <a:endParaRPr lang="zh-CN" altLang="en-US"/>
          </a:p>
        </p:txBody>
      </p:sp>
    </p:spTree>
    <p:extLst>
      <p:ext uri="{BB962C8B-B14F-4D97-AF65-F5344CB8AC3E}">
        <p14:creationId xmlns:p14="http://schemas.microsoft.com/office/powerpoint/2010/main" val="9527676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a:extLst>
              <a:ext uri="{FF2B5EF4-FFF2-40B4-BE49-F238E27FC236}">
                <a16:creationId xmlns:a16="http://schemas.microsoft.com/office/drawing/2014/main" id="{584B6F60-2A17-4383-8EBD-CCFF42541F5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a:extLst>
              <a:ext uri="{FF2B5EF4-FFF2-40B4-BE49-F238E27FC236}">
                <a16:creationId xmlns:a16="http://schemas.microsoft.com/office/drawing/2014/main" id="{CEBBD683-AE1C-41FB-B1AC-7531A3EF202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14340" name="灯片编号占位符 3">
            <a:extLst>
              <a:ext uri="{FF2B5EF4-FFF2-40B4-BE49-F238E27FC236}">
                <a16:creationId xmlns:a16="http://schemas.microsoft.com/office/drawing/2014/main" id="{1FB00AFF-BA4E-47B8-8259-00E560FDAE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B261419A-FA8B-4C76-AC5C-8B5762ABCA81}" type="slidenum">
              <a:rPr lang="zh-CN" altLang="en-US"/>
              <a:pPr fontAlgn="base">
                <a:spcBef>
                  <a:spcPct val="0"/>
                </a:spcBef>
                <a:spcAft>
                  <a:spcPct val="0"/>
                </a:spcAft>
              </a:pPr>
              <a:t>1</a:t>
            </a:fld>
            <a:endParaRPr lang="zh-CN" altLang="en-US"/>
          </a:p>
        </p:txBody>
      </p:sp>
    </p:spTree>
    <p:extLst>
      <p:ext uri="{BB962C8B-B14F-4D97-AF65-F5344CB8AC3E}">
        <p14:creationId xmlns:p14="http://schemas.microsoft.com/office/powerpoint/2010/main" val="2695512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a:t>
            </a:fld>
            <a:endParaRPr lang="zh-CN" altLang="en-US"/>
          </a:p>
        </p:txBody>
      </p:sp>
    </p:spTree>
    <p:extLst>
      <p:ext uri="{BB962C8B-B14F-4D97-AF65-F5344CB8AC3E}">
        <p14:creationId xmlns:p14="http://schemas.microsoft.com/office/powerpoint/2010/main" val="4025084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3</a:t>
            </a:fld>
            <a:endParaRPr lang="zh-CN" altLang="en-US"/>
          </a:p>
        </p:txBody>
      </p:sp>
    </p:spTree>
    <p:extLst>
      <p:ext uri="{BB962C8B-B14F-4D97-AF65-F5344CB8AC3E}">
        <p14:creationId xmlns:p14="http://schemas.microsoft.com/office/powerpoint/2010/main" val="116673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4</a:t>
            </a:fld>
            <a:endParaRPr lang="zh-CN" altLang="en-US"/>
          </a:p>
        </p:txBody>
      </p:sp>
    </p:spTree>
    <p:extLst>
      <p:ext uri="{BB962C8B-B14F-4D97-AF65-F5344CB8AC3E}">
        <p14:creationId xmlns:p14="http://schemas.microsoft.com/office/powerpoint/2010/main" val="1464110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5</a:t>
            </a:fld>
            <a:endParaRPr lang="zh-CN" altLang="en-US"/>
          </a:p>
        </p:txBody>
      </p:sp>
    </p:spTree>
    <p:extLst>
      <p:ext uri="{BB962C8B-B14F-4D97-AF65-F5344CB8AC3E}">
        <p14:creationId xmlns:p14="http://schemas.microsoft.com/office/powerpoint/2010/main" val="1000705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6</a:t>
            </a:fld>
            <a:endParaRPr lang="zh-CN" altLang="en-US"/>
          </a:p>
        </p:txBody>
      </p:sp>
    </p:spTree>
    <p:extLst>
      <p:ext uri="{BB962C8B-B14F-4D97-AF65-F5344CB8AC3E}">
        <p14:creationId xmlns:p14="http://schemas.microsoft.com/office/powerpoint/2010/main" val="3525995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7</a:t>
            </a:fld>
            <a:endParaRPr lang="zh-CN" altLang="en-US"/>
          </a:p>
        </p:txBody>
      </p:sp>
    </p:spTree>
    <p:extLst>
      <p:ext uri="{BB962C8B-B14F-4D97-AF65-F5344CB8AC3E}">
        <p14:creationId xmlns:p14="http://schemas.microsoft.com/office/powerpoint/2010/main" val="750275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8</a:t>
            </a:fld>
            <a:endParaRPr lang="zh-CN" altLang="en-US"/>
          </a:p>
        </p:txBody>
      </p:sp>
    </p:spTree>
    <p:extLst>
      <p:ext uri="{BB962C8B-B14F-4D97-AF65-F5344CB8AC3E}">
        <p14:creationId xmlns:p14="http://schemas.microsoft.com/office/powerpoint/2010/main" val="2001155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9</a:t>
            </a:fld>
            <a:endParaRPr lang="zh-CN" altLang="en-US"/>
          </a:p>
        </p:txBody>
      </p:sp>
    </p:spTree>
    <p:extLst>
      <p:ext uri="{BB962C8B-B14F-4D97-AF65-F5344CB8AC3E}">
        <p14:creationId xmlns:p14="http://schemas.microsoft.com/office/powerpoint/2010/main" val="1266694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10</a:t>
            </a:fld>
            <a:endParaRPr lang="zh-CN" altLang="en-US"/>
          </a:p>
        </p:txBody>
      </p:sp>
    </p:spTree>
    <p:extLst>
      <p:ext uri="{BB962C8B-B14F-4D97-AF65-F5344CB8AC3E}">
        <p14:creationId xmlns:p14="http://schemas.microsoft.com/office/powerpoint/2010/main" val="547156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11</a:t>
            </a:fld>
            <a:endParaRPr lang="zh-CN" altLang="en-US"/>
          </a:p>
        </p:txBody>
      </p:sp>
    </p:spTree>
    <p:extLst>
      <p:ext uri="{BB962C8B-B14F-4D97-AF65-F5344CB8AC3E}">
        <p14:creationId xmlns:p14="http://schemas.microsoft.com/office/powerpoint/2010/main" val="3911004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12</a:t>
            </a:fld>
            <a:endParaRPr lang="zh-CN" altLang="en-US"/>
          </a:p>
        </p:txBody>
      </p:sp>
    </p:spTree>
    <p:extLst>
      <p:ext uri="{BB962C8B-B14F-4D97-AF65-F5344CB8AC3E}">
        <p14:creationId xmlns:p14="http://schemas.microsoft.com/office/powerpoint/2010/main" val="26013076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13</a:t>
            </a:fld>
            <a:endParaRPr lang="zh-CN" altLang="en-US"/>
          </a:p>
        </p:txBody>
      </p:sp>
    </p:spTree>
    <p:extLst>
      <p:ext uri="{BB962C8B-B14F-4D97-AF65-F5344CB8AC3E}">
        <p14:creationId xmlns:p14="http://schemas.microsoft.com/office/powerpoint/2010/main" val="1065608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14</a:t>
            </a:fld>
            <a:endParaRPr lang="zh-CN" altLang="en-US"/>
          </a:p>
        </p:txBody>
      </p:sp>
    </p:spTree>
    <p:extLst>
      <p:ext uri="{BB962C8B-B14F-4D97-AF65-F5344CB8AC3E}">
        <p14:creationId xmlns:p14="http://schemas.microsoft.com/office/powerpoint/2010/main" val="327569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15</a:t>
            </a:fld>
            <a:endParaRPr lang="zh-CN" altLang="en-US"/>
          </a:p>
        </p:txBody>
      </p:sp>
    </p:spTree>
    <p:extLst>
      <p:ext uri="{BB962C8B-B14F-4D97-AF65-F5344CB8AC3E}">
        <p14:creationId xmlns:p14="http://schemas.microsoft.com/office/powerpoint/2010/main" val="3537749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16</a:t>
            </a:fld>
            <a:endParaRPr lang="zh-CN" altLang="en-US"/>
          </a:p>
        </p:txBody>
      </p:sp>
    </p:spTree>
    <p:extLst>
      <p:ext uri="{BB962C8B-B14F-4D97-AF65-F5344CB8AC3E}">
        <p14:creationId xmlns:p14="http://schemas.microsoft.com/office/powerpoint/2010/main" val="15533649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17</a:t>
            </a:fld>
            <a:endParaRPr lang="zh-CN" altLang="en-US"/>
          </a:p>
        </p:txBody>
      </p:sp>
    </p:spTree>
    <p:extLst>
      <p:ext uri="{BB962C8B-B14F-4D97-AF65-F5344CB8AC3E}">
        <p14:creationId xmlns:p14="http://schemas.microsoft.com/office/powerpoint/2010/main" val="21334971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18</a:t>
            </a:fld>
            <a:endParaRPr lang="zh-CN" altLang="en-US"/>
          </a:p>
        </p:txBody>
      </p:sp>
    </p:spTree>
    <p:extLst>
      <p:ext uri="{BB962C8B-B14F-4D97-AF65-F5344CB8AC3E}">
        <p14:creationId xmlns:p14="http://schemas.microsoft.com/office/powerpoint/2010/main" val="653684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19</a:t>
            </a:fld>
            <a:endParaRPr lang="zh-CN" altLang="en-US"/>
          </a:p>
        </p:txBody>
      </p:sp>
    </p:spTree>
    <p:extLst>
      <p:ext uri="{BB962C8B-B14F-4D97-AF65-F5344CB8AC3E}">
        <p14:creationId xmlns:p14="http://schemas.microsoft.com/office/powerpoint/2010/main" val="37651001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20</a:t>
            </a:fld>
            <a:endParaRPr lang="zh-CN" altLang="en-US"/>
          </a:p>
        </p:txBody>
      </p:sp>
    </p:spTree>
    <p:extLst>
      <p:ext uri="{BB962C8B-B14F-4D97-AF65-F5344CB8AC3E}">
        <p14:creationId xmlns:p14="http://schemas.microsoft.com/office/powerpoint/2010/main" val="2705418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21</a:t>
            </a:fld>
            <a:endParaRPr lang="zh-CN" altLang="en-US"/>
          </a:p>
        </p:txBody>
      </p:sp>
    </p:spTree>
    <p:extLst>
      <p:ext uri="{BB962C8B-B14F-4D97-AF65-F5344CB8AC3E}">
        <p14:creationId xmlns:p14="http://schemas.microsoft.com/office/powerpoint/2010/main" val="30490301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22</a:t>
            </a:fld>
            <a:endParaRPr lang="zh-CN" altLang="en-US"/>
          </a:p>
        </p:txBody>
      </p:sp>
    </p:spTree>
    <p:extLst>
      <p:ext uri="{BB962C8B-B14F-4D97-AF65-F5344CB8AC3E}">
        <p14:creationId xmlns:p14="http://schemas.microsoft.com/office/powerpoint/2010/main" val="21929488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r>
              <a:rPr lang="zh-CN" altLang="en-US" sz="1200" b="0" i="0" kern="1200" dirty="0">
                <a:solidFill>
                  <a:schemeClr val="tx1"/>
                </a:solidFill>
                <a:effectLst/>
                <a:latin typeface="+mn-lt"/>
                <a:ea typeface="+mn-ea"/>
                <a:cs typeface="+mn-cs"/>
              </a:rPr>
              <a:t>德国更是从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日起逐步解除与法国、瑞士、奥地利和卢森堡的边界管控，以恢复欧美内部的人员和货物流动。</a:t>
            </a:r>
            <a:endParaRPr lang="en-US" altLang="zh-CN" sz="1200" b="0" i="0" kern="1200" dirty="0">
              <a:solidFill>
                <a:schemeClr val="tx1"/>
              </a:solidFill>
              <a:effectLst/>
              <a:latin typeface="+mn-lt"/>
              <a:ea typeface="+mn-ea"/>
              <a:cs typeface="+mn-cs"/>
            </a:endParaRPr>
          </a:p>
          <a:p>
            <a:pPr fontAlgn="auto">
              <a:spcBef>
                <a:spcPts val="0"/>
              </a:spcBef>
              <a:spcAft>
                <a:spcPts val="0"/>
              </a:spcAft>
              <a:defRPr/>
            </a:pPr>
            <a:r>
              <a:rPr lang="zh-CN" altLang="en-US" sz="1200" b="0" i="0" kern="1200" dirty="0">
                <a:solidFill>
                  <a:schemeClr val="tx1"/>
                </a:solidFill>
                <a:effectLst/>
                <a:latin typeface="+mn-lt"/>
                <a:ea typeface="+mn-ea"/>
                <a:cs typeface="+mn-cs"/>
              </a:rPr>
              <a:t>日本首相安倍晋三于</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日对发布了紧急事态宣言的</a:t>
            </a:r>
            <a:r>
              <a:rPr lang="en-US" altLang="zh-CN" sz="1200" b="0" i="0" kern="1200" dirty="0">
                <a:solidFill>
                  <a:schemeClr val="tx1"/>
                </a:solidFill>
                <a:effectLst/>
                <a:latin typeface="+mn-lt"/>
                <a:ea typeface="+mn-ea"/>
                <a:cs typeface="+mn-cs"/>
              </a:rPr>
              <a:t>47</a:t>
            </a:r>
            <a:r>
              <a:rPr lang="zh-CN" altLang="en-US" sz="1200" b="0" i="0" kern="1200" dirty="0">
                <a:solidFill>
                  <a:schemeClr val="tx1"/>
                </a:solidFill>
                <a:effectLst/>
                <a:latin typeface="+mn-lt"/>
                <a:ea typeface="+mn-ea"/>
                <a:cs typeface="+mn-cs"/>
              </a:rPr>
              <a:t>个都道府县中的</a:t>
            </a:r>
            <a:r>
              <a:rPr lang="en-US" altLang="zh-CN" sz="1200" b="0" i="0" kern="1200" dirty="0">
                <a:solidFill>
                  <a:schemeClr val="tx1"/>
                </a:solidFill>
                <a:effectLst/>
                <a:latin typeface="+mn-lt"/>
                <a:ea typeface="+mn-ea"/>
                <a:cs typeface="+mn-cs"/>
              </a:rPr>
              <a:t>39</a:t>
            </a:r>
            <a:r>
              <a:rPr lang="zh-CN" altLang="en-US" sz="1200" b="0" i="0" kern="1200" dirty="0">
                <a:solidFill>
                  <a:schemeClr val="tx1"/>
                </a:solidFill>
                <a:effectLst/>
                <a:latin typeface="+mn-lt"/>
                <a:ea typeface="+mn-ea"/>
                <a:cs typeface="+mn-cs"/>
              </a:rPr>
              <a:t>个予以解除。这是日本</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7</a:t>
            </a:r>
            <a:r>
              <a:rPr lang="zh-CN" altLang="en-US" sz="1200" b="0" i="0" kern="1200" dirty="0">
                <a:solidFill>
                  <a:schemeClr val="tx1"/>
                </a:solidFill>
                <a:effectLst/>
                <a:latin typeface="+mn-lt"/>
                <a:ea typeface="+mn-ea"/>
                <a:cs typeface="+mn-cs"/>
              </a:rPr>
              <a:t>日宣布紧急状态、</a:t>
            </a:r>
            <a:r>
              <a:rPr lang="en-US" altLang="zh-CN" sz="1200" b="0" i="0" kern="1200" dirty="0">
                <a:solidFill>
                  <a:schemeClr val="tx1"/>
                </a:solidFill>
                <a:effectLst/>
                <a:latin typeface="+mn-lt"/>
                <a:ea typeface="+mn-ea"/>
                <a:cs typeface="+mn-cs"/>
              </a:rPr>
              <a:t>4</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日将紧急状态范围扩大到全国后首次宣布解除紧急状态。</a:t>
            </a: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23</a:t>
            </a:fld>
            <a:endParaRPr lang="zh-CN" altLang="en-US"/>
          </a:p>
        </p:txBody>
      </p:sp>
    </p:spTree>
    <p:extLst>
      <p:ext uri="{BB962C8B-B14F-4D97-AF65-F5344CB8AC3E}">
        <p14:creationId xmlns:p14="http://schemas.microsoft.com/office/powerpoint/2010/main" val="5302281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482266C0-F1FE-419D-99CD-86FED946F406}"/>
              </a:ext>
            </a:extLst>
          </p:cNvPr>
          <p:cNvSpPr txBox="1">
            <a:spLocks/>
          </p:cNvSpPr>
          <p:nvPr userDrawn="1"/>
        </p:nvSpPr>
        <p:spPr>
          <a:xfrm>
            <a:off x="11436351" y="6238639"/>
            <a:ext cx="415925" cy="355600"/>
          </a:xfrm>
          <a:prstGeom prst="rect">
            <a:avLst/>
          </a:prstGeom>
        </p:spPr>
        <p:txBody>
          <a:bodyPr vert="horz" lIns="91440" tIns="45720" rIns="91440" bIns="45720" rtlCol="0" anchor="ctr"/>
          <a:lstStyle>
            <a:defPPr>
              <a:defRPr lang="zh-CN"/>
            </a:defPPr>
            <a:lvl1pPr marL="0" algn="r" defTabSz="914400" rtl="0" eaLnBrk="1" fontAlgn="auto" latinLnBrk="0" hangingPunct="1">
              <a:spcBef>
                <a:spcPts val="0"/>
              </a:spcBef>
              <a:spcAft>
                <a:spcPts val="0"/>
              </a:spcAft>
              <a:defRPr sz="1000" kern="1200" baseline="0">
                <a:solidFill>
                  <a:schemeClr val="tx1">
                    <a:tint val="75000"/>
                  </a:schemeClr>
                </a:solidFill>
                <a:latin typeface="微软雅黑" panose="020B0503020204020204" pitchFamily="34" charset="-122"/>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E765FFF-145D-4B64-A313-DEEFA1BCD19E}" type="slidenum">
              <a:rPr lang="zh-CN" altLang="en-US" sz="1100" smtClean="0"/>
              <a:t>‹#›</a:t>
            </a:fld>
            <a:endParaRPr lang="zh-CN" altLang="en-US" sz="1100" dirty="0"/>
          </a:p>
        </p:txBody>
      </p:sp>
      <p:pic>
        <p:nvPicPr>
          <p:cNvPr id="7" name="图片 6">
            <a:extLst>
              <a:ext uri="{FF2B5EF4-FFF2-40B4-BE49-F238E27FC236}">
                <a16:creationId xmlns:a16="http://schemas.microsoft.com/office/drawing/2014/main" id="{6804C616-CFF2-4604-AF33-C87E8F4698E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23808" t="38750" r="60477" b="38963"/>
          <a:stretch>
            <a:fillRect/>
          </a:stretch>
        </p:blipFill>
        <p:spPr bwMode="auto">
          <a:xfrm>
            <a:off x="10333038" y="0"/>
            <a:ext cx="727075"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组合 9">
            <a:extLst>
              <a:ext uri="{FF2B5EF4-FFF2-40B4-BE49-F238E27FC236}">
                <a16:creationId xmlns:a16="http://schemas.microsoft.com/office/drawing/2014/main" id="{81756E63-3139-421E-B80A-9E396F5B784F}"/>
              </a:ext>
            </a:extLst>
          </p:cNvPr>
          <p:cNvGrpSpPr>
            <a:grpSpLocks/>
          </p:cNvGrpSpPr>
          <p:nvPr userDrawn="1"/>
        </p:nvGrpSpPr>
        <p:grpSpPr bwMode="auto">
          <a:xfrm>
            <a:off x="675503" y="6357938"/>
            <a:ext cx="10760848" cy="117003"/>
            <a:chOff x="334963" y="5709920"/>
            <a:chExt cx="11100977" cy="85655"/>
          </a:xfrm>
        </p:grpSpPr>
        <p:sp>
          <p:nvSpPr>
            <p:cNvPr id="9" name="矩形 8">
              <a:extLst>
                <a:ext uri="{FF2B5EF4-FFF2-40B4-BE49-F238E27FC236}">
                  <a16:creationId xmlns:a16="http://schemas.microsoft.com/office/drawing/2014/main" id="{7BE478A3-EABF-47A1-94AC-64FD85636CEA}"/>
                </a:ext>
              </a:extLst>
            </p:cNvPr>
            <p:cNvSpPr/>
            <p:nvPr userDrawn="1"/>
          </p:nvSpPr>
          <p:spPr>
            <a:xfrm>
              <a:off x="334963" y="5709920"/>
              <a:ext cx="8275331" cy="856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矩形 9">
              <a:extLst>
                <a:ext uri="{FF2B5EF4-FFF2-40B4-BE49-F238E27FC236}">
                  <a16:creationId xmlns:a16="http://schemas.microsoft.com/office/drawing/2014/main" id="{53599ABC-10B8-4F34-A947-71C9BB68D023}"/>
                </a:ext>
              </a:extLst>
            </p:cNvPr>
            <p:cNvSpPr/>
            <p:nvPr userDrawn="1"/>
          </p:nvSpPr>
          <p:spPr>
            <a:xfrm>
              <a:off x="5133798" y="5709920"/>
              <a:ext cx="6302142" cy="85655"/>
            </a:xfrm>
            <a:prstGeom prst="rect">
              <a:avLst/>
            </a:prstGeom>
            <a:solidFill>
              <a:srgbClr val="0476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1" name="文本框 11">
            <a:extLst>
              <a:ext uri="{FF2B5EF4-FFF2-40B4-BE49-F238E27FC236}">
                <a16:creationId xmlns:a16="http://schemas.microsoft.com/office/drawing/2014/main" id="{0A58DFD5-99D7-4C59-873B-DC93F259FECC}"/>
              </a:ext>
            </a:extLst>
          </p:cNvPr>
          <p:cNvSpPr txBox="1">
            <a:spLocks noChangeArrowheads="1"/>
          </p:cNvSpPr>
          <p:nvPr userDrawn="1"/>
        </p:nvSpPr>
        <p:spPr bwMode="auto">
          <a:xfrm>
            <a:off x="582226" y="6111875"/>
            <a:ext cx="27318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defRPr/>
            </a:pPr>
            <a:r>
              <a:rPr lang="zh-CN" altLang="en-US" sz="1000" dirty="0">
                <a:solidFill>
                  <a:srgbClr val="A6A6A6"/>
                </a:solidFill>
                <a:latin typeface="微软雅黑" panose="020B0503020204020204" pitchFamily="34" charset="-122"/>
                <a:ea typeface="微软雅黑" panose="020B0503020204020204" pitchFamily="34" charset="-122"/>
              </a:rPr>
              <a:t>河钢股份有限公司</a:t>
            </a:r>
            <a:r>
              <a:rPr lang="en-US" altLang="zh-CN" sz="1000" dirty="0">
                <a:solidFill>
                  <a:srgbClr val="A6A6A6"/>
                </a:solidFill>
                <a:latin typeface="微软雅黑" panose="020B0503020204020204" pitchFamily="34" charset="-122"/>
                <a:ea typeface="微软雅黑" panose="020B0503020204020204" pitchFamily="34" charset="-122"/>
              </a:rPr>
              <a:t>/</a:t>
            </a:r>
            <a:r>
              <a:rPr lang="en-US" altLang="zh-CN" sz="1000" dirty="0" err="1">
                <a:solidFill>
                  <a:srgbClr val="A6A6A6"/>
                </a:solidFill>
                <a:latin typeface="微软雅黑" panose="020B0503020204020204" pitchFamily="34" charset="-122"/>
                <a:ea typeface="微软雅黑" panose="020B0503020204020204" pitchFamily="34" charset="-122"/>
              </a:rPr>
              <a:t>HBISCOMPANYLIMITED</a:t>
            </a:r>
            <a:endParaRPr lang="zh-CN" altLang="en-US" sz="1000" dirty="0">
              <a:solidFill>
                <a:srgbClr val="A6A6A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5346254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997075"/>
            <a:ext cx="9144000" cy="1206500"/>
          </a:xfrm>
          <a:prstGeom prst="rect">
            <a:avLst/>
          </a:prstGeom>
        </p:spPr>
        <p:txBody>
          <a:bodyPr anchor="ctr" anchorCtr="1"/>
          <a:lstStyle>
            <a:lvl1pPr algn="ctr">
              <a:defRPr sz="5400" b="0">
                <a:solidFill>
                  <a:schemeClr val="tx2">
                    <a:lumMod val="50000"/>
                  </a:schemeClr>
                </a:solidFill>
                <a:latin typeface="微软雅黑 Light" panose="020B0502040204020203" pitchFamily="34" charset="-122"/>
                <a:ea typeface="微软雅黑 Light" panose="020B0502040204020203"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4" name="灯片编号占位符 5">
            <a:extLst>
              <a:ext uri="{FF2B5EF4-FFF2-40B4-BE49-F238E27FC236}">
                <a16:creationId xmlns:a16="http://schemas.microsoft.com/office/drawing/2014/main" id="{2E807BE2-8663-47F0-9C26-0CF0089B163C}"/>
              </a:ext>
            </a:extLst>
          </p:cNvPr>
          <p:cNvSpPr>
            <a:spLocks noGrp="1"/>
          </p:cNvSpPr>
          <p:nvPr>
            <p:ph type="sldNum" sz="quarter" idx="10"/>
          </p:nvPr>
        </p:nvSpPr>
        <p:spPr/>
        <p:txBody>
          <a:bodyPr/>
          <a:lstStyle>
            <a:lvl1pPr>
              <a:defRPr/>
            </a:lvl1pPr>
          </a:lstStyle>
          <a:p>
            <a:pPr>
              <a:defRPr/>
            </a:pPr>
            <a:fld id="{2662C6BA-70FC-4216-AFB6-0F21D691E3AE}" type="slidenum">
              <a:rPr lang="zh-CN" altLang="en-US"/>
              <a:pPr>
                <a:defRPr/>
              </a:pPr>
              <a:t>‹#›</a:t>
            </a:fld>
            <a:endParaRPr lang="zh-CN" altLang="en-US"/>
          </a:p>
        </p:txBody>
      </p:sp>
    </p:spTree>
    <p:extLst>
      <p:ext uri="{BB962C8B-B14F-4D97-AF65-F5344CB8AC3E}">
        <p14:creationId xmlns:p14="http://schemas.microsoft.com/office/powerpoint/2010/main" val="2462870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47B14F5-8E62-4C2D-8B93-DA5AD01EBF11}"/>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173D8C61-0C9B-4FC4-9F5B-B8CD399DA8EB}" type="datetimeFigureOut">
              <a:rPr lang="zh-CN" altLang="en-US"/>
              <a:pPr>
                <a:defRPr/>
              </a:pPr>
              <a:t>2021/8/2</a:t>
            </a:fld>
            <a:endParaRPr lang="zh-CN" altLang="en-US"/>
          </a:p>
        </p:txBody>
      </p:sp>
      <p:sp>
        <p:nvSpPr>
          <p:cNvPr id="5" name="页脚占位符 4">
            <a:extLst>
              <a:ext uri="{FF2B5EF4-FFF2-40B4-BE49-F238E27FC236}">
                <a16:creationId xmlns:a16="http://schemas.microsoft.com/office/drawing/2014/main" id="{7A5E5A94-5337-42B5-8145-78D448194CB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A10E2D00-8766-4CD8-9B3F-DEB5A4FCC8A7}"/>
              </a:ext>
            </a:extLst>
          </p:cNvPr>
          <p:cNvSpPr>
            <a:spLocks noGrp="1"/>
          </p:cNvSpPr>
          <p:nvPr>
            <p:ph type="sldNum" sz="quarter" idx="12"/>
          </p:nvPr>
        </p:nvSpPr>
        <p:spPr/>
        <p:txBody>
          <a:bodyPr/>
          <a:lstStyle>
            <a:lvl1pPr>
              <a:defRPr/>
            </a:lvl1pPr>
          </a:lstStyle>
          <a:p>
            <a:pPr>
              <a:defRPr/>
            </a:pPr>
            <a:fld id="{7BB06A03-057F-46F5-8678-10D7C76DAA7A}" type="slidenum">
              <a:rPr lang="zh-CN" altLang="en-US"/>
              <a:pPr>
                <a:defRPr/>
              </a:pPr>
              <a:t>‹#›</a:t>
            </a:fld>
            <a:endParaRPr lang="zh-CN" altLang="en-US"/>
          </a:p>
        </p:txBody>
      </p:sp>
    </p:spTree>
    <p:extLst>
      <p:ext uri="{BB962C8B-B14F-4D97-AF65-F5344CB8AC3E}">
        <p14:creationId xmlns:p14="http://schemas.microsoft.com/office/powerpoint/2010/main" val="1786811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A56B3BD0-9DD1-418A-A165-C13F11ABA935}"/>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9297310-0B98-4EBD-8CE1-586EC8F428CC}" type="datetimeFigureOut">
              <a:rPr lang="zh-CN" altLang="en-US"/>
              <a:pPr>
                <a:defRPr/>
              </a:pPr>
              <a:t>2021/8/2</a:t>
            </a:fld>
            <a:endParaRPr lang="zh-CN" altLang="en-US"/>
          </a:p>
        </p:txBody>
      </p:sp>
      <p:sp>
        <p:nvSpPr>
          <p:cNvPr id="5" name="页脚占位符 4">
            <a:extLst>
              <a:ext uri="{FF2B5EF4-FFF2-40B4-BE49-F238E27FC236}">
                <a16:creationId xmlns:a16="http://schemas.microsoft.com/office/drawing/2014/main" id="{5C3A729D-6D34-4A2B-AC41-31B12BC56D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8EBCD717-26A5-449F-845C-B06105BF7AAB}"/>
              </a:ext>
            </a:extLst>
          </p:cNvPr>
          <p:cNvSpPr>
            <a:spLocks noGrp="1"/>
          </p:cNvSpPr>
          <p:nvPr>
            <p:ph type="sldNum" sz="quarter" idx="12"/>
          </p:nvPr>
        </p:nvSpPr>
        <p:spPr/>
        <p:txBody>
          <a:bodyPr/>
          <a:lstStyle>
            <a:lvl1pPr>
              <a:defRPr/>
            </a:lvl1pPr>
          </a:lstStyle>
          <a:p>
            <a:pPr>
              <a:defRPr/>
            </a:pPr>
            <a:fld id="{B423889B-4EFB-45B9-9B0F-C2F2D4492FD3}" type="slidenum">
              <a:rPr lang="zh-CN" altLang="en-US"/>
              <a:pPr>
                <a:defRPr/>
              </a:pPr>
              <a:t>‹#›</a:t>
            </a:fld>
            <a:endParaRPr lang="zh-CN" altLang="en-US"/>
          </a:p>
        </p:txBody>
      </p:sp>
    </p:spTree>
    <p:extLst>
      <p:ext uri="{BB962C8B-B14F-4D97-AF65-F5344CB8AC3E}">
        <p14:creationId xmlns:p14="http://schemas.microsoft.com/office/powerpoint/2010/main" val="4191794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052FDE4A-A6D9-42B2-B271-C37DE5C6DC5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F0EDA266-A36B-48AF-AB30-13F9744029EA}" type="datetimeFigureOut">
              <a:rPr lang="zh-CN" altLang="en-US"/>
              <a:pPr>
                <a:defRPr/>
              </a:pPr>
              <a:t>2021/8/2</a:t>
            </a:fld>
            <a:endParaRPr lang="zh-CN" altLang="en-US"/>
          </a:p>
        </p:txBody>
      </p:sp>
      <p:sp>
        <p:nvSpPr>
          <p:cNvPr id="6" name="页脚占位符 5">
            <a:extLst>
              <a:ext uri="{FF2B5EF4-FFF2-40B4-BE49-F238E27FC236}">
                <a16:creationId xmlns:a16="http://schemas.microsoft.com/office/drawing/2014/main" id="{93528A58-B779-47FB-95B5-5CA38DB9EC6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DBA9AA9B-21FD-4980-9B70-FA517F5626F7}"/>
              </a:ext>
            </a:extLst>
          </p:cNvPr>
          <p:cNvSpPr>
            <a:spLocks noGrp="1"/>
          </p:cNvSpPr>
          <p:nvPr>
            <p:ph type="sldNum" sz="quarter" idx="12"/>
          </p:nvPr>
        </p:nvSpPr>
        <p:spPr/>
        <p:txBody>
          <a:bodyPr/>
          <a:lstStyle>
            <a:lvl1pPr>
              <a:defRPr/>
            </a:lvl1pPr>
          </a:lstStyle>
          <a:p>
            <a:pPr>
              <a:defRPr/>
            </a:pPr>
            <a:fld id="{F8C08BA1-0148-4928-9455-F820E06E29F1}" type="slidenum">
              <a:rPr lang="zh-CN" altLang="en-US"/>
              <a:pPr>
                <a:defRPr/>
              </a:pPr>
              <a:t>‹#›</a:t>
            </a:fld>
            <a:endParaRPr lang="zh-CN" altLang="en-US"/>
          </a:p>
        </p:txBody>
      </p:sp>
    </p:spTree>
    <p:extLst>
      <p:ext uri="{BB962C8B-B14F-4D97-AF65-F5344CB8AC3E}">
        <p14:creationId xmlns:p14="http://schemas.microsoft.com/office/powerpoint/2010/main" val="2802104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87F1327-AA87-406A-A538-E4E327C4F1EA}"/>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EF9B08E-4A32-48DD-B40F-2179E113BABB}" type="datetimeFigureOut">
              <a:rPr lang="zh-CN" altLang="en-US"/>
              <a:pPr>
                <a:defRPr/>
              </a:pPr>
              <a:t>2021/8/2</a:t>
            </a:fld>
            <a:endParaRPr lang="zh-CN" altLang="en-US"/>
          </a:p>
        </p:txBody>
      </p:sp>
      <p:sp>
        <p:nvSpPr>
          <p:cNvPr id="8" name="页脚占位符 7">
            <a:extLst>
              <a:ext uri="{FF2B5EF4-FFF2-40B4-BE49-F238E27FC236}">
                <a16:creationId xmlns:a16="http://schemas.microsoft.com/office/drawing/2014/main" id="{FBBD1042-7C4F-44EF-AD72-AC16E8111107}"/>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256911F4-2C36-4834-B013-33079BDBE072}"/>
              </a:ext>
            </a:extLst>
          </p:cNvPr>
          <p:cNvSpPr>
            <a:spLocks noGrp="1"/>
          </p:cNvSpPr>
          <p:nvPr>
            <p:ph type="sldNum" sz="quarter" idx="12"/>
          </p:nvPr>
        </p:nvSpPr>
        <p:spPr/>
        <p:txBody>
          <a:bodyPr/>
          <a:lstStyle>
            <a:lvl1pPr>
              <a:defRPr/>
            </a:lvl1pPr>
          </a:lstStyle>
          <a:p>
            <a:pPr>
              <a:defRPr/>
            </a:pPr>
            <a:fld id="{A7394E80-504C-4D50-B6C5-4E012BFA00FF}" type="slidenum">
              <a:rPr lang="zh-CN" altLang="en-US"/>
              <a:pPr>
                <a:defRPr/>
              </a:pPr>
              <a:t>‹#›</a:t>
            </a:fld>
            <a:endParaRPr lang="zh-CN" altLang="en-US"/>
          </a:p>
        </p:txBody>
      </p:sp>
    </p:spTree>
    <p:extLst>
      <p:ext uri="{BB962C8B-B14F-4D97-AF65-F5344CB8AC3E}">
        <p14:creationId xmlns:p14="http://schemas.microsoft.com/office/powerpoint/2010/main" val="2789936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AB47215-6F5F-4182-B15C-64605906A51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4009DCF-4E59-42FD-BAE8-B2764E43182D}" type="datetimeFigureOut">
              <a:rPr lang="zh-CN" altLang="en-US"/>
              <a:pPr>
                <a:defRPr/>
              </a:pPr>
              <a:t>2021/8/2</a:t>
            </a:fld>
            <a:endParaRPr lang="zh-CN" altLang="en-US"/>
          </a:p>
        </p:txBody>
      </p:sp>
      <p:sp>
        <p:nvSpPr>
          <p:cNvPr id="4" name="页脚占位符 3">
            <a:extLst>
              <a:ext uri="{FF2B5EF4-FFF2-40B4-BE49-F238E27FC236}">
                <a16:creationId xmlns:a16="http://schemas.microsoft.com/office/drawing/2014/main" id="{59F2FDCD-DA25-46C2-BD2F-CCF55247F6C5}"/>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E5461DE8-F701-4428-BE95-52C2B41D47D2}"/>
              </a:ext>
            </a:extLst>
          </p:cNvPr>
          <p:cNvSpPr>
            <a:spLocks noGrp="1"/>
          </p:cNvSpPr>
          <p:nvPr>
            <p:ph type="sldNum" sz="quarter" idx="12"/>
          </p:nvPr>
        </p:nvSpPr>
        <p:spPr/>
        <p:txBody>
          <a:bodyPr/>
          <a:lstStyle>
            <a:lvl1pPr>
              <a:defRPr/>
            </a:lvl1pPr>
          </a:lstStyle>
          <a:p>
            <a:pPr>
              <a:defRPr/>
            </a:pPr>
            <a:fld id="{7ABECC03-2EE1-4DAA-97ED-E6A659F2BBA5}" type="slidenum">
              <a:rPr lang="zh-CN" altLang="en-US"/>
              <a:pPr>
                <a:defRPr/>
              </a:pPr>
              <a:t>‹#›</a:t>
            </a:fld>
            <a:endParaRPr lang="zh-CN" altLang="en-US"/>
          </a:p>
        </p:txBody>
      </p:sp>
    </p:spTree>
    <p:extLst>
      <p:ext uri="{BB962C8B-B14F-4D97-AF65-F5344CB8AC3E}">
        <p14:creationId xmlns:p14="http://schemas.microsoft.com/office/powerpoint/2010/main" val="1487679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611846F-B824-49AA-94D5-926A067C6B9B}"/>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C5A185E-BD75-479F-8971-7393520B1CE5}" type="datetimeFigureOut">
              <a:rPr lang="zh-CN" altLang="en-US"/>
              <a:pPr>
                <a:defRPr/>
              </a:pPr>
              <a:t>2021/8/2</a:t>
            </a:fld>
            <a:endParaRPr lang="zh-CN" altLang="en-US"/>
          </a:p>
        </p:txBody>
      </p:sp>
      <p:sp>
        <p:nvSpPr>
          <p:cNvPr id="3" name="页脚占位符 2">
            <a:extLst>
              <a:ext uri="{FF2B5EF4-FFF2-40B4-BE49-F238E27FC236}">
                <a16:creationId xmlns:a16="http://schemas.microsoft.com/office/drawing/2014/main" id="{0B8BCF93-0134-4880-AE27-51A0E84F8E3A}"/>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C69BA208-6540-4B8B-B39F-96ECAB0A4AC7}"/>
              </a:ext>
            </a:extLst>
          </p:cNvPr>
          <p:cNvSpPr>
            <a:spLocks noGrp="1"/>
          </p:cNvSpPr>
          <p:nvPr>
            <p:ph type="sldNum" sz="quarter" idx="12"/>
          </p:nvPr>
        </p:nvSpPr>
        <p:spPr/>
        <p:txBody>
          <a:bodyPr/>
          <a:lstStyle>
            <a:lvl1pPr>
              <a:defRPr/>
            </a:lvl1pPr>
          </a:lstStyle>
          <a:p>
            <a:pPr>
              <a:defRPr/>
            </a:pPr>
            <a:fld id="{0D4E9563-35C5-4E5C-B405-558FB1412524}" type="slidenum">
              <a:rPr lang="zh-CN" altLang="en-US"/>
              <a:pPr>
                <a:defRPr/>
              </a:pPr>
              <a:t>‹#›</a:t>
            </a:fld>
            <a:endParaRPr lang="zh-CN" altLang="en-US"/>
          </a:p>
        </p:txBody>
      </p:sp>
    </p:spTree>
    <p:extLst>
      <p:ext uri="{BB962C8B-B14F-4D97-AF65-F5344CB8AC3E}">
        <p14:creationId xmlns:p14="http://schemas.microsoft.com/office/powerpoint/2010/main" val="1778906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834F70DD-D78C-4952-81FE-8CBC4DC0848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EEDFC2E-DDE7-432A-9B0D-CF6E61DD955D}" type="datetimeFigureOut">
              <a:rPr lang="zh-CN" altLang="en-US"/>
              <a:pPr>
                <a:defRPr/>
              </a:pPr>
              <a:t>2021/8/2</a:t>
            </a:fld>
            <a:endParaRPr lang="zh-CN" altLang="en-US"/>
          </a:p>
        </p:txBody>
      </p:sp>
      <p:sp>
        <p:nvSpPr>
          <p:cNvPr id="6" name="页脚占位符 5">
            <a:extLst>
              <a:ext uri="{FF2B5EF4-FFF2-40B4-BE49-F238E27FC236}">
                <a16:creationId xmlns:a16="http://schemas.microsoft.com/office/drawing/2014/main" id="{2CDF2390-D7A8-432D-AE87-FDF533BF3D9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8006B906-A171-4D8D-BDFE-33DFC9D812A6}"/>
              </a:ext>
            </a:extLst>
          </p:cNvPr>
          <p:cNvSpPr>
            <a:spLocks noGrp="1"/>
          </p:cNvSpPr>
          <p:nvPr>
            <p:ph type="sldNum" sz="quarter" idx="12"/>
          </p:nvPr>
        </p:nvSpPr>
        <p:spPr/>
        <p:txBody>
          <a:bodyPr/>
          <a:lstStyle>
            <a:lvl1pPr>
              <a:defRPr/>
            </a:lvl1pPr>
          </a:lstStyle>
          <a:p>
            <a:pPr>
              <a:defRPr/>
            </a:pPr>
            <a:fld id="{3F1435B6-ECB0-4840-8CCB-4BB63C3622A3}" type="slidenum">
              <a:rPr lang="zh-CN" altLang="en-US"/>
              <a:pPr>
                <a:defRPr/>
              </a:pPr>
              <a:t>‹#›</a:t>
            </a:fld>
            <a:endParaRPr lang="zh-CN" altLang="en-US"/>
          </a:p>
        </p:txBody>
      </p:sp>
    </p:spTree>
    <p:extLst>
      <p:ext uri="{BB962C8B-B14F-4D97-AF65-F5344CB8AC3E}">
        <p14:creationId xmlns:p14="http://schemas.microsoft.com/office/powerpoint/2010/main" val="582517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D1F48BC-93BA-4A7B-96E5-391B8DF0EB2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8A13809-B372-42B0-BDB8-9EA782C2BC9F}" type="datetimeFigureOut">
              <a:rPr lang="zh-CN" altLang="en-US"/>
              <a:pPr>
                <a:defRPr/>
              </a:pPr>
              <a:t>2021/8/2</a:t>
            </a:fld>
            <a:endParaRPr lang="zh-CN" altLang="en-US"/>
          </a:p>
        </p:txBody>
      </p:sp>
      <p:sp>
        <p:nvSpPr>
          <p:cNvPr id="6" name="页脚占位符 5">
            <a:extLst>
              <a:ext uri="{FF2B5EF4-FFF2-40B4-BE49-F238E27FC236}">
                <a16:creationId xmlns:a16="http://schemas.microsoft.com/office/drawing/2014/main" id="{651A6FAA-7FF4-4D47-A557-356FACE2B79D}"/>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FF7CAFDB-C598-4608-86ED-8B3139870595}"/>
              </a:ext>
            </a:extLst>
          </p:cNvPr>
          <p:cNvSpPr>
            <a:spLocks noGrp="1"/>
          </p:cNvSpPr>
          <p:nvPr>
            <p:ph type="sldNum" sz="quarter" idx="12"/>
          </p:nvPr>
        </p:nvSpPr>
        <p:spPr/>
        <p:txBody>
          <a:bodyPr/>
          <a:lstStyle>
            <a:lvl1pPr>
              <a:defRPr/>
            </a:lvl1pPr>
          </a:lstStyle>
          <a:p>
            <a:pPr>
              <a:defRPr/>
            </a:pPr>
            <a:fld id="{71AD7118-5465-4454-8221-4A8D145DD3A8}" type="slidenum">
              <a:rPr lang="zh-CN" altLang="en-US"/>
              <a:pPr>
                <a:defRPr/>
              </a:pPr>
              <a:t>‹#›</a:t>
            </a:fld>
            <a:endParaRPr lang="zh-CN" altLang="en-US"/>
          </a:p>
        </p:txBody>
      </p:sp>
    </p:spTree>
    <p:extLst>
      <p:ext uri="{BB962C8B-B14F-4D97-AF65-F5344CB8AC3E}">
        <p14:creationId xmlns:p14="http://schemas.microsoft.com/office/powerpoint/2010/main" val="3035993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849B066-628D-49EB-A39B-C0F987D6B60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B723155-6592-4545-9F66-72E8487FEEC5}" type="datetimeFigureOut">
              <a:rPr lang="zh-CN" altLang="en-US"/>
              <a:pPr>
                <a:defRPr/>
              </a:pPr>
              <a:t>2021/8/2</a:t>
            </a:fld>
            <a:endParaRPr lang="zh-CN" altLang="en-US"/>
          </a:p>
        </p:txBody>
      </p:sp>
      <p:sp>
        <p:nvSpPr>
          <p:cNvPr id="5" name="页脚占位符 4">
            <a:extLst>
              <a:ext uri="{FF2B5EF4-FFF2-40B4-BE49-F238E27FC236}">
                <a16:creationId xmlns:a16="http://schemas.microsoft.com/office/drawing/2014/main" id="{3775F113-0862-4282-99B0-4A8A4C0CD5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C2079999-0B55-4B02-A1A6-CB8E35C73A15}"/>
              </a:ext>
            </a:extLst>
          </p:cNvPr>
          <p:cNvSpPr>
            <a:spLocks noGrp="1"/>
          </p:cNvSpPr>
          <p:nvPr>
            <p:ph type="sldNum" sz="quarter" idx="12"/>
          </p:nvPr>
        </p:nvSpPr>
        <p:spPr/>
        <p:txBody>
          <a:bodyPr/>
          <a:lstStyle>
            <a:lvl1pPr>
              <a:defRPr/>
            </a:lvl1pPr>
          </a:lstStyle>
          <a:p>
            <a:pPr>
              <a:defRPr/>
            </a:pPr>
            <a:fld id="{BAC8787E-BA00-42E4-B250-18425503DF2B}" type="slidenum">
              <a:rPr lang="zh-CN" altLang="en-US"/>
              <a:pPr>
                <a:defRPr/>
              </a:pPr>
              <a:t>‹#›</a:t>
            </a:fld>
            <a:endParaRPr lang="zh-CN" altLang="en-US"/>
          </a:p>
        </p:txBody>
      </p:sp>
    </p:spTree>
    <p:extLst>
      <p:ext uri="{BB962C8B-B14F-4D97-AF65-F5344CB8AC3E}">
        <p14:creationId xmlns:p14="http://schemas.microsoft.com/office/powerpoint/2010/main" val="1797192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2581F6C-E9A2-495C-8EF9-43FBBD725C6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E0C9563-2C23-44EC-900E-BAD2992CA948}" type="datetimeFigureOut">
              <a:rPr lang="zh-CN" altLang="en-US"/>
              <a:pPr>
                <a:defRPr/>
              </a:pPr>
              <a:t>2021/8/2</a:t>
            </a:fld>
            <a:endParaRPr lang="zh-CN" altLang="en-US"/>
          </a:p>
        </p:txBody>
      </p:sp>
      <p:sp>
        <p:nvSpPr>
          <p:cNvPr id="5" name="页脚占位符 4">
            <a:extLst>
              <a:ext uri="{FF2B5EF4-FFF2-40B4-BE49-F238E27FC236}">
                <a16:creationId xmlns:a16="http://schemas.microsoft.com/office/drawing/2014/main" id="{D6E53DF5-EE6A-41F4-BA7B-A99115B1CA8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D6DBB328-B9FF-4A80-8092-1E25D7CDD321}"/>
              </a:ext>
            </a:extLst>
          </p:cNvPr>
          <p:cNvSpPr>
            <a:spLocks noGrp="1"/>
          </p:cNvSpPr>
          <p:nvPr>
            <p:ph type="sldNum" sz="quarter" idx="12"/>
          </p:nvPr>
        </p:nvSpPr>
        <p:spPr/>
        <p:txBody>
          <a:bodyPr/>
          <a:lstStyle>
            <a:lvl1pPr>
              <a:defRPr/>
            </a:lvl1pPr>
          </a:lstStyle>
          <a:p>
            <a:pPr>
              <a:defRPr/>
            </a:pPr>
            <a:fld id="{E0753AF9-8602-457F-B40B-91C12701EBCB}" type="slidenum">
              <a:rPr lang="zh-CN" altLang="en-US"/>
              <a:pPr>
                <a:defRPr/>
              </a:pPr>
              <a:t>‹#›</a:t>
            </a:fld>
            <a:endParaRPr lang="zh-CN" altLang="en-US"/>
          </a:p>
        </p:txBody>
      </p:sp>
    </p:spTree>
    <p:extLst>
      <p:ext uri="{BB962C8B-B14F-4D97-AF65-F5344CB8AC3E}">
        <p14:creationId xmlns:p14="http://schemas.microsoft.com/office/powerpoint/2010/main" val="375491358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1.jpe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4925530"/>
      </p:ext>
    </p:extLst>
  </p:cSld>
  <p:clrMap bg1="lt1" tx1="dk1" bg2="lt2" tx2="dk2" accent1="accent1" accent2="accent2" accent3="accent3" accent4="accent4" accent5="accent5" accent6="accent6" hlink="hlink" folHlink="folHlink"/>
  <p:sldLayoutIdLst>
    <p:sldLayoutId id="2147483682" r:id="rId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B694A392-EB34-46F0-BA7D-32F5869563C5}"/>
              </a:ext>
            </a:extLst>
          </p:cNvPr>
          <p:cNvSpPr>
            <a:spLocks noGrp="1"/>
          </p:cNvSpPr>
          <p:nvPr>
            <p:ph type="sldNum" sz="quarter" idx="4"/>
          </p:nvPr>
        </p:nvSpPr>
        <p:spPr>
          <a:xfrm>
            <a:off x="11436350" y="6267450"/>
            <a:ext cx="415925" cy="355600"/>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ea typeface="+mn-ea"/>
              </a:defRPr>
            </a:lvl1pPr>
          </a:lstStyle>
          <a:p>
            <a:pPr>
              <a:defRPr/>
            </a:pPr>
            <a:fld id="{3383FDA0-302B-4BB6-98B7-55B2FEB88C9E}" type="slidenum">
              <a:rPr lang="zh-CN" altLang="en-US"/>
              <a:pPr>
                <a:defRPr/>
              </a:pPr>
              <a:t>‹#›</a:t>
            </a:fld>
            <a:endParaRPr lang="zh-CN" altLang="en-US"/>
          </a:p>
        </p:txBody>
      </p:sp>
      <p:pic>
        <p:nvPicPr>
          <p:cNvPr id="1027" name="图片 6">
            <a:extLst>
              <a:ext uri="{FF2B5EF4-FFF2-40B4-BE49-F238E27FC236}">
                <a16:creationId xmlns:a16="http://schemas.microsoft.com/office/drawing/2014/main" id="{F651CFAA-0663-4B7D-867D-1C062E2C889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l="23808" t="38750" r="60477" b="38963"/>
          <a:stretch>
            <a:fillRect/>
          </a:stretch>
        </p:blipFill>
        <p:spPr bwMode="auto">
          <a:xfrm>
            <a:off x="10333038" y="0"/>
            <a:ext cx="727075"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8" name="组合 9">
            <a:extLst>
              <a:ext uri="{FF2B5EF4-FFF2-40B4-BE49-F238E27FC236}">
                <a16:creationId xmlns:a16="http://schemas.microsoft.com/office/drawing/2014/main" id="{8078909E-FABD-4BDA-A844-052CE288400C}"/>
              </a:ext>
            </a:extLst>
          </p:cNvPr>
          <p:cNvGrpSpPr>
            <a:grpSpLocks/>
          </p:cNvGrpSpPr>
          <p:nvPr userDrawn="1"/>
        </p:nvGrpSpPr>
        <p:grpSpPr bwMode="auto">
          <a:xfrm>
            <a:off x="334963" y="6403975"/>
            <a:ext cx="11101387" cy="85725"/>
            <a:chOff x="334963" y="5709920"/>
            <a:chExt cx="11100977" cy="85655"/>
          </a:xfrm>
        </p:grpSpPr>
        <p:sp>
          <p:nvSpPr>
            <p:cNvPr id="9" name="矩形 8">
              <a:extLst>
                <a:ext uri="{FF2B5EF4-FFF2-40B4-BE49-F238E27FC236}">
                  <a16:creationId xmlns:a16="http://schemas.microsoft.com/office/drawing/2014/main" id="{21F2B4AF-ECAB-4372-9551-EDE87788A7B4}"/>
                </a:ext>
              </a:extLst>
            </p:cNvPr>
            <p:cNvSpPr/>
            <p:nvPr userDrawn="1"/>
          </p:nvSpPr>
          <p:spPr>
            <a:xfrm>
              <a:off x="334963" y="5709920"/>
              <a:ext cx="8275331" cy="856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a:extLst>
                <a:ext uri="{FF2B5EF4-FFF2-40B4-BE49-F238E27FC236}">
                  <a16:creationId xmlns:a16="http://schemas.microsoft.com/office/drawing/2014/main" id="{96C3958A-DECA-49E3-A915-18425962F4DD}"/>
                </a:ext>
              </a:extLst>
            </p:cNvPr>
            <p:cNvSpPr/>
            <p:nvPr userDrawn="1"/>
          </p:nvSpPr>
          <p:spPr>
            <a:xfrm>
              <a:off x="5133798" y="5709920"/>
              <a:ext cx="6302142" cy="85655"/>
            </a:xfrm>
            <a:prstGeom prst="rect">
              <a:avLst/>
            </a:prstGeom>
            <a:solidFill>
              <a:srgbClr val="0476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029" name="文本框 11">
            <a:extLst>
              <a:ext uri="{FF2B5EF4-FFF2-40B4-BE49-F238E27FC236}">
                <a16:creationId xmlns:a16="http://schemas.microsoft.com/office/drawing/2014/main" id="{DE73B01E-AF60-40A5-A1B8-770F1FEE81B7}"/>
              </a:ext>
            </a:extLst>
          </p:cNvPr>
          <p:cNvSpPr txBox="1">
            <a:spLocks noChangeArrowheads="1"/>
          </p:cNvSpPr>
          <p:nvPr userDrawn="1"/>
        </p:nvSpPr>
        <p:spPr bwMode="auto">
          <a:xfrm>
            <a:off x="244475" y="6111875"/>
            <a:ext cx="27318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1000" dirty="0">
                <a:solidFill>
                  <a:srgbClr val="A6A6A6"/>
                </a:solidFill>
                <a:latin typeface="微软雅黑" panose="020B0503020204020204" pitchFamily="34" charset="-122"/>
                <a:ea typeface="微软雅黑" panose="020B0503020204020204" pitchFamily="34" charset="-122"/>
              </a:rPr>
              <a:t>河钢股份有限公司</a:t>
            </a:r>
            <a:r>
              <a:rPr lang="en-US" altLang="zh-CN" sz="1000" dirty="0">
                <a:solidFill>
                  <a:srgbClr val="A6A6A6"/>
                </a:solidFill>
                <a:latin typeface="微软雅黑" panose="020B0503020204020204" pitchFamily="34" charset="-122"/>
                <a:ea typeface="微软雅黑" panose="020B0503020204020204" pitchFamily="34" charset="-122"/>
              </a:rPr>
              <a:t>/</a:t>
            </a:r>
            <a:r>
              <a:rPr lang="en-US" altLang="zh-CN" sz="1000" dirty="0" err="1">
                <a:solidFill>
                  <a:srgbClr val="A6A6A6"/>
                </a:solidFill>
                <a:latin typeface="微软雅黑" panose="020B0503020204020204" pitchFamily="34" charset="-122"/>
                <a:ea typeface="微软雅黑" panose="020B0503020204020204" pitchFamily="34" charset="-122"/>
              </a:rPr>
              <a:t>HBISCOMPANYLIMITED</a:t>
            </a:r>
            <a:endParaRPr lang="zh-CN" altLang="en-US" sz="1000" dirty="0">
              <a:solidFill>
                <a:srgbClr val="A6A6A6"/>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hart" Target="../charts/chart8.xml"/></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chart" Target="../charts/chart11.xml"/></Relationships>
</file>

<file path=ppt/slides/_rels/slide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chart" Target="../charts/chart14.xml"/></Relationships>
</file>

<file path=ppt/slides/_rels/slide1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chart" Target="../charts/chart19.xml"/></Relationships>
</file>

<file path=ppt/slides/_rels/slide15.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chart" Target="../charts/chart22.xml"/></Relationships>
</file>

<file path=ppt/slides/_rels/slide17.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chart" Target="../charts/chart24.xml"/></Relationships>
</file>

<file path=ppt/slides/_rels/slide18.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chart" Target="../charts/chart2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7487AFB-FB7B-437F-A4DE-7954728287AE}"/>
              </a:ext>
            </a:extLst>
          </p:cNvPr>
          <p:cNvSpPr/>
          <p:nvPr/>
        </p:nvSpPr>
        <p:spPr>
          <a:xfrm>
            <a:off x="0" y="-33252"/>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07414A8C-ACAC-4BF3-A27A-716597C01227}"/>
              </a:ext>
            </a:extLst>
          </p:cNvPr>
          <p:cNvSpPr/>
          <p:nvPr/>
        </p:nvSpPr>
        <p:spPr>
          <a:xfrm>
            <a:off x="0" y="5038045"/>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0852475B-CCA8-454E-A0E3-E06F3D80EEEC}"/>
              </a:ext>
            </a:extLst>
          </p:cNvPr>
          <p:cNvSpPr/>
          <p:nvPr/>
        </p:nvSpPr>
        <p:spPr>
          <a:xfrm>
            <a:off x="0" y="54371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标题 1">
            <a:extLst>
              <a:ext uri="{FF2B5EF4-FFF2-40B4-BE49-F238E27FC236}">
                <a16:creationId xmlns:a16="http://schemas.microsoft.com/office/drawing/2014/main" id="{974A7E32-15F9-4F6F-89C5-57C0E6BDD16B}"/>
              </a:ext>
            </a:extLst>
          </p:cNvPr>
          <p:cNvSpPr>
            <a:spLocks noGrp="1"/>
          </p:cNvSpPr>
          <p:nvPr>
            <p:ph type="ctrTitle"/>
          </p:nvPr>
        </p:nvSpPr>
        <p:spPr>
          <a:xfrm>
            <a:off x="334962" y="1748790"/>
            <a:ext cx="11522075" cy="1027113"/>
          </a:xfrm>
        </p:spPr>
        <p:txBody>
          <a:bodyPr>
            <a:normAutofit fontScale="90000"/>
          </a:bodyPr>
          <a:lstStyle/>
          <a:p>
            <a:pPr fontAlgn="auto">
              <a:lnSpc>
                <a:spcPct val="150000"/>
              </a:lnSpc>
              <a:spcAft>
                <a:spcPts val="0"/>
              </a:spcAft>
              <a:defRPr/>
            </a:pPr>
            <a:r>
              <a:rPr lang="zh-CN" altLang="en-US" spc="600" dirty="0">
                <a:solidFill>
                  <a:schemeClr val="bg1"/>
                </a:solidFill>
                <a:latin typeface="微软雅黑" panose="020B0503020204020204" pitchFamily="34" charset="-122"/>
                <a:ea typeface="微软雅黑" panose="020B0503020204020204" pitchFamily="34" charset="-122"/>
              </a:rPr>
              <a:t>宏观经济和行业市场简析</a:t>
            </a:r>
          </a:p>
        </p:txBody>
      </p:sp>
      <p:sp>
        <p:nvSpPr>
          <p:cNvPr id="13318" name="Text Box 6">
            <a:extLst>
              <a:ext uri="{FF2B5EF4-FFF2-40B4-BE49-F238E27FC236}">
                <a16:creationId xmlns:a16="http://schemas.microsoft.com/office/drawing/2014/main" id="{EC801413-2549-4AB9-AEF4-BDC0DD5773B9}"/>
              </a:ext>
            </a:extLst>
          </p:cNvPr>
          <p:cNvSpPr txBox="1">
            <a:spLocks noChangeArrowheads="1"/>
          </p:cNvSpPr>
          <p:nvPr/>
        </p:nvSpPr>
        <p:spPr bwMode="auto">
          <a:xfrm>
            <a:off x="4354513" y="4356100"/>
            <a:ext cx="3482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采购总公司</a:t>
            </a:r>
            <a:endParaRPr lang="zh-CN" altLang="zh-CN">
              <a:solidFill>
                <a:schemeClr val="bg1"/>
              </a:solidFill>
              <a:latin typeface="微软雅黑" panose="020B0503020204020204" pitchFamily="34" charset="-122"/>
              <a:ea typeface="微软雅黑" panose="020B0503020204020204" pitchFamily="34" charset="-122"/>
            </a:endParaRPr>
          </a:p>
        </p:txBody>
      </p:sp>
      <p:sp>
        <p:nvSpPr>
          <p:cNvPr id="13319" name="Text Box 7">
            <a:extLst>
              <a:ext uri="{FF2B5EF4-FFF2-40B4-BE49-F238E27FC236}">
                <a16:creationId xmlns:a16="http://schemas.microsoft.com/office/drawing/2014/main" id="{ED997F08-3521-410E-9580-A68CBD83ECE0}"/>
              </a:ext>
            </a:extLst>
          </p:cNvPr>
          <p:cNvSpPr txBox="1">
            <a:spLocks noChangeArrowheads="1"/>
          </p:cNvSpPr>
          <p:nvPr/>
        </p:nvSpPr>
        <p:spPr bwMode="auto">
          <a:xfrm>
            <a:off x="4819650" y="4730750"/>
            <a:ext cx="25685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1200" dirty="0" smtClean="0">
                <a:solidFill>
                  <a:schemeClr val="bg1"/>
                </a:solidFill>
                <a:latin typeface="微软雅黑" panose="020B0503020204020204" pitchFamily="34" charset="-122"/>
                <a:ea typeface="微软雅黑" panose="020B0503020204020204" pitchFamily="34" charset="-122"/>
              </a:rPr>
              <a:t>2021</a:t>
            </a:r>
            <a:r>
              <a:rPr lang="zh-CN" altLang="zh-CN" sz="1200" dirty="0" smtClean="0">
                <a:solidFill>
                  <a:schemeClr val="bg1"/>
                </a:solidFill>
                <a:latin typeface="微软雅黑" panose="020B0503020204020204" pitchFamily="34" charset="-122"/>
                <a:ea typeface="微软雅黑" panose="020B0503020204020204" pitchFamily="34" charset="-122"/>
              </a:rPr>
              <a:t>年</a:t>
            </a:r>
            <a:r>
              <a:rPr lang="en-US" altLang="zh-CN" sz="1200" dirty="0">
                <a:solidFill>
                  <a:schemeClr val="bg1"/>
                </a:solidFill>
                <a:latin typeface="微软雅黑" panose="020B0503020204020204" pitchFamily="34" charset="-122"/>
                <a:ea typeface="微软雅黑" panose="020B0503020204020204" pitchFamily="34" charset="-122"/>
              </a:rPr>
              <a:t>7</a:t>
            </a:r>
            <a:r>
              <a:rPr lang="zh-CN" altLang="zh-CN" sz="1200" dirty="0" smtClean="0">
                <a:solidFill>
                  <a:schemeClr val="bg1"/>
                </a:solidFill>
                <a:latin typeface="微软雅黑" panose="020B0503020204020204" pitchFamily="34" charset="-122"/>
                <a:ea typeface="微软雅黑" panose="020B0503020204020204" pitchFamily="34" charset="-122"/>
              </a:rPr>
              <a:t>月</a:t>
            </a:r>
            <a:endParaRPr lang="zh-CN" altLang="zh-CN" sz="1200"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338032" y="5437188"/>
            <a:ext cx="3531809" cy="817562"/>
            <a:chOff x="4819650" y="5437188"/>
            <a:chExt cx="3531809" cy="817562"/>
          </a:xfrm>
        </p:grpSpPr>
        <p:pic>
          <p:nvPicPr>
            <p:cNvPr id="13320" name="图片 10">
              <a:extLst>
                <a:ext uri="{FF2B5EF4-FFF2-40B4-BE49-F238E27FC236}">
                  <a16:creationId xmlns:a16="http://schemas.microsoft.com/office/drawing/2014/main" id="{4CEAB2EC-CAED-4716-BDB4-52E97BEFA0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5691385" y="5550731"/>
              <a:ext cx="2660074" cy="630942"/>
            </a:xfrm>
            <a:prstGeom prst="rect">
              <a:avLst/>
            </a:prstGeom>
            <a:solidFill>
              <a:schemeClr val="bg1"/>
            </a:solidFill>
          </p:spPr>
          <p:txBody>
            <a:bodyPr wrap="square" rtlCol="0">
              <a:spAutoFit/>
            </a:bodyPr>
            <a:lstStyle/>
            <a:p>
              <a:r>
                <a:rPr lang="zh-CN" altLang="en-US" sz="2350" b="1" dirty="0">
                  <a:solidFill>
                    <a:schemeClr val="tx1">
                      <a:lumMod val="50000"/>
                      <a:lumOff val="50000"/>
                    </a:schemeClr>
                  </a:solidFill>
                  <a:latin typeface="微软雅黑" panose="020B0503020204020204" pitchFamily="34" charset="-122"/>
                  <a:ea typeface="微软雅黑" panose="020B0503020204020204" pitchFamily="34" charset="-122"/>
                </a:rPr>
                <a:t>河钢股份有限公司</a:t>
              </a:r>
              <a:endParaRPr lang="en-US" altLang="zh-CN" sz="235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100" b="1" dirty="0">
                  <a:solidFill>
                    <a:schemeClr val="tx1">
                      <a:lumMod val="50000"/>
                      <a:lumOff val="50000"/>
                    </a:schemeClr>
                  </a:solidFill>
                  <a:latin typeface="微软雅黑" panose="020B0503020204020204" pitchFamily="34" charset="-122"/>
                  <a:ea typeface="微软雅黑" panose="020B0503020204020204" pitchFamily="34" charset="-122"/>
                </a:rPr>
                <a:t>HBIS</a:t>
              </a: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b="1" dirty="0">
                  <a:solidFill>
                    <a:schemeClr val="tx1">
                      <a:lumMod val="50000"/>
                      <a:lumOff val="50000"/>
                    </a:schemeClr>
                  </a:solidFill>
                  <a:latin typeface="微软雅黑" panose="020B0503020204020204" pitchFamily="34" charset="-122"/>
                  <a:ea typeface="微软雅黑" panose="020B0503020204020204" pitchFamily="34" charset="-122"/>
                </a:rPr>
                <a:t>COMPANY</a:t>
              </a: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　ＬＩＭＩＴＥＤ</a:t>
              </a: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FEB7C76-F7FC-42AD-BCFF-631B0DA8AF59}"/>
              </a:ext>
            </a:extLst>
          </p:cNvPr>
          <p:cNvSpPr/>
          <p:nvPr/>
        </p:nvSpPr>
        <p:spPr>
          <a:xfrm>
            <a:off x="10292862" y="1371599"/>
            <a:ext cx="1418493" cy="4044463"/>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321781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a:solidFill>
                  <a:srgbClr val="0075C2"/>
                </a:solidFill>
                <a:latin typeface="微软雅黑" panose="020B0503020204020204" pitchFamily="34" charset="-122"/>
                <a:ea typeface="微软雅黑" panose="020B0503020204020204" pitchFamily="34" charset="-122"/>
              </a:rPr>
              <a:t>7</a:t>
            </a:r>
            <a:r>
              <a:rPr lang="zh-CN" altLang="en-US" sz="2400" dirty="0">
                <a:solidFill>
                  <a:srgbClr val="0075C2"/>
                </a:solidFill>
                <a:latin typeface="微软雅黑" panose="020B0503020204020204" pitchFamily="34" charset="-122"/>
                <a:ea typeface="微软雅黑" panose="020B0503020204020204" pitchFamily="34" charset="-122"/>
              </a:rPr>
              <a:t>月份钢材价格震荡上行</a:t>
            </a:r>
          </a:p>
        </p:txBody>
      </p:sp>
      <p:graphicFrame>
        <p:nvGraphicFramePr>
          <p:cNvPr id="7" name="图表 6">
            <a:extLst>
              <a:ext uri="{FF2B5EF4-FFF2-40B4-BE49-F238E27FC236}">
                <a16:creationId xmlns:a16="http://schemas.microsoft.com/office/drawing/2014/main" id="{84312641-6F82-4F34-A857-B8FD7D9091CE}"/>
              </a:ext>
            </a:extLst>
          </p:cNvPr>
          <p:cNvGraphicFramePr>
            <a:graphicFrameLocks/>
          </p:cNvGraphicFramePr>
          <p:nvPr>
            <p:extLst>
              <p:ext uri="{D42A27DB-BD31-4B8C-83A1-F6EECF244321}">
                <p14:modId xmlns:p14="http://schemas.microsoft.com/office/powerpoint/2010/main" val="3103188329"/>
              </p:ext>
            </p:extLst>
          </p:nvPr>
        </p:nvGraphicFramePr>
        <p:xfrm>
          <a:off x="265112" y="765176"/>
          <a:ext cx="11590337" cy="53641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51809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a:extLst>
              <a:ext uri="{FF2B5EF4-FFF2-40B4-BE49-F238E27FC236}">
                <a16:creationId xmlns:a16="http://schemas.microsoft.com/office/drawing/2014/main" id="{54F98AEF-B1D6-4C0A-A717-8CC84BB43EDF}"/>
              </a:ext>
            </a:extLst>
          </p:cNvPr>
          <p:cNvGraphicFramePr>
            <a:graphicFrameLocks/>
          </p:cNvGraphicFramePr>
          <p:nvPr>
            <p:extLst>
              <p:ext uri="{D42A27DB-BD31-4B8C-83A1-F6EECF244321}">
                <p14:modId xmlns:p14="http://schemas.microsoft.com/office/powerpoint/2010/main" val="1260432605"/>
              </p:ext>
            </p:extLst>
          </p:nvPr>
        </p:nvGraphicFramePr>
        <p:xfrm>
          <a:off x="265113" y="765176"/>
          <a:ext cx="11590338" cy="5364162"/>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3675011"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钢坯及五大材价格全面上行</a:t>
            </a:r>
          </a:p>
        </p:txBody>
      </p:sp>
      <p:graphicFrame>
        <p:nvGraphicFramePr>
          <p:cNvPr id="4" name="表格 3">
            <a:extLst>
              <a:ext uri="{FF2B5EF4-FFF2-40B4-BE49-F238E27FC236}">
                <a16:creationId xmlns:a16="http://schemas.microsoft.com/office/drawing/2014/main" id="{12C811C0-8B11-4D9C-B3E2-C868094A520B}"/>
              </a:ext>
            </a:extLst>
          </p:cNvPr>
          <p:cNvGraphicFramePr>
            <a:graphicFrameLocks noGrp="1"/>
          </p:cNvGraphicFramePr>
          <p:nvPr>
            <p:extLst>
              <p:ext uri="{D42A27DB-BD31-4B8C-83A1-F6EECF244321}">
                <p14:modId xmlns:p14="http://schemas.microsoft.com/office/powerpoint/2010/main" val="2121379650"/>
              </p:ext>
            </p:extLst>
          </p:nvPr>
        </p:nvGraphicFramePr>
        <p:xfrm>
          <a:off x="820615" y="3516922"/>
          <a:ext cx="10820397" cy="1957754"/>
        </p:xfrm>
        <a:graphic>
          <a:graphicData uri="http://schemas.openxmlformats.org/drawingml/2006/table">
            <a:tbl>
              <a:tblPr/>
              <a:tblGrid>
                <a:gridCol w="1545771">
                  <a:extLst>
                    <a:ext uri="{9D8B030D-6E8A-4147-A177-3AD203B41FA5}">
                      <a16:colId xmlns:a16="http://schemas.microsoft.com/office/drawing/2014/main" val="1968982511"/>
                    </a:ext>
                  </a:extLst>
                </a:gridCol>
                <a:gridCol w="1545771">
                  <a:extLst>
                    <a:ext uri="{9D8B030D-6E8A-4147-A177-3AD203B41FA5}">
                      <a16:colId xmlns:a16="http://schemas.microsoft.com/office/drawing/2014/main" val="1572170130"/>
                    </a:ext>
                  </a:extLst>
                </a:gridCol>
                <a:gridCol w="1545771">
                  <a:extLst>
                    <a:ext uri="{9D8B030D-6E8A-4147-A177-3AD203B41FA5}">
                      <a16:colId xmlns:a16="http://schemas.microsoft.com/office/drawing/2014/main" val="3526054909"/>
                    </a:ext>
                  </a:extLst>
                </a:gridCol>
                <a:gridCol w="1545771">
                  <a:extLst>
                    <a:ext uri="{9D8B030D-6E8A-4147-A177-3AD203B41FA5}">
                      <a16:colId xmlns:a16="http://schemas.microsoft.com/office/drawing/2014/main" val="1400126643"/>
                    </a:ext>
                  </a:extLst>
                </a:gridCol>
                <a:gridCol w="1545771">
                  <a:extLst>
                    <a:ext uri="{9D8B030D-6E8A-4147-A177-3AD203B41FA5}">
                      <a16:colId xmlns:a16="http://schemas.microsoft.com/office/drawing/2014/main" val="2727585667"/>
                    </a:ext>
                  </a:extLst>
                </a:gridCol>
                <a:gridCol w="1545771">
                  <a:extLst>
                    <a:ext uri="{9D8B030D-6E8A-4147-A177-3AD203B41FA5}">
                      <a16:colId xmlns:a16="http://schemas.microsoft.com/office/drawing/2014/main" val="3409397221"/>
                    </a:ext>
                  </a:extLst>
                </a:gridCol>
                <a:gridCol w="1545771">
                  <a:extLst>
                    <a:ext uri="{9D8B030D-6E8A-4147-A177-3AD203B41FA5}">
                      <a16:colId xmlns:a16="http://schemas.microsoft.com/office/drawing/2014/main" val="2678850330"/>
                    </a:ext>
                  </a:extLst>
                </a:gridCol>
              </a:tblGrid>
              <a:tr h="478562">
                <a:tc>
                  <a:txBody>
                    <a:bodyPr/>
                    <a:lstStyle/>
                    <a:p>
                      <a:pPr algn="ctr" fontAlgn="ctr"/>
                      <a:r>
                        <a:rPr lang="zh-CN" altLang="en-US" sz="1600" b="0" i="0" u="none" strike="noStrike" dirty="0">
                          <a:effectLst/>
                          <a:latin typeface="微软雅黑" panose="020B0503020204020204" pitchFamily="34" charset="-122"/>
                          <a:ea typeface="微软雅黑" panose="020B0503020204020204" pitchFamily="34" charset="-122"/>
                        </a:rPr>
                        <a:t>指标名称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螺纹钢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线材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冷板</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热卷</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中厚板</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方坯</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1270487"/>
                  </a:ext>
                </a:extLst>
              </a:tr>
              <a:tr h="369798">
                <a:tc>
                  <a:txBody>
                    <a:bodyPr/>
                    <a:lstStyle/>
                    <a:p>
                      <a:pPr marL="0" algn="ctr" defTabSz="914400" rtl="0" eaLnBrk="1" fontAlgn="ctr" latinLnBrk="0" hangingPunct="1"/>
                      <a:r>
                        <a:rPr lang="en-US" altLang="zh-CN" sz="1600" b="0" i="0" u="none" strike="noStrike" kern="1200" dirty="0">
                          <a:solidFill>
                            <a:schemeClr val="tx1"/>
                          </a:solidFill>
                          <a:effectLst/>
                          <a:latin typeface="微软雅黑" panose="020B0503020204020204" pitchFamily="34" charset="-122"/>
                          <a:ea typeface="微软雅黑" panose="020B0503020204020204" pitchFamily="34" charset="-122"/>
                          <a:cs typeface="+mn-cs"/>
                        </a:rPr>
                        <a:t>2021-6-30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4934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5425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6056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5410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5311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4910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93836"/>
                  </a:ext>
                </a:extLst>
              </a:tr>
              <a:tr h="369798">
                <a:tc>
                  <a:txBody>
                    <a:bodyPr/>
                    <a:lstStyle/>
                    <a:p>
                      <a:pPr marL="0" algn="ctr" defTabSz="914400" rtl="0" eaLnBrk="1" fontAlgn="ctr" latinLnBrk="0" hangingPunct="1"/>
                      <a:r>
                        <a:rPr lang="en-US" altLang="zh-CN" sz="1600" b="0" i="0" u="none" strike="noStrike" kern="1200" dirty="0" smtClean="0">
                          <a:solidFill>
                            <a:schemeClr val="tx1"/>
                          </a:solidFill>
                          <a:effectLst/>
                          <a:latin typeface="微软雅黑" panose="020B0503020204020204" pitchFamily="34" charset="-122"/>
                          <a:ea typeface="微软雅黑" panose="020B0503020204020204" pitchFamily="34" charset="-122"/>
                          <a:cs typeface="+mn-cs"/>
                        </a:rPr>
                        <a:t>2021-7-30</a:t>
                      </a:r>
                      <a:endParaRPr lang="en-US" altLang="zh-CN" sz="1600" b="0" i="0" u="none" strike="noStrike" kern="1200" dirty="0">
                        <a:solidFill>
                          <a:schemeClr val="tx1"/>
                        </a:solidFill>
                        <a:effectLst/>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5383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5814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6447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5825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5644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dirty="0" smtClean="0">
                          <a:effectLst/>
                          <a:latin typeface="微软雅黑" panose="020B0503020204020204" pitchFamily="34" charset="-122"/>
                          <a:ea typeface="微软雅黑" panose="020B0503020204020204" pitchFamily="34" charset="-122"/>
                        </a:rPr>
                        <a:t>5270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5509336"/>
                  </a:ext>
                </a:extLst>
              </a:tr>
              <a:tr h="369798">
                <a:tc rowSpan="2">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幅度</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448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388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7D7F"/>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391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7C7E"/>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414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7577"/>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333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8F92"/>
                    </a:solidFill>
                  </a:tcPr>
                </a:tc>
                <a:tc>
                  <a:txBody>
                    <a:bodyPr/>
                    <a:lstStyle/>
                    <a:p>
                      <a:pPr algn="ctr" fontAlgn="ctr"/>
                      <a:r>
                        <a:rPr lang="en-US" altLang="zh-CN" sz="1600" b="0" i="0" u="none" strike="noStrike" dirty="0" smtClean="0">
                          <a:effectLst/>
                          <a:latin typeface="微软雅黑" panose="020B0503020204020204" pitchFamily="34" charset="-122"/>
                          <a:ea typeface="微软雅黑" panose="020B0503020204020204" pitchFamily="34" charset="-122"/>
                        </a:rPr>
                        <a:t>360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DA0"/>
                    </a:solidFill>
                  </a:tcPr>
                </a:tc>
                <a:extLst>
                  <a:ext uri="{0D108BD9-81ED-4DB2-BD59-A6C34878D82A}">
                    <a16:rowId xmlns:a16="http://schemas.microsoft.com/office/drawing/2014/main" val="573832910"/>
                  </a:ext>
                </a:extLst>
              </a:tr>
              <a:tr h="369798">
                <a:tc vMerge="1">
                  <a:txBody>
                    <a:bodyPr/>
                    <a:lstStyle/>
                    <a:p>
                      <a:endParaRPr lang="zh-CN" altLang="en-US"/>
                    </a:p>
                  </a:txBody>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9.09%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7.16%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898B"/>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6.46%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496"/>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7.66%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8183"/>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799"/>
                    </a:solidFill>
                  </a:tcPr>
                </a:tc>
                <a:tc>
                  <a:txBody>
                    <a:bodyPr/>
                    <a:lstStyle/>
                    <a:p>
                      <a:pPr algn="ctr" fontAlgn="ctr"/>
                      <a:r>
                        <a:rPr lang="en-US" altLang="zh-CN" sz="1600" b="0" i="0" u="none" strike="noStrike" dirty="0" smtClean="0">
                          <a:effectLst/>
                          <a:latin typeface="微软雅黑" panose="020B0503020204020204" pitchFamily="34" charset="-122"/>
                          <a:ea typeface="微软雅黑" panose="020B0503020204020204" pitchFamily="34" charset="-122"/>
                        </a:rPr>
                        <a:t>7.33%</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8183"/>
                    </a:solidFill>
                  </a:tcPr>
                </a:tc>
                <a:extLst>
                  <a:ext uri="{0D108BD9-81ED-4DB2-BD59-A6C34878D82A}">
                    <a16:rowId xmlns:a16="http://schemas.microsoft.com/office/drawing/2014/main" val="756263711"/>
                  </a:ext>
                </a:extLst>
              </a:tr>
            </a:tbl>
          </a:graphicData>
        </a:graphic>
      </p:graphicFrame>
    </p:spTree>
    <p:extLst>
      <p:ext uri="{BB962C8B-B14F-4D97-AF65-F5344CB8AC3E}">
        <p14:creationId xmlns:p14="http://schemas.microsoft.com/office/powerpoint/2010/main" val="1758677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a:extLst>
              <a:ext uri="{FF2B5EF4-FFF2-40B4-BE49-F238E27FC236}">
                <a16:creationId xmlns:a16="http://schemas.microsoft.com/office/drawing/2014/main" id="{BC683D41-3FFB-4B59-B6DC-ED328C72CD20}"/>
              </a:ext>
            </a:extLst>
          </p:cNvPr>
          <p:cNvGraphicFramePr>
            <a:graphicFrameLocks/>
          </p:cNvGraphicFramePr>
          <p:nvPr>
            <p:extLst>
              <p:ext uri="{D42A27DB-BD31-4B8C-83A1-F6EECF244321}">
                <p14:modId xmlns:p14="http://schemas.microsoft.com/office/powerpoint/2010/main" val="4034825072"/>
              </p:ext>
            </p:extLst>
          </p:nvPr>
        </p:nvGraphicFramePr>
        <p:xfrm>
          <a:off x="6096000" y="765175"/>
          <a:ext cx="5759452" cy="5364163"/>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830599"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原燃料价格上行为主</a:t>
            </a:r>
          </a:p>
        </p:txBody>
      </p:sp>
      <p:graphicFrame>
        <p:nvGraphicFramePr>
          <p:cNvPr id="3" name="表格 2">
            <a:extLst>
              <a:ext uri="{FF2B5EF4-FFF2-40B4-BE49-F238E27FC236}">
                <a16:creationId xmlns:a16="http://schemas.microsoft.com/office/drawing/2014/main" id="{4EB6C978-31BC-4076-B5EF-A7CE12A5E986}"/>
              </a:ext>
            </a:extLst>
          </p:cNvPr>
          <p:cNvGraphicFramePr>
            <a:graphicFrameLocks noGrp="1"/>
          </p:cNvGraphicFramePr>
          <p:nvPr>
            <p:extLst>
              <p:ext uri="{D42A27DB-BD31-4B8C-83A1-F6EECF244321}">
                <p14:modId xmlns:p14="http://schemas.microsoft.com/office/powerpoint/2010/main" val="1207760087"/>
              </p:ext>
            </p:extLst>
          </p:nvPr>
        </p:nvGraphicFramePr>
        <p:xfrm>
          <a:off x="6588369" y="3819219"/>
          <a:ext cx="5134710" cy="1948535"/>
        </p:xfrm>
        <a:graphic>
          <a:graphicData uri="http://schemas.openxmlformats.org/drawingml/2006/table">
            <a:tbl>
              <a:tblPr/>
              <a:tblGrid>
                <a:gridCol w="733530">
                  <a:extLst>
                    <a:ext uri="{9D8B030D-6E8A-4147-A177-3AD203B41FA5}">
                      <a16:colId xmlns:a16="http://schemas.microsoft.com/office/drawing/2014/main" val="2520233924"/>
                    </a:ext>
                  </a:extLst>
                </a:gridCol>
                <a:gridCol w="733530">
                  <a:extLst>
                    <a:ext uri="{9D8B030D-6E8A-4147-A177-3AD203B41FA5}">
                      <a16:colId xmlns:a16="http://schemas.microsoft.com/office/drawing/2014/main" val="2585500800"/>
                    </a:ext>
                  </a:extLst>
                </a:gridCol>
                <a:gridCol w="733530">
                  <a:extLst>
                    <a:ext uri="{9D8B030D-6E8A-4147-A177-3AD203B41FA5}">
                      <a16:colId xmlns:a16="http://schemas.microsoft.com/office/drawing/2014/main" val="1986468075"/>
                    </a:ext>
                  </a:extLst>
                </a:gridCol>
                <a:gridCol w="733530">
                  <a:extLst>
                    <a:ext uri="{9D8B030D-6E8A-4147-A177-3AD203B41FA5}">
                      <a16:colId xmlns:a16="http://schemas.microsoft.com/office/drawing/2014/main" val="3066761514"/>
                    </a:ext>
                  </a:extLst>
                </a:gridCol>
                <a:gridCol w="733530">
                  <a:extLst>
                    <a:ext uri="{9D8B030D-6E8A-4147-A177-3AD203B41FA5}">
                      <a16:colId xmlns:a16="http://schemas.microsoft.com/office/drawing/2014/main" val="1733883121"/>
                    </a:ext>
                  </a:extLst>
                </a:gridCol>
                <a:gridCol w="733530">
                  <a:extLst>
                    <a:ext uri="{9D8B030D-6E8A-4147-A177-3AD203B41FA5}">
                      <a16:colId xmlns:a16="http://schemas.microsoft.com/office/drawing/2014/main" val="4276100997"/>
                    </a:ext>
                  </a:extLst>
                </a:gridCol>
                <a:gridCol w="733530">
                  <a:extLst>
                    <a:ext uri="{9D8B030D-6E8A-4147-A177-3AD203B41FA5}">
                      <a16:colId xmlns:a16="http://schemas.microsoft.com/office/drawing/2014/main" val="1607703215"/>
                    </a:ext>
                  </a:extLst>
                </a:gridCol>
              </a:tblGrid>
              <a:tr h="389707">
                <a:tc>
                  <a:txBody>
                    <a:bodyPr/>
                    <a:lstStyle/>
                    <a:p>
                      <a:pPr algn="ctr" fontAlgn="ctr"/>
                      <a:r>
                        <a:rPr lang="zh-CN" altLang="en-US" sz="1400" b="0" i="0" u="none" strike="noStrike">
                          <a:effectLst/>
                          <a:latin typeface="微软雅黑" panose="020B0503020204020204" pitchFamily="34" charset="-122"/>
                          <a:ea typeface="微软雅黑" panose="020B0503020204020204" pitchFamily="34" charset="-122"/>
                        </a:rPr>
                        <a:t>指标名称</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zh-CN" altLang="en-US" sz="1400" b="0" i="0" u="none" strike="noStrike">
                          <a:effectLst/>
                          <a:latin typeface="微软雅黑" panose="020B0503020204020204" pitchFamily="34" charset="-122"/>
                          <a:ea typeface="微软雅黑" panose="020B0503020204020204" pitchFamily="34" charset="-122"/>
                        </a:rPr>
                        <a:t>炼焦煤</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zh-CN" altLang="en-US" sz="1400" b="0" i="0" u="none" strike="noStrike">
                          <a:effectLst/>
                          <a:latin typeface="微软雅黑" panose="020B0503020204020204" pitchFamily="34" charset="-122"/>
                          <a:ea typeface="微软雅黑" panose="020B0503020204020204" pitchFamily="34" charset="-122"/>
                        </a:rPr>
                        <a:t>焦炭</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zh-CN" altLang="en-US" sz="1400" b="0" i="0" u="none" strike="noStrike">
                          <a:effectLst/>
                          <a:latin typeface="微软雅黑" panose="020B0503020204020204" pitchFamily="34" charset="-122"/>
                          <a:ea typeface="微软雅黑" panose="020B0503020204020204" pitchFamily="34" charset="-122"/>
                        </a:rPr>
                        <a:t>铁矿石</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zh-CN" altLang="en-US" sz="1400" b="0" i="0" u="none" strike="noStrike">
                          <a:effectLst/>
                          <a:latin typeface="微软雅黑" panose="020B0503020204020204" pitchFamily="34" charset="-122"/>
                          <a:ea typeface="微软雅黑" panose="020B0503020204020204" pitchFamily="34" charset="-122"/>
                        </a:rPr>
                        <a:t>废钢</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zh-CN" altLang="en-US" sz="1400" b="0" i="0" u="none" strike="noStrike">
                          <a:effectLst/>
                          <a:latin typeface="微软雅黑" panose="020B0503020204020204" pitchFamily="34" charset="-122"/>
                          <a:ea typeface="微软雅黑" panose="020B0503020204020204" pitchFamily="34" charset="-122"/>
                        </a:rPr>
                        <a:t>硅锰</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zh-CN" altLang="en-US" sz="1400" b="0" i="0" u="none" strike="noStrike">
                          <a:effectLst/>
                          <a:latin typeface="微软雅黑" panose="020B0503020204020204" pitchFamily="34" charset="-122"/>
                          <a:ea typeface="微软雅黑" panose="020B0503020204020204" pitchFamily="34" charset="-122"/>
                        </a:rPr>
                        <a:t>硅铁</a:t>
                      </a:r>
                      <a:r>
                        <a:rPr lang="en-US" altLang="zh-CN" sz="1400" b="0" i="0" u="none" strike="noStrike">
                          <a:effectLst/>
                          <a:latin typeface="微软雅黑" panose="020B0503020204020204" pitchFamily="34" charset="-122"/>
                          <a:ea typeface="微软雅黑" panose="020B0503020204020204" pitchFamily="34" charset="-122"/>
                        </a:rPr>
                        <a:t>75</a:t>
                      </a:r>
                      <a:r>
                        <a:rPr lang="en-US" sz="1400" b="0" i="0" u="none" strike="noStrike">
                          <a:effectLst/>
                          <a:latin typeface="微软雅黑" panose="020B0503020204020204" pitchFamily="34" charset="-122"/>
                          <a:ea typeface="微软雅黑" panose="020B0503020204020204" pitchFamily="34" charset="-122"/>
                        </a:rPr>
                        <a:t>B</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extLst>
                  <a:ext uri="{0D108BD9-81ED-4DB2-BD59-A6C34878D82A}">
                    <a16:rowId xmlns:a16="http://schemas.microsoft.com/office/drawing/2014/main" val="220795293"/>
                  </a:ext>
                </a:extLst>
              </a:tr>
              <a:tr h="389707">
                <a:tc>
                  <a:txBody>
                    <a:bodyPr/>
                    <a:lstStyle/>
                    <a:p>
                      <a:pPr algn="ctr" fontAlgn="ctr"/>
                      <a:r>
                        <a:rPr lang="en-US" altLang="zh-CN" sz="1400" b="0" i="0" u="none" strike="noStrike" dirty="0" smtClean="0">
                          <a:effectLst/>
                          <a:latin typeface="微软雅黑" panose="020B0503020204020204" pitchFamily="34" charset="-122"/>
                          <a:ea typeface="微软雅黑" panose="020B0503020204020204" pitchFamily="34" charset="-122"/>
                        </a:rPr>
                        <a:t>6-30</a:t>
                      </a:r>
                      <a:endParaRPr lang="en-US" altLang="zh-CN" sz="1400" b="0" i="0" u="none" strike="noStrike" dirty="0">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1652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2767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1511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3704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7431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8274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extLst>
                  <a:ext uri="{0D108BD9-81ED-4DB2-BD59-A6C34878D82A}">
                    <a16:rowId xmlns:a16="http://schemas.microsoft.com/office/drawing/2014/main" val="3429001238"/>
                  </a:ext>
                </a:extLst>
              </a:tr>
              <a:tr h="389707">
                <a:tc>
                  <a:txBody>
                    <a:bodyPr/>
                    <a:lstStyle/>
                    <a:p>
                      <a:pPr algn="r" fontAlgn="b"/>
                      <a:r>
                        <a:rPr lang="en-US" altLang="zh-CN" sz="1400" b="0" i="0" u="none" strike="noStrike" dirty="0" smtClean="0">
                          <a:effectLst/>
                          <a:latin typeface="微软雅黑" panose="020B0503020204020204" pitchFamily="34" charset="-122"/>
                          <a:ea typeface="微软雅黑" panose="020B0503020204020204" pitchFamily="34" charset="-122"/>
                        </a:rPr>
                        <a:t>7-30</a:t>
                      </a:r>
                      <a:endParaRPr lang="en-US" altLang="zh-CN" sz="1400" b="0" i="0" u="none" strike="noStrike" dirty="0">
                        <a:effectLst/>
                        <a:latin typeface="微软雅黑" panose="020B0503020204020204" pitchFamily="34" charset="-122"/>
                        <a:ea typeface="微软雅黑" panose="020B0503020204020204" pitchFamily="34" charset="-122"/>
                      </a:endParaRPr>
                    </a:p>
                  </a:txBody>
                  <a:tcPr marL="9525" marR="9525" marT="9525" marB="0" anchor="ctr" anchorCtr="1">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1872 </a:t>
                      </a:r>
                    </a:p>
                  </a:txBody>
                  <a:tcPr marL="9525" marR="9525" marT="9525" marB="0" anchor="ctr" anchorCtr="1">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2665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1418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3746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7635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8507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extLst>
                  <a:ext uri="{0D108BD9-81ED-4DB2-BD59-A6C34878D82A}">
                    <a16:rowId xmlns:a16="http://schemas.microsoft.com/office/drawing/2014/main" val="153806593"/>
                  </a:ext>
                </a:extLst>
              </a:tr>
              <a:tr h="389707">
                <a:tc rowSpan="2">
                  <a:txBody>
                    <a:bodyPr/>
                    <a:lstStyle/>
                    <a:p>
                      <a:pPr algn="ctr" fontAlgn="ctr"/>
                      <a:r>
                        <a:rPr lang="zh-CN" altLang="en-US" sz="1400" b="0" i="0" u="none" strike="noStrike">
                          <a:effectLst/>
                          <a:latin typeface="微软雅黑" panose="020B0503020204020204" pitchFamily="34" charset="-122"/>
                          <a:ea typeface="微软雅黑" panose="020B0503020204020204" pitchFamily="34" charset="-122"/>
                        </a:rPr>
                        <a:t>幅度</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220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131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-102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-93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42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0796E"/>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204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0000"/>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233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35C54"/>
                    </a:solidFill>
                  </a:tcPr>
                </a:tc>
                <a:extLst>
                  <a:ext uri="{0D108BD9-81ED-4DB2-BD59-A6C34878D82A}">
                    <a16:rowId xmlns:a16="http://schemas.microsoft.com/office/drawing/2014/main" val="3579359711"/>
                  </a:ext>
                </a:extLst>
              </a:tr>
              <a:tr h="389707">
                <a:tc vMerge="1">
                  <a:txBody>
                    <a:bodyPr/>
                    <a:lstStyle/>
                    <a:p>
                      <a:endParaRPr lang="zh-CN" altLang="en-US"/>
                    </a:p>
                  </a:txBody>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13.33%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0000"/>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-3.70%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-6.15%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1.14%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C998C"/>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2.74%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F7F74"/>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2.82%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C9B8E"/>
                    </a:solidFill>
                  </a:tcPr>
                </a:tc>
                <a:extLst>
                  <a:ext uri="{0D108BD9-81ED-4DB2-BD59-A6C34878D82A}">
                    <a16:rowId xmlns:a16="http://schemas.microsoft.com/office/drawing/2014/main" val="2016403158"/>
                  </a:ext>
                </a:extLst>
              </a:tr>
            </a:tbl>
          </a:graphicData>
        </a:graphic>
      </p:graphicFrame>
      <p:graphicFrame>
        <p:nvGraphicFramePr>
          <p:cNvPr id="9" name="图表 8"/>
          <p:cNvGraphicFramePr>
            <a:graphicFrameLocks/>
          </p:cNvGraphicFramePr>
          <p:nvPr>
            <p:extLst>
              <p:ext uri="{D42A27DB-BD31-4B8C-83A1-F6EECF244321}">
                <p14:modId xmlns:p14="http://schemas.microsoft.com/office/powerpoint/2010/main" val="910310796"/>
              </p:ext>
            </p:extLst>
          </p:nvPr>
        </p:nvGraphicFramePr>
        <p:xfrm>
          <a:off x="265113" y="765175"/>
          <a:ext cx="5830887" cy="53641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048524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524244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钢材盈利</a:t>
            </a:r>
            <a:r>
              <a:rPr lang="zh-CN" altLang="en-US" sz="2400" dirty="0">
                <a:solidFill>
                  <a:srgbClr val="0075C2"/>
                </a:solidFill>
                <a:latin typeface="微软雅黑" panose="020B0503020204020204" pitchFamily="34" charset="-122"/>
                <a:ea typeface="微软雅黑" panose="020B0503020204020204" pitchFamily="34" charset="-122"/>
              </a:rPr>
              <a:t>大幅</a:t>
            </a:r>
            <a:r>
              <a:rPr lang="zh-CN" altLang="en-US" sz="2400" dirty="0" smtClean="0">
                <a:solidFill>
                  <a:srgbClr val="0075C2"/>
                </a:solidFill>
                <a:latin typeface="微软雅黑" panose="020B0503020204020204" pitchFamily="34" charset="-122"/>
                <a:ea typeface="微软雅黑" panose="020B0503020204020204" pitchFamily="34" charset="-122"/>
              </a:rPr>
              <a:t>改善，成本</a:t>
            </a:r>
            <a:r>
              <a:rPr lang="zh-CN" altLang="en-US" sz="2400" dirty="0">
                <a:solidFill>
                  <a:srgbClr val="0075C2"/>
                </a:solidFill>
                <a:latin typeface="微软雅黑" panose="020B0503020204020204" pitchFamily="34" charset="-122"/>
                <a:ea typeface="微软雅黑" panose="020B0503020204020204" pitchFamily="34" charset="-122"/>
              </a:rPr>
              <a:t>继续小幅</a:t>
            </a:r>
            <a:r>
              <a:rPr lang="zh-CN" altLang="en-US" sz="2400" dirty="0" smtClean="0">
                <a:solidFill>
                  <a:srgbClr val="0075C2"/>
                </a:solidFill>
                <a:latin typeface="微软雅黑" panose="020B0503020204020204" pitchFamily="34" charset="-122"/>
                <a:ea typeface="微软雅黑" panose="020B0503020204020204" pitchFamily="34" charset="-122"/>
              </a:rPr>
              <a:t>抬升</a:t>
            </a:r>
            <a:endParaRPr lang="zh-CN" altLang="en-US" sz="2400" dirty="0">
              <a:solidFill>
                <a:srgbClr val="0075C2"/>
              </a:solidFill>
              <a:latin typeface="微软雅黑" panose="020B0503020204020204" pitchFamily="34" charset="-122"/>
              <a:ea typeface="微软雅黑" panose="020B0503020204020204" pitchFamily="34" charset="-122"/>
            </a:endParaRPr>
          </a:p>
        </p:txBody>
      </p:sp>
      <p:graphicFrame>
        <p:nvGraphicFramePr>
          <p:cNvPr id="7" name="图表 6">
            <a:extLst>
              <a:ext uri="{FF2B5EF4-FFF2-40B4-BE49-F238E27FC236}">
                <a16:creationId xmlns:a16="http://schemas.microsoft.com/office/drawing/2014/main" id="{FC6A2752-6BFE-499C-AA3A-32E405878A32}"/>
              </a:ext>
            </a:extLst>
          </p:cNvPr>
          <p:cNvGraphicFramePr>
            <a:graphicFrameLocks/>
          </p:cNvGraphicFramePr>
          <p:nvPr>
            <p:extLst>
              <p:ext uri="{D42A27DB-BD31-4B8C-83A1-F6EECF244321}">
                <p14:modId xmlns:p14="http://schemas.microsoft.com/office/powerpoint/2010/main" val="24826265"/>
              </p:ext>
            </p:extLst>
          </p:nvPr>
        </p:nvGraphicFramePr>
        <p:xfrm>
          <a:off x="6026151" y="765175"/>
          <a:ext cx="5830887" cy="33598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图表 8">
            <a:extLst>
              <a:ext uri="{FF2B5EF4-FFF2-40B4-BE49-F238E27FC236}">
                <a16:creationId xmlns:a16="http://schemas.microsoft.com/office/drawing/2014/main" id="{59D403BC-8873-445E-AFA4-E4C3078F9529}"/>
              </a:ext>
            </a:extLst>
          </p:cNvPr>
          <p:cNvGraphicFramePr>
            <a:graphicFrameLocks/>
          </p:cNvGraphicFramePr>
          <p:nvPr>
            <p:extLst>
              <p:ext uri="{D42A27DB-BD31-4B8C-83A1-F6EECF244321}">
                <p14:modId xmlns:p14="http://schemas.microsoft.com/office/powerpoint/2010/main" val="3021997409"/>
              </p:ext>
            </p:extLst>
          </p:nvPr>
        </p:nvGraphicFramePr>
        <p:xfrm>
          <a:off x="338137" y="765175"/>
          <a:ext cx="5759451" cy="536612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表格 2"/>
          <p:cNvGraphicFramePr>
            <a:graphicFrameLocks noGrp="1"/>
          </p:cNvGraphicFramePr>
          <p:nvPr>
            <p:extLst>
              <p:ext uri="{D42A27DB-BD31-4B8C-83A1-F6EECF244321}">
                <p14:modId xmlns:p14="http://schemas.microsoft.com/office/powerpoint/2010/main" val="2268470825"/>
              </p:ext>
            </p:extLst>
          </p:nvPr>
        </p:nvGraphicFramePr>
        <p:xfrm>
          <a:off x="6097588" y="4126950"/>
          <a:ext cx="5759450" cy="2002388"/>
        </p:xfrm>
        <a:graphic>
          <a:graphicData uri="http://schemas.openxmlformats.org/drawingml/2006/table">
            <a:tbl>
              <a:tblPr/>
              <a:tblGrid>
                <a:gridCol w="1151890">
                  <a:extLst>
                    <a:ext uri="{9D8B030D-6E8A-4147-A177-3AD203B41FA5}">
                      <a16:colId xmlns:a16="http://schemas.microsoft.com/office/drawing/2014/main" val="2312600048"/>
                    </a:ext>
                  </a:extLst>
                </a:gridCol>
                <a:gridCol w="1151890">
                  <a:extLst>
                    <a:ext uri="{9D8B030D-6E8A-4147-A177-3AD203B41FA5}">
                      <a16:colId xmlns:a16="http://schemas.microsoft.com/office/drawing/2014/main" val="1630403004"/>
                    </a:ext>
                  </a:extLst>
                </a:gridCol>
                <a:gridCol w="1151890">
                  <a:extLst>
                    <a:ext uri="{9D8B030D-6E8A-4147-A177-3AD203B41FA5}">
                      <a16:colId xmlns:a16="http://schemas.microsoft.com/office/drawing/2014/main" val="439014300"/>
                    </a:ext>
                  </a:extLst>
                </a:gridCol>
                <a:gridCol w="1151890">
                  <a:extLst>
                    <a:ext uri="{9D8B030D-6E8A-4147-A177-3AD203B41FA5}">
                      <a16:colId xmlns:a16="http://schemas.microsoft.com/office/drawing/2014/main" val="2878245849"/>
                    </a:ext>
                  </a:extLst>
                </a:gridCol>
                <a:gridCol w="1151890">
                  <a:extLst>
                    <a:ext uri="{9D8B030D-6E8A-4147-A177-3AD203B41FA5}">
                      <a16:colId xmlns:a16="http://schemas.microsoft.com/office/drawing/2014/main" val="2711562660"/>
                    </a:ext>
                  </a:extLst>
                </a:gridCol>
              </a:tblGrid>
              <a:tr h="500597">
                <a:tc>
                  <a:txBody>
                    <a:bodyPr/>
                    <a:lstStyle/>
                    <a:p>
                      <a:pPr algn="ctr" rtl="0" fontAlgn="ctr"/>
                      <a:r>
                        <a:rPr lang="zh-CN" altLang="en-US" sz="1400" b="0" i="0" u="none" strike="noStrike" dirty="0">
                          <a:solidFill>
                            <a:srgbClr val="000000"/>
                          </a:solidFill>
                          <a:effectLst/>
                          <a:latin typeface="微软雅黑" panose="020B0503020204020204" pitchFamily="34" charset="-122"/>
                          <a:ea typeface="微软雅黑" panose="020B0503020204020204" pitchFamily="34" charset="-122"/>
                        </a:rPr>
                        <a:t>指标</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微软雅黑" panose="020B0503020204020204" pitchFamily="34" charset="-122"/>
                          <a:ea typeface="微软雅黑" panose="020B0503020204020204" pitchFamily="34" charset="-122"/>
                        </a:rPr>
                        <a:t>冷轧板卷</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微软雅黑" panose="020B0503020204020204" pitchFamily="34" charset="-122"/>
                          <a:ea typeface="微软雅黑" panose="020B0503020204020204" pitchFamily="34" charset="-122"/>
                        </a:rPr>
                        <a:t>热轧板卷</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微软雅黑" panose="020B0503020204020204" pitchFamily="34" charset="-122"/>
                          <a:ea typeface="微软雅黑" panose="020B0503020204020204" pitchFamily="34" charset="-122"/>
                        </a:rPr>
                        <a:t>螺纹钢</a:t>
                      </a:r>
                      <a:br>
                        <a:rPr lang="zh-CN" altLang="en-US" sz="1400" b="0" i="0" u="none" strike="noStrike">
                          <a:solidFill>
                            <a:srgbClr val="000000"/>
                          </a:solidFill>
                          <a:effectLst/>
                          <a:latin typeface="微软雅黑" panose="020B0503020204020204" pitchFamily="34" charset="-122"/>
                          <a:ea typeface="微软雅黑" panose="020B0503020204020204" pitchFamily="34" charset="-122"/>
                        </a:rPr>
                      </a:br>
                      <a:r>
                        <a:rPr lang="en-US" altLang="zh-CN" sz="1400" b="0" i="0" u="none" strike="noStrike">
                          <a:solidFill>
                            <a:srgbClr val="000000"/>
                          </a:solidFill>
                          <a:effectLst/>
                          <a:latin typeface="微软雅黑" panose="020B0503020204020204" pitchFamily="34" charset="-122"/>
                          <a:ea typeface="微软雅黑" panose="020B0503020204020204" pitchFamily="34" charset="-122"/>
                        </a:rPr>
                        <a:t>(</a:t>
                      </a:r>
                      <a:r>
                        <a:rPr lang="zh-CN" altLang="en-US" sz="1400" b="0" i="0" u="none" strike="noStrike">
                          <a:solidFill>
                            <a:srgbClr val="000000"/>
                          </a:solidFill>
                          <a:effectLst/>
                          <a:latin typeface="微软雅黑" panose="020B0503020204020204" pitchFamily="34" charset="-122"/>
                          <a:ea typeface="微软雅黑" panose="020B0503020204020204" pitchFamily="34" charset="-122"/>
                        </a:rPr>
                        <a:t>电炉</a:t>
                      </a:r>
                      <a:r>
                        <a:rPr lang="en-US" altLang="zh-CN" sz="1400" b="0" i="0" u="none" strike="noStrike">
                          <a:solidFill>
                            <a:srgbClr val="000000"/>
                          </a:solidFill>
                          <a:effectLst/>
                          <a:latin typeface="微软雅黑" panose="020B0503020204020204" pitchFamily="34" charset="-122"/>
                          <a:ea typeface="微软雅黑" panose="020B0503020204020204" pitchFamily="34" charset="-122"/>
                        </a:rPr>
                        <a:t>)</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微软雅黑" panose="020B0503020204020204" pitchFamily="34" charset="-122"/>
                          <a:ea typeface="微软雅黑" panose="020B0503020204020204" pitchFamily="34" charset="-122"/>
                        </a:rPr>
                        <a:t>螺纹钢</a:t>
                      </a:r>
                      <a:br>
                        <a:rPr lang="zh-CN" altLang="en-US" sz="1400" b="0" i="0" u="none" strike="noStrike">
                          <a:solidFill>
                            <a:srgbClr val="000000"/>
                          </a:solidFill>
                          <a:effectLst/>
                          <a:latin typeface="微软雅黑" panose="020B0503020204020204" pitchFamily="34" charset="-122"/>
                          <a:ea typeface="微软雅黑" panose="020B0503020204020204" pitchFamily="34" charset="-122"/>
                        </a:rPr>
                      </a:br>
                      <a:r>
                        <a:rPr lang="en-US" altLang="zh-CN" sz="1400" b="0" i="0" u="none" strike="noStrike">
                          <a:solidFill>
                            <a:srgbClr val="000000"/>
                          </a:solidFill>
                          <a:effectLst/>
                          <a:latin typeface="微软雅黑" panose="020B0503020204020204" pitchFamily="34" charset="-122"/>
                          <a:ea typeface="微软雅黑" panose="020B0503020204020204" pitchFamily="34" charset="-122"/>
                        </a:rPr>
                        <a:t>(</a:t>
                      </a:r>
                      <a:r>
                        <a:rPr lang="zh-CN" altLang="en-US" sz="1400" b="0" i="0" u="none" strike="noStrike">
                          <a:solidFill>
                            <a:srgbClr val="000000"/>
                          </a:solidFill>
                          <a:effectLst/>
                          <a:latin typeface="微软雅黑" panose="020B0503020204020204" pitchFamily="34" charset="-122"/>
                          <a:ea typeface="微软雅黑" panose="020B0503020204020204" pitchFamily="34" charset="-122"/>
                        </a:rPr>
                        <a:t>高炉</a:t>
                      </a:r>
                      <a:r>
                        <a:rPr lang="en-US" altLang="zh-CN" sz="1400" b="0" i="0" u="none" strike="noStrike">
                          <a:solidFill>
                            <a:srgbClr val="000000"/>
                          </a:solidFill>
                          <a:effectLst/>
                          <a:latin typeface="微软雅黑" panose="020B0503020204020204" pitchFamily="34" charset="-122"/>
                          <a:ea typeface="微软雅黑" panose="020B0503020204020204" pitchFamily="34" charset="-122"/>
                        </a:rPr>
                        <a:t>)</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234080574"/>
                  </a:ext>
                </a:extLst>
              </a:tr>
              <a:tr h="500597">
                <a:tc>
                  <a:txBody>
                    <a:bodyPr/>
                    <a:lstStyle/>
                    <a:p>
                      <a:pPr algn="ctr" fontAlgn="b"/>
                      <a:r>
                        <a:rPr lang="en-US" altLang="zh-CN" sz="1400" b="0" i="0" u="none" strike="noStrike" dirty="0" smtClean="0">
                          <a:effectLst/>
                          <a:latin typeface="微软雅黑" panose="020B0503020204020204" pitchFamily="34" charset="-122"/>
                          <a:ea typeface="微软雅黑" panose="020B0503020204020204" pitchFamily="34" charset="-122"/>
                        </a:rPr>
                        <a:t>06-30</a:t>
                      </a:r>
                      <a:endParaRPr lang="en-US" altLang="zh-CN" sz="14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22 </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A9DAB7"/>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-17 </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9AD4AA"/>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-158 </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3BE7B"/>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-92 </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7CC891"/>
                    </a:solidFill>
                  </a:tcPr>
                </a:tc>
                <a:extLst>
                  <a:ext uri="{0D108BD9-81ED-4DB2-BD59-A6C34878D82A}">
                    <a16:rowId xmlns:a16="http://schemas.microsoft.com/office/drawing/2014/main" val="550642610"/>
                  </a:ext>
                </a:extLst>
              </a:tr>
              <a:tr h="500597">
                <a:tc>
                  <a:txBody>
                    <a:bodyPr/>
                    <a:lstStyle/>
                    <a:p>
                      <a:pPr algn="ctr" fontAlgn="b"/>
                      <a:r>
                        <a:rPr lang="en-US" altLang="zh-CN" sz="1400" b="0" i="0" u="none" strike="noStrike" dirty="0" smtClean="0">
                          <a:effectLst/>
                          <a:latin typeface="微软雅黑" panose="020B0503020204020204" pitchFamily="34" charset="-122"/>
                          <a:ea typeface="微软雅黑" panose="020B0503020204020204" pitchFamily="34" charset="-122"/>
                        </a:rPr>
                        <a:t>07-30</a:t>
                      </a:r>
                      <a:endParaRPr lang="en-US" altLang="zh-CN" sz="14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824 </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97072"/>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829 </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696B"/>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288 </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BF0"/>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586 </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CED0"/>
                    </a:solidFill>
                  </a:tcPr>
                </a:tc>
                <a:extLst>
                  <a:ext uri="{0D108BD9-81ED-4DB2-BD59-A6C34878D82A}">
                    <a16:rowId xmlns:a16="http://schemas.microsoft.com/office/drawing/2014/main" val="1342052467"/>
                  </a:ext>
                </a:extLst>
              </a:tr>
              <a:tr h="500597">
                <a:tc>
                  <a:txBody>
                    <a:bodyPr/>
                    <a:lstStyle/>
                    <a:p>
                      <a:pPr algn="ctr" rtl="0" fontAlgn="ctr"/>
                      <a:r>
                        <a:rPr lang="zh-CN" altLang="en-US" sz="1400" b="0" i="0" u="none" strike="noStrike" dirty="0">
                          <a:solidFill>
                            <a:srgbClr val="000000"/>
                          </a:solidFill>
                          <a:effectLst/>
                          <a:latin typeface="微软雅黑" panose="020B0503020204020204" pitchFamily="34" charset="-122"/>
                          <a:ea typeface="微软雅黑" panose="020B0503020204020204" pitchFamily="34" charset="-122"/>
                        </a:rPr>
                        <a:t>幅度</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微软雅黑" panose="020B0503020204020204" pitchFamily="34" charset="-122"/>
                          <a:ea typeface="微软雅黑" panose="020B0503020204020204" pitchFamily="34" charset="-122"/>
                        </a:rPr>
                        <a:t>802 </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97476"/>
                    </a:solidFill>
                  </a:tcPr>
                </a:tc>
                <a:tc>
                  <a:txBody>
                    <a:bodyPr/>
                    <a:lstStyle/>
                    <a:p>
                      <a:pPr algn="ctr" rtl="0" fontAlgn="ctr"/>
                      <a:r>
                        <a:rPr lang="en-US" altLang="zh-CN" sz="1400" b="0" i="0" u="none" strike="noStrike" dirty="0">
                          <a:solidFill>
                            <a:srgbClr val="000000"/>
                          </a:solidFill>
                          <a:effectLst/>
                          <a:latin typeface="微软雅黑" panose="020B0503020204020204" pitchFamily="34" charset="-122"/>
                          <a:ea typeface="微软雅黑" panose="020B0503020204020204" pitchFamily="34" charset="-122"/>
                        </a:rPr>
                        <a:t>846 </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696B"/>
                    </a:solidFill>
                  </a:tcPr>
                </a:tc>
                <a:tc>
                  <a:txBody>
                    <a:bodyPr/>
                    <a:lstStyle/>
                    <a:p>
                      <a:pPr algn="ctr" rtl="0" fontAlgn="ctr"/>
                      <a:r>
                        <a:rPr lang="en-US" altLang="zh-CN" sz="1400" b="0" i="0" u="none" strike="noStrike" dirty="0">
                          <a:solidFill>
                            <a:srgbClr val="000000"/>
                          </a:solidFill>
                          <a:effectLst/>
                          <a:latin typeface="微软雅黑" panose="020B0503020204020204" pitchFamily="34" charset="-122"/>
                          <a:ea typeface="微软雅黑" panose="020B0503020204020204" pitchFamily="34" charset="-122"/>
                        </a:rPr>
                        <a:t>445 </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CACC"/>
                    </a:solidFill>
                  </a:tcPr>
                </a:tc>
                <a:tc>
                  <a:txBody>
                    <a:bodyPr/>
                    <a:lstStyle/>
                    <a:p>
                      <a:pPr algn="ctr" rtl="0" fontAlgn="ctr"/>
                      <a:r>
                        <a:rPr lang="en-US" altLang="zh-CN" sz="1400" b="0" i="0" u="none" strike="noStrike" dirty="0">
                          <a:solidFill>
                            <a:srgbClr val="000000"/>
                          </a:solidFill>
                          <a:effectLst/>
                          <a:latin typeface="微软雅黑" panose="020B0503020204020204" pitchFamily="34" charset="-122"/>
                          <a:ea typeface="微软雅黑" panose="020B0503020204020204" pitchFamily="34" charset="-122"/>
                        </a:rPr>
                        <a:t>678 </a:t>
                      </a:r>
                    </a:p>
                  </a:txBody>
                  <a:tcPr marL="0" marR="0" marT="0" marB="0" anchor="ctr" anchorCtr="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A9294"/>
                    </a:solidFill>
                  </a:tcPr>
                </a:tc>
                <a:extLst>
                  <a:ext uri="{0D108BD9-81ED-4DB2-BD59-A6C34878D82A}">
                    <a16:rowId xmlns:a16="http://schemas.microsoft.com/office/drawing/2014/main" val="3412399040"/>
                  </a:ext>
                </a:extLst>
              </a:tr>
            </a:tbl>
          </a:graphicData>
        </a:graphic>
      </p:graphicFrame>
    </p:spTree>
    <p:extLst>
      <p:ext uri="{BB962C8B-B14F-4D97-AF65-F5344CB8AC3E}">
        <p14:creationId xmlns:p14="http://schemas.microsoft.com/office/powerpoint/2010/main" val="2500133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157327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需求表现弱</a:t>
            </a:r>
          </a:p>
        </p:txBody>
      </p:sp>
      <p:graphicFrame>
        <p:nvGraphicFramePr>
          <p:cNvPr id="5" name="图表 4">
            <a:extLst>
              <a:ext uri="{FF2B5EF4-FFF2-40B4-BE49-F238E27FC236}">
                <a16:creationId xmlns:a16="http://schemas.microsoft.com/office/drawing/2014/main" id="{284C7534-E688-4AF1-B4B3-B0290D59E3FC}"/>
              </a:ext>
            </a:extLst>
          </p:cNvPr>
          <p:cNvGraphicFramePr>
            <a:graphicFrameLocks/>
          </p:cNvGraphicFramePr>
          <p:nvPr>
            <p:extLst>
              <p:ext uri="{D42A27DB-BD31-4B8C-83A1-F6EECF244321}">
                <p14:modId xmlns:p14="http://schemas.microsoft.com/office/powerpoint/2010/main" val="824304694"/>
              </p:ext>
            </p:extLst>
          </p:nvPr>
        </p:nvGraphicFramePr>
        <p:xfrm>
          <a:off x="266701" y="765175"/>
          <a:ext cx="5829299" cy="536415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表格 2">
            <a:extLst>
              <a:ext uri="{FF2B5EF4-FFF2-40B4-BE49-F238E27FC236}">
                <a16:creationId xmlns:a16="http://schemas.microsoft.com/office/drawing/2014/main" id="{AC288F5B-BD72-4572-99D5-66DFFC978141}"/>
              </a:ext>
            </a:extLst>
          </p:cNvPr>
          <p:cNvGraphicFramePr>
            <a:graphicFrameLocks noGrp="1"/>
          </p:cNvGraphicFramePr>
          <p:nvPr>
            <p:extLst>
              <p:ext uri="{D42A27DB-BD31-4B8C-83A1-F6EECF244321}">
                <p14:modId xmlns:p14="http://schemas.microsoft.com/office/powerpoint/2010/main" val="2535688976"/>
              </p:ext>
            </p:extLst>
          </p:nvPr>
        </p:nvGraphicFramePr>
        <p:xfrm>
          <a:off x="6096000" y="908050"/>
          <a:ext cx="5761040" cy="2484440"/>
        </p:xfrm>
        <a:graphic>
          <a:graphicData uri="http://schemas.openxmlformats.org/drawingml/2006/table">
            <a:tbl>
              <a:tblPr/>
              <a:tblGrid>
                <a:gridCol w="1152208">
                  <a:extLst>
                    <a:ext uri="{9D8B030D-6E8A-4147-A177-3AD203B41FA5}">
                      <a16:colId xmlns:a16="http://schemas.microsoft.com/office/drawing/2014/main" val="2453608552"/>
                    </a:ext>
                  </a:extLst>
                </a:gridCol>
                <a:gridCol w="1152208">
                  <a:extLst>
                    <a:ext uri="{9D8B030D-6E8A-4147-A177-3AD203B41FA5}">
                      <a16:colId xmlns:a16="http://schemas.microsoft.com/office/drawing/2014/main" val="367352973"/>
                    </a:ext>
                  </a:extLst>
                </a:gridCol>
                <a:gridCol w="1152208">
                  <a:extLst>
                    <a:ext uri="{9D8B030D-6E8A-4147-A177-3AD203B41FA5}">
                      <a16:colId xmlns:a16="http://schemas.microsoft.com/office/drawing/2014/main" val="1906136507"/>
                    </a:ext>
                  </a:extLst>
                </a:gridCol>
                <a:gridCol w="1152208">
                  <a:extLst>
                    <a:ext uri="{9D8B030D-6E8A-4147-A177-3AD203B41FA5}">
                      <a16:colId xmlns:a16="http://schemas.microsoft.com/office/drawing/2014/main" val="1288493074"/>
                    </a:ext>
                  </a:extLst>
                </a:gridCol>
                <a:gridCol w="1152208">
                  <a:extLst>
                    <a:ext uri="{9D8B030D-6E8A-4147-A177-3AD203B41FA5}">
                      <a16:colId xmlns:a16="http://schemas.microsoft.com/office/drawing/2014/main" val="3980791970"/>
                    </a:ext>
                  </a:extLst>
                </a:gridCol>
              </a:tblGrid>
              <a:tr h="496888">
                <a:tc>
                  <a:txBody>
                    <a:bodyPr/>
                    <a:lstStyle/>
                    <a:p>
                      <a:pPr algn="ctr" fontAlgn="ctr"/>
                      <a:r>
                        <a:rPr lang="zh-CN" altLang="en-US" sz="1600" b="0" i="0" u="none" strike="noStrike" dirty="0">
                          <a:effectLst/>
                          <a:latin typeface="微软雅黑" panose="020B0503020204020204" pitchFamily="34" charset="-122"/>
                          <a:ea typeface="微软雅黑" panose="020B0503020204020204" pitchFamily="34" charset="-122"/>
                        </a:rPr>
                        <a:t>时间</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全国</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南方</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华东</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北方</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623737404"/>
                  </a:ext>
                </a:extLst>
              </a:tr>
              <a:tr h="496888">
                <a:tc>
                  <a:txBody>
                    <a:bodyPr/>
                    <a:lstStyle/>
                    <a:p>
                      <a:pPr algn="ctr" fontAlgn="ctr"/>
                      <a:r>
                        <a:rPr lang="en-US" altLang="zh-CN" sz="1600" b="0" i="0" u="none" strike="noStrike" dirty="0" smtClean="0">
                          <a:effectLst/>
                          <a:latin typeface="微软雅黑" panose="020B0503020204020204" pitchFamily="34" charset="-122"/>
                          <a:ea typeface="微软雅黑" panose="020B0503020204020204" pitchFamily="34" charset="-122"/>
                        </a:rPr>
                        <a:t>2020</a:t>
                      </a:r>
                      <a:r>
                        <a:rPr lang="zh-CN" altLang="en-US" sz="1600" b="0" i="0" u="none" strike="noStrike" dirty="0" smtClean="0">
                          <a:effectLst/>
                          <a:latin typeface="微软雅黑" panose="020B0503020204020204" pitchFamily="34" charset="-122"/>
                          <a:ea typeface="微软雅黑" panose="020B0503020204020204" pitchFamily="34" charset="-122"/>
                        </a:rPr>
                        <a:t>年</a:t>
                      </a:r>
                      <a:r>
                        <a:rPr lang="en-US" altLang="zh-CN" sz="1600" b="0" i="0" u="none" strike="noStrike" dirty="0" smtClean="0">
                          <a:effectLst/>
                          <a:latin typeface="微软雅黑" panose="020B0503020204020204" pitchFamily="34" charset="-122"/>
                          <a:ea typeface="微软雅黑" panose="020B0503020204020204" pitchFamily="34" charset="-122"/>
                        </a:rPr>
                        <a:t>7</a:t>
                      </a:r>
                      <a:r>
                        <a:rPr lang="zh-CN" altLang="en-US" sz="1600" b="0" i="0" u="none" strike="noStrike" dirty="0" smtClean="0">
                          <a:effectLst/>
                          <a:latin typeface="微软雅黑" panose="020B0503020204020204" pitchFamily="34" charset="-122"/>
                          <a:ea typeface="微软雅黑" panose="020B0503020204020204" pitchFamily="34" charset="-122"/>
                        </a:rPr>
                        <a:t>月</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21.87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6.84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10.50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4.53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588358523"/>
                  </a:ext>
                </a:extLst>
              </a:tr>
              <a:tr h="496888">
                <a:tc>
                  <a:txBody>
                    <a:bodyPr/>
                    <a:lstStyle/>
                    <a:p>
                      <a:pPr algn="ctr" fontAlgn="ctr"/>
                      <a:r>
                        <a:rPr lang="en-US" altLang="zh-CN" sz="1600" b="0" i="0" u="none" strike="noStrike" dirty="0" smtClean="0">
                          <a:effectLst/>
                          <a:latin typeface="微软雅黑" panose="020B0503020204020204" pitchFamily="34" charset="-122"/>
                          <a:ea typeface="微软雅黑" panose="020B0503020204020204" pitchFamily="34" charset="-122"/>
                        </a:rPr>
                        <a:t>2021</a:t>
                      </a:r>
                      <a:r>
                        <a:rPr lang="zh-CN" altLang="en-US" sz="1600" b="0" i="0" u="none" strike="noStrike" dirty="0" smtClean="0">
                          <a:effectLst/>
                          <a:latin typeface="微软雅黑" panose="020B0503020204020204" pitchFamily="34" charset="-122"/>
                          <a:ea typeface="微软雅黑" panose="020B0503020204020204" pitchFamily="34" charset="-122"/>
                        </a:rPr>
                        <a:t>年</a:t>
                      </a:r>
                      <a:r>
                        <a:rPr lang="en-US" altLang="zh-CN" sz="1600" b="0" i="0" u="none" strike="noStrike" dirty="0" smtClean="0">
                          <a:effectLst/>
                          <a:latin typeface="微软雅黑" panose="020B0503020204020204" pitchFamily="34" charset="-122"/>
                          <a:ea typeface="微软雅黑" panose="020B0503020204020204" pitchFamily="34" charset="-122"/>
                        </a:rPr>
                        <a:t>7</a:t>
                      </a:r>
                      <a:r>
                        <a:rPr lang="zh-CN" altLang="en-US" sz="1600" b="0" i="0" u="none" strike="noStrike" dirty="0" smtClean="0">
                          <a:effectLst/>
                          <a:latin typeface="微软雅黑" panose="020B0503020204020204" pitchFamily="34" charset="-122"/>
                          <a:ea typeface="微软雅黑" panose="020B0503020204020204" pitchFamily="34" charset="-122"/>
                        </a:rPr>
                        <a:t>月</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19.29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5.88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10.11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3.30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87474626"/>
                  </a:ext>
                </a:extLst>
              </a:tr>
              <a:tr h="496888">
                <a:tc rowSpan="2">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幅度</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-2.58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3BE7B"/>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-0.95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4ECDD"/>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-0.40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CFF"/>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-1.23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C1E4CC"/>
                    </a:solidFill>
                  </a:tcPr>
                </a:tc>
                <a:extLst>
                  <a:ext uri="{0D108BD9-81ED-4DB2-BD59-A6C34878D82A}">
                    <a16:rowId xmlns:a16="http://schemas.microsoft.com/office/drawing/2014/main" val="1364811783"/>
                  </a:ext>
                </a:extLst>
              </a:tr>
              <a:tr h="496888">
                <a:tc vMerge="1">
                  <a:txBody>
                    <a:bodyPr/>
                    <a:lstStyle/>
                    <a:p>
                      <a:endParaRPr lang="zh-CN" altLang="en-US"/>
                    </a:p>
                  </a:txBody>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-11.81%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C7E6D1"/>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-13.95%</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B9E1C5"/>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-3.77%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5ECDE"/>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-27.23%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3BE7B"/>
                    </a:solidFill>
                  </a:tcPr>
                </a:tc>
                <a:extLst>
                  <a:ext uri="{0D108BD9-81ED-4DB2-BD59-A6C34878D82A}">
                    <a16:rowId xmlns:a16="http://schemas.microsoft.com/office/drawing/2014/main" val="2181530992"/>
                  </a:ext>
                </a:extLst>
              </a:tr>
            </a:tbl>
          </a:graphicData>
        </a:graphic>
      </p:graphicFrame>
      <p:graphicFrame>
        <p:nvGraphicFramePr>
          <p:cNvPr id="9" name="图表 8">
            <a:extLst>
              <a:ext uri="{FF2B5EF4-FFF2-40B4-BE49-F238E27FC236}">
                <a16:creationId xmlns:a16="http://schemas.microsoft.com/office/drawing/2014/main" id="{3179DABD-88F4-4BD7-AB15-4BC8975D242E}"/>
              </a:ext>
            </a:extLst>
          </p:cNvPr>
          <p:cNvGraphicFramePr>
            <a:graphicFrameLocks/>
          </p:cNvGraphicFramePr>
          <p:nvPr>
            <p:extLst>
              <p:ext uri="{D42A27DB-BD31-4B8C-83A1-F6EECF244321}">
                <p14:modId xmlns:p14="http://schemas.microsoft.com/office/powerpoint/2010/main" val="1452008507"/>
              </p:ext>
            </p:extLst>
          </p:nvPr>
        </p:nvGraphicFramePr>
        <p:xfrm>
          <a:off x="6027739" y="3428999"/>
          <a:ext cx="5829299" cy="270033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63667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4103688"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主要品种表观消费量环比回落</a:t>
            </a:r>
          </a:p>
        </p:txBody>
      </p:sp>
      <p:graphicFrame>
        <p:nvGraphicFramePr>
          <p:cNvPr id="6" name="图表 5">
            <a:extLst>
              <a:ext uri="{FF2B5EF4-FFF2-40B4-BE49-F238E27FC236}">
                <a16:creationId xmlns:a16="http://schemas.microsoft.com/office/drawing/2014/main" id="{BAF03174-325B-487F-B6D2-A0F01C572796}"/>
              </a:ext>
            </a:extLst>
          </p:cNvPr>
          <p:cNvGraphicFramePr>
            <a:graphicFrameLocks/>
          </p:cNvGraphicFramePr>
          <p:nvPr>
            <p:extLst>
              <p:ext uri="{D42A27DB-BD31-4B8C-83A1-F6EECF244321}">
                <p14:modId xmlns:p14="http://schemas.microsoft.com/office/powerpoint/2010/main" val="3438423552"/>
              </p:ext>
            </p:extLst>
          </p:nvPr>
        </p:nvGraphicFramePr>
        <p:xfrm>
          <a:off x="266700" y="765175"/>
          <a:ext cx="11590338" cy="5364162"/>
        </p:xfrm>
        <a:graphic>
          <a:graphicData uri="http://schemas.openxmlformats.org/drawingml/2006/chart">
            <c:chart xmlns:c="http://schemas.openxmlformats.org/drawingml/2006/chart" xmlns:r="http://schemas.openxmlformats.org/officeDocument/2006/relationships" r:id="rId3"/>
          </a:graphicData>
        </a:graphic>
      </p:graphicFrame>
      <p:sp>
        <p:nvSpPr>
          <p:cNvPr id="3" name="矩形 2">
            <a:extLst>
              <a:ext uri="{FF2B5EF4-FFF2-40B4-BE49-F238E27FC236}">
                <a16:creationId xmlns:a16="http://schemas.microsoft.com/office/drawing/2014/main" id="{1B93CFDD-A821-4021-B76B-412AC95C063D}"/>
              </a:ext>
            </a:extLst>
          </p:cNvPr>
          <p:cNvSpPr/>
          <p:nvPr/>
        </p:nvSpPr>
        <p:spPr>
          <a:xfrm>
            <a:off x="9942653" y="1724628"/>
            <a:ext cx="1527858" cy="36576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表格 6">
            <a:extLst>
              <a:ext uri="{FF2B5EF4-FFF2-40B4-BE49-F238E27FC236}">
                <a16:creationId xmlns:a16="http://schemas.microsoft.com/office/drawing/2014/main" id="{3506F67E-4369-4C63-8E9A-83B5C3BBBAA4}"/>
              </a:ext>
            </a:extLst>
          </p:cNvPr>
          <p:cNvGraphicFramePr>
            <a:graphicFrameLocks noGrp="1"/>
          </p:cNvGraphicFramePr>
          <p:nvPr>
            <p:extLst>
              <p:ext uri="{D42A27DB-BD31-4B8C-83A1-F6EECF244321}">
                <p14:modId xmlns:p14="http://schemas.microsoft.com/office/powerpoint/2010/main" val="1494664905"/>
              </p:ext>
            </p:extLst>
          </p:nvPr>
        </p:nvGraphicFramePr>
        <p:xfrm>
          <a:off x="4440237" y="3577682"/>
          <a:ext cx="5502415" cy="1804545"/>
        </p:xfrm>
        <a:graphic>
          <a:graphicData uri="http://schemas.openxmlformats.org/drawingml/2006/table">
            <a:tbl>
              <a:tblPr/>
              <a:tblGrid>
                <a:gridCol w="1100483">
                  <a:extLst>
                    <a:ext uri="{9D8B030D-6E8A-4147-A177-3AD203B41FA5}">
                      <a16:colId xmlns:a16="http://schemas.microsoft.com/office/drawing/2014/main" val="1728024825"/>
                    </a:ext>
                  </a:extLst>
                </a:gridCol>
                <a:gridCol w="1100483">
                  <a:extLst>
                    <a:ext uri="{9D8B030D-6E8A-4147-A177-3AD203B41FA5}">
                      <a16:colId xmlns:a16="http://schemas.microsoft.com/office/drawing/2014/main" val="3568150348"/>
                    </a:ext>
                  </a:extLst>
                </a:gridCol>
                <a:gridCol w="1100483">
                  <a:extLst>
                    <a:ext uri="{9D8B030D-6E8A-4147-A177-3AD203B41FA5}">
                      <a16:colId xmlns:a16="http://schemas.microsoft.com/office/drawing/2014/main" val="2469778248"/>
                    </a:ext>
                  </a:extLst>
                </a:gridCol>
                <a:gridCol w="1100483">
                  <a:extLst>
                    <a:ext uri="{9D8B030D-6E8A-4147-A177-3AD203B41FA5}">
                      <a16:colId xmlns:a16="http://schemas.microsoft.com/office/drawing/2014/main" val="3436357463"/>
                    </a:ext>
                  </a:extLst>
                </a:gridCol>
                <a:gridCol w="1100483">
                  <a:extLst>
                    <a:ext uri="{9D8B030D-6E8A-4147-A177-3AD203B41FA5}">
                      <a16:colId xmlns:a16="http://schemas.microsoft.com/office/drawing/2014/main" val="2885301353"/>
                    </a:ext>
                  </a:extLst>
                </a:gridCol>
              </a:tblGrid>
              <a:tr h="360909">
                <a:tc>
                  <a:txBody>
                    <a:body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品种</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zh-CN" altLang="en-US" sz="1400" b="0" i="0" u="none" strike="noStrike">
                          <a:effectLst/>
                          <a:latin typeface="微软雅黑" panose="020B0503020204020204" pitchFamily="34" charset="-122"/>
                          <a:ea typeface="微软雅黑" panose="020B0503020204020204" pitchFamily="34" charset="-122"/>
                        </a:rPr>
                        <a:t>线材</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zh-CN" altLang="en-US" sz="1400" b="0" i="0" u="none" strike="noStrike" dirty="0" smtClean="0">
                          <a:effectLst/>
                          <a:latin typeface="微软雅黑" panose="020B0503020204020204" pitchFamily="34" charset="-122"/>
                          <a:ea typeface="微软雅黑" panose="020B0503020204020204" pitchFamily="34" charset="-122"/>
                        </a:rPr>
                        <a:t>热轧</a:t>
                      </a:r>
                      <a:endParaRPr lang="zh-CN" altLang="en-US" sz="14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zh-CN" altLang="en-US" sz="1400" b="0" i="0" u="none" strike="noStrike">
                          <a:effectLst/>
                          <a:latin typeface="微软雅黑" panose="020B0503020204020204" pitchFamily="34" charset="-122"/>
                          <a:ea typeface="微软雅黑" panose="020B0503020204020204" pitchFamily="34" charset="-122"/>
                        </a:rPr>
                        <a:t>冷轧</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zh-CN" altLang="en-US" sz="1400" b="0" i="0" u="none" strike="noStrike">
                          <a:effectLst/>
                          <a:latin typeface="微软雅黑" panose="020B0503020204020204" pitchFamily="34" charset="-122"/>
                          <a:ea typeface="微软雅黑" panose="020B0503020204020204" pitchFamily="34" charset="-122"/>
                        </a:rPr>
                        <a:t>中厚板</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extLst>
                  <a:ext uri="{0D108BD9-81ED-4DB2-BD59-A6C34878D82A}">
                    <a16:rowId xmlns:a16="http://schemas.microsoft.com/office/drawing/2014/main" val="2557787197"/>
                  </a:ext>
                </a:extLst>
              </a:tr>
              <a:tr h="360909">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6</a:t>
                      </a:r>
                      <a:r>
                        <a:rPr lang="zh-CN" altLang="en-US" sz="1400" b="0" i="0" u="none" strike="noStrike">
                          <a:effectLst/>
                          <a:latin typeface="微软雅黑" panose="020B0503020204020204" pitchFamily="34" charset="-122"/>
                          <a:ea typeface="微软雅黑" panose="020B0503020204020204" pitchFamily="34" charset="-122"/>
                        </a:rPr>
                        <a:t>月平均</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166.75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330.87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83.28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141.25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extLst>
                  <a:ext uri="{0D108BD9-81ED-4DB2-BD59-A6C34878D82A}">
                    <a16:rowId xmlns:a16="http://schemas.microsoft.com/office/drawing/2014/main" val="1671699756"/>
                  </a:ext>
                </a:extLst>
              </a:tr>
              <a:tr h="360909">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7</a:t>
                      </a:r>
                      <a:r>
                        <a:rPr lang="zh-CN" altLang="en-US" sz="1400" b="0" i="0" u="none" strike="noStrike">
                          <a:effectLst/>
                          <a:latin typeface="微软雅黑" panose="020B0503020204020204" pitchFamily="34" charset="-122"/>
                          <a:ea typeface="微软雅黑" panose="020B0503020204020204" pitchFamily="34" charset="-122"/>
                        </a:rPr>
                        <a:t>月平均</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159.48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322.01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83.88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137.51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extLst>
                  <a:ext uri="{0D108BD9-81ED-4DB2-BD59-A6C34878D82A}">
                    <a16:rowId xmlns:a16="http://schemas.microsoft.com/office/drawing/2014/main" val="335731922"/>
                  </a:ext>
                </a:extLst>
              </a:tr>
              <a:tr h="360909">
                <a:tc rowSpan="2">
                  <a:txBody>
                    <a:body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环比</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-7.27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FC67C"/>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-8.87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0.60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696B"/>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-3.74 </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DD880"/>
                    </a:solidFill>
                  </a:tcPr>
                </a:tc>
                <a:extLst>
                  <a:ext uri="{0D108BD9-81ED-4DB2-BD59-A6C34878D82A}">
                    <a16:rowId xmlns:a16="http://schemas.microsoft.com/office/drawing/2014/main" val="3053388736"/>
                  </a:ext>
                </a:extLst>
              </a:tr>
              <a:tr h="360909">
                <a:tc vMerge="1">
                  <a:txBody>
                    <a:bodyPr/>
                    <a:lstStyle/>
                    <a:p>
                      <a:endParaRPr lang="zh-CN" altLang="en-US"/>
                    </a:p>
                  </a:txBody>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-4.4%</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-2.7%</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2D050"/>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0.7%</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8696B"/>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-2.6%</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accent3"/>
                    </a:solidFill>
                  </a:tcPr>
                </a:tc>
                <a:extLst>
                  <a:ext uri="{0D108BD9-81ED-4DB2-BD59-A6C34878D82A}">
                    <a16:rowId xmlns:a16="http://schemas.microsoft.com/office/drawing/2014/main" val="4117812251"/>
                  </a:ext>
                </a:extLst>
              </a:tr>
            </a:tbl>
          </a:graphicData>
        </a:graphic>
      </p:graphicFrame>
    </p:spTree>
    <p:extLst>
      <p:ext uri="{BB962C8B-B14F-4D97-AF65-F5344CB8AC3E}">
        <p14:creationId xmlns:p14="http://schemas.microsoft.com/office/powerpoint/2010/main" val="3030541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77918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产能利用率明显回落</a:t>
            </a:r>
            <a:endParaRPr lang="zh-CN" altLang="en-US" sz="2400" dirty="0">
              <a:solidFill>
                <a:srgbClr val="0075C2"/>
              </a:solidFill>
              <a:latin typeface="微软雅黑" panose="020B0503020204020204" pitchFamily="34" charset="-122"/>
              <a:ea typeface="微软雅黑" panose="020B0503020204020204" pitchFamily="34" charset="-122"/>
            </a:endParaRPr>
          </a:p>
        </p:txBody>
      </p:sp>
      <p:graphicFrame>
        <p:nvGraphicFramePr>
          <p:cNvPr id="8" name="图表 7">
            <a:extLst>
              <a:ext uri="{FF2B5EF4-FFF2-40B4-BE49-F238E27FC236}">
                <a16:creationId xmlns:a16="http://schemas.microsoft.com/office/drawing/2014/main" id="{515FABA8-C980-4DBA-811F-ED1D9D5C939C}"/>
              </a:ext>
            </a:extLst>
          </p:cNvPr>
          <p:cNvGraphicFramePr>
            <a:graphicFrameLocks/>
          </p:cNvGraphicFramePr>
          <p:nvPr>
            <p:extLst>
              <p:ext uri="{D42A27DB-BD31-4B8C-83A1-F6EECF244321}">
                <p14:modId xmlns:p14="http://schemas.microsoft.com/office/powerpoint/2010/main" val="2317556443"/>
              </p:ext>
            </p:extLst>
          </p:nvPr>
        </p:nvGraphicFramePr>
        <p:xfrm>
          <a:off x="266701" y="765177"/>
          <a:ext cx="5829300" cy="536415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图表 8">
            <a:extLst>
              <a:ext uri="{FF2B5EF4-FFF2-40B4-BE49-F238E27FC236}">
                <a16:creationId xmlns:a16="http://schemas.microsoft.com/office/drawing/2014/main" id="{B65A6D49-0233-48DA-B02A-CCA582C3FBAD}"/>
              </a:ext>
            </a:extLst>
          </p:cNvPr>
          <p:cNvGraphicFramePr>
            <a:graphicFrameLocks/>
          </p:cNvGraphicFramePr>
          <p:nvPr>
            <p:extLst>
              <p:ext uri="{D42A27DB-BD31-4B8C-83A1-F6EECF244321}">
                <p14:modId xmlns:p14="http://schemas.microsoft.com/office/powerpoint/2010/main" val="974188493"/>
              </p:ext>
            </p:extLst>
          </p:nvPr>
        </p:nvGraphicFramePr>
        <p:xfrm>
          <a:off x="6096000" y="765177"/>
          <a:ext cx="5761038" cy="536416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07234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778125"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五大材产量全面回落</a:t>
            </a:r>
          </a:p>
        </p:txBody>
      </p:sp>
      <p:graphicFrame>
        <p:nvGraphicFramePr>
          <p:cNvPr id="11" name="图表 10">
            <a:extLst>
              <a:ext uri="{FF2B5EF4-FFF2-40B4-BE49-F238E27FC236}">
                <a16:creationId xmlns:a16="http://schemas.microsoft.com/office/drawing/2014/main" id="{0D83C6CD-7DD0-4F4C-A772-61BAA7A27ACD}"/>
              </a:ext>
            </a:extLst>
          </p:cNvPr>
          <p:cNvGraphicFramePr>
            <a:graphicFrameLocks/>
          </p:cNvGraphicFramePr>
          <p:nvPr>
            <p:extLst>
              <p:ext uri="{D42A27DB-BD31-4B8C-83A1-F6EECF244321}">
                <p14:modId xmlns:p14="http://schemas.microsoft.com/office/powerpoint/2010/main" val="2983700186"/>
              </p:ext>
            </p:extLst>
          </p:nvPr>
        </p:nvGraphicFramePr>
        <p:xfrm>
          <a:off x="266700" y="765180"/>
          <a:ext cx="11590338" cy="536415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表格 2"/>
          <p:cNvGraphicFramePr>
            <a:graphicFrameLocks noGrp="1"/>
          </p:cNvGraphicFramePr>
          <p:nvPr>
            <p:extLst>
              <p:ext uri="{D42A27DB-BD31-4B8C-83A1-F6EECF244321}">
                <p14:modId xmlns:p14="http://schemas.microsoft.com/office/powerpoint/2010/main" val="1919591689"/>
              </p:ext>
            </p:extLst>
          </p:nvPr>
        </p:nvGraphicFramePr>
        <p:xfrm>
          <a:off x="838200" y="3606006"/>
          <a:ext cx="9093199" cy="1795728"/>
        </p:xfrm>
        <a:graphic>
          <a:graphicData uri="http://schemas.openxmlformats.org/drawingml/2006/table">
            <a:tbl>
              <a:tblPr/>
              <a:tblGrid>
                <a:gridCol w="1325464">
                  <a:extLst>
                    <a:ext uri="{9D8B030D-6E8A-4147-A177-3AD203B41FA5}">
                      <a16:colId xmlns:a16="http://schemas.microsoft.com/office/drawing/2014/main" val="2314648008"/>
                    </a:ext>
                  </a:extLst>
                </a:gridCol>
                <a:gridCol w="1226485">
                  <a:extLst>
                    <a:ext uri="{9D8B030D-6E8A-4147-A177-3AD203B41FA5}">
                      <a16:colId xmlns:a16="http://schemas.microsoft.com/office/drawing/2014/main" val="3469108501"/>
                    </a:ext>
                  </a:extLst>
                </a:gridCol>
                <a:gridCol w="1308250">
                  <a:extLst>
                    <a:ext uri="{9D8B030D-6E8A-4147-A177-3AD203B41FA5}">
                      <a16:colId xmlns:a16="http://schemas.microsoft.com/office/drawing/2014/main" val="93645845"/>
                    </a:ext>
                  </a:extLst>
                </a:gridCol>
                <a:gridCol w="1308250">
                  <a:extLst>
                    <a:ext uri="{9D8B030D-6E8A-4147-A177-3AD203B41FA5}">
                      <a16:colId xmlns:a16="http://schemas.microsoft.com/office/drawing/2014/main" val="1073418707"/>
                    </a:ext>
                  </a:extLst>
                </a:gridCol>
                <a:gridCol w="1308250">
                  <a:extLst>
                    <a:ext uri="{9D8B030D-6E8A-4147-A177-3AD203B41FA5}">
                      <a16:colId xmlns:a16="http://schemas.microsoft.com/office/drawing/2014/main" val="3201481380"/>
                    </a:ext>
                  </a:extLst>
                </a:gridCol>
                <a:gridCol w="1308250">
                  <a:extLst>
                    <a:ext uri="{9D8B030D-6E8A-4147-A177-3AD203B41FA5}">
                      <a16:colId xmlns:a16="http://schemas.microsoft.com/office/drawing/2014/main" val="3834552528"/>
                    </a:ext>
                  </a:extLst>
                </a:gridCol>
                <a:gridCol w="1308250">
                  <a:extLst>
                    <a:ext uri="{9D8B030D-6E8A-4147-A177-3AD203B41FA5}">
                      <a16:colId xmlns:a16="http://schemas.microsoft.com/office/drawing/2014/main" val="1565043013"/>
                    </a:ext>
                  </a:extLst>
                </a:gridCol>
              </a:tblGrid>
              <a:tr h="383820">
                <a:tc>
                  <a:txBody>
                    <a:bodyPr/>
                    <a:lstStyle/>
                    <a:p>
                      <a:pPr algn="ctr" rtl="0"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指标名称</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螺纹钢</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冷轧</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热轧</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线材</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中厚板</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合计</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1088370866"/>
                  </a:ext>
                </a:extLst>
              </a:tr>
              <a:tr h="383820">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月</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日</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377.41</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82.51</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340.66</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167.54</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142.56</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1110.68</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3966551784"/>
                  </a:ext>
                </a:extLst>
              </a:tr>
              <a:tr h="383820">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月</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30</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日</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328.87</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79.79</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311.43</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153.81</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132.94</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tc>
                  <a:txBody>
                    <a:bodyPr/>
                    <a:lstStyle/>
                    <a:p>
                      <a:pPr algn="ctr" rtl="0"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1006.84</a:t>
                      </a:r>
                    </a:p>
                  </a:txBody>
                  <a:tcPr marL="9525" marR="9525" marT="9525" marB="0" anchor="ctr" anchorCtr="1">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FFF"/>
                    </a:solidFill>
                  </a:tcPr>
                </a:tc>
                <a:extLst>
                  <a:ext uri="{0D108BD9-81ED-4DB2-BD59-A6C34878D82A}">
                    <a16:rowId xmlns:a16="http://schemas.microsoft.com/office/drawing/2014/main" val="1405655120"/>
                  </a:ext>
                </a:extLst>
              </a:tr>
              <a:tr h="315280">
                <a:tc rowSpan="2">
                  <a:txBody>
                    <a:bodyPr/>
                    <a:lstStyle/>
                    <a:p>
                      <a:pPr algn="ctr" rtl="0"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幅度</a:t>
                      </a:r>
                    </a:p>
                  </a:txBody>
                  <a:tcPr marL="9525" marR="9525" marT="9525" marB="0" anchor="ctr" anchorCtr="1">
                    <a:lnL w="1270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FFFF"/>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-49 </a:t>
                      </a:r>
                    </a:p>
                  </a:txBody>
                  <a:tcPr marL="9525" marR="228600" marT="9525" marB="0" anchor="ctr" anchorCtr="1">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6DFC3"/>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 </a:t>
                      </a:r>
                    </a:p>
                  </a:txBody>
                  <a:tcPr marL="9525" marR="228600" marT="9525" marB="0" anchor="ctr" anchorCtr="1">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FCFF"/>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-29 </a:t>
                      </a:r>
                    </a:p>
                  </a:txBody>
                  <a:tcPr marL="9525" marR="228600" marT="9525" marB="0" anchor="ctr" anchorCtr="1">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3EBDC"/>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-14 </a:t>
                      </a:r>
                    </a:p>
                  </a:txBody>
                  <a:tcPr marL="9525" marR="228600" marT="9525" marB="0" anchor="ctr" anchorCtr="1">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BF5F0"/>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-10 </a:t>
                      </a:r>
                    </a:p>
                  </a:txBody>
                  <a:tcPr marL="9525" marR="228600" marT="9525" marB="0" anchor="ctr" anchorCtr="1">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1F7F5"/>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-104 </a:t>
                      </a:r>
                    </a:p>
                  </a:txBody>
                  <a:tcPr marL="9525" marR="228600" marT="9525" marB="0" anchor="ctr" anchorCtr="1">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3345856494"/>
                  </a:ext>
                </a:extLst>
              </a:tr>
              <a:tr h="328988">
                <a:tc vMerge="1">
                  <a:txBody>
                    <a:bodyPr/>
                    <a:lstStyle/>
                    <a:p>
                      <a:endParaRPr lang="zh-CN" altLang="en-US"/>
                    </a:p>
                  </a:txBody>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-12.86%</a:t>
                      </a:r>
                    </a:p>
                  </a:txBody>
                  <a:tcPr marL="9525" marR="9525" marT="9525" marB="0" anchor="ctr" anchorCtr="1">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-3.30%</a:t>
                      </a:r>
                    </a:p>
                  </a:txBody>
                  <a:tcPr marL="9525" marR="9525" marT="9525" marB="0" anchor="ctr" anchorCtr="1">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FCFF"/>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-8.58%</a:t>
                      </a:r>
                    </a:p>
                  </a:txBody>
                  <a:tcPr marL="9525" marR="9525" marT="9525" marB="0" anchor="ctr" anchorCtr="1">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A7D9B6"/>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-8.20%</a:t>
                      </a:r>
                    </a:p>
                  </a:txBody>
                  <a:tcPr marL="9525" marR="9525" marT="9525" marB="0" anchor="ctr" anchorCtr="1">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ADDCBB"/>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-6.75%</a:t>
                      </a:r>
                    </a:p>
                  </a:txBody>
                  <a:tcPr marL="9525" marR="9525" marT="9525" marB="0" anchor="ctr" anchorCtr="1">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-9.35%</a:t>
                      </a:r>
                    </a:p>
                  </a:txBody>
                  <a:tcPr marL="9525" marR="9525" marT="9525" marB="0" anchor="ctr" anchorCtr="1">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BD4AB"/>
                    </a:solidFill>
                  </a:tcPr>
                </a:tc>
                <a:extLst>
                  <a:ext uri="{0D108BD9-81ED-4DB2-BD59-A6C34878D82A}">
                    <a16:rowId xmlns:a16="http://schemas.microsoft.com/office/drawing/2014/main" val="2559300188"/>
                  </a:ext>
                </a:extLst>
              </a:tr>
            </a:tbl>
          </a:graphicData>
        </a:graphic>
      </p:graphicFrame>
    </p:spTree>
    <p:extLst>
      <p:ext uri="{BB962C8B-B14F-4D97-AF65-F5344CB8AC3E}">
        <p14:creationId xmlns:p14="http://schemas.microsoft.com/office/powerpoint/2010/main" val="1302750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4574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库存基本维持稳定</a:t>
            </a:r>
            <a:endParaRPr lang="zh-CN" altLang="en-US" sz="2400" dirty="0">
              <a:solidFill>
                <a:srgbClr val="0075C2"/>
              </a:solidFill>
              <a:latin typeface="微软雅黑" panose="020B0503020204020204" pitchFamily="34" charset="-122"/>
              <a:ea typeface="微软雅黑" panose="020B0503020204020204" pitchFamily="34" charset="-122"/>
            </a:endParaRPr>
          </a:p>
        </p:txBody>
      </p:sp>
      <p:graphicFrame>
        <p:nvGraphicFramePr>
          <p:cNvPr id="4" name="表格 3">
            <a:extLst>
              <a:ext uri="{FF2B5EF4-FFF2-40B4-BE49-F238E27FC236}">
                <a16:creationId xmlns:a16="http://schemas.microsoft.com/office/drawing/2014/main" id="{707D3260-5467-4E8B-86F2-27C5D5D110FE}"/>
              </a:ext>
            </a:extLst>
          </p:cNvPr>
          <p:cNvGraphicFramePr>
            <a:graphicFrameLocks noGrp="1"/>
          </p:cNvGraphicFramePr>
          <p:nvPr>
            <p:extLst>
              <p:ext uri="{D42A27DB-BD31-4B8C-83A1-F6EECF244321}">
                <p14:modId xmlns:p14="http://schemas.microsoft.com/office/powerpoint/2010/main" val="1897816134"/>
              </p:ext>
            </p:extLst>
          </p:nvPr>
        </p:nvGraphicFramePr>
        <p:xfrm>
          <a:off x="336551" y="908050"/>
          <a:ext cx="5759452" cy="5221290"/>
        </p:xfrm>
        <a:graphic>
          <a:graphicData uri="http://schemas.openxmlformats.org/drawingml/2006/table">
            <a:tbl>
              <a:tblPr/>
              <a:tblGrid>
                <a:gridCol w="834860">
                  <a:extLst>
                    <a:ext uri="{9D8B030D-6E8A-4147-A177-3AD203B41FA5}">
                      <a16:colId xmlns:a16="http://schemas.microsoft.com/office/drawing/2014/main" val="3551542942"/>
                    </a:ext>
                  </a:extLst>
                </a:gridCol>
                <a:gridCol w="777567">
                  <a:extLst>
                    <a:ext uri="{9D8B030D-6E8A-4147-A177-3AD203B41FA5}">
                      <a16:colId xmlns:a16="http://schemas.microsoft.com/office/drawing/2014/main" val="1326884836"/>
                    </a:ext>
                  </a:extLst>
                </a:gridCol>
                <a:gridCol w="829405">
                  <a:extLst>
                    <a:ext uri="{9D8B030D-6E8A-4147-A177-3AD203B41FA5}">
                      <a16:colId xmlns:a16="http://schemas.microsoft.com/office/drawing/2014/main" val="1968092807"/>
                    </a:ext>
                  </a:extLst>
                </a:gridCol>
                <a:gridCol w="829405">
                  <a:extLst>
                    <a:ext uri="{9D8B030D-6E8A-4147-A177-3AD203B41FA5}">
                      <a16:colId xmlns:a16="http://schemas.microsoft.com/office/drawing/2014/main" val="1854425928"/>
                    </a:ext>
                  </a:extLst>
                </a:gridCol>
                <a:gridCol w="829405">
                  <a:extLst>
                    <a:ext uri="{9D8B030D-6E8A-4147-A177-3AD203B41FA5}">
                      <a16:colId xmlns:a16="http://schemas.microsoft.com/office/drawing/2014/main" val="3068255274"/>
                    </a:ext>
                  </a:extLst>
                </a:gridCol>
                <a:gridCol w="829405">
                  <a:extLst>
                    <a:ext uri="{9D8B030D-6E8A-4147-A177-3AD203B41FA5}">
                      <a16:colId xmlns:a16="http://schemas.microsoft.com/office/drawing/2014/main" val="1201420514"/>
                    </a:ext>
                  </a:extLst>
                </a:gridCol>
                <a:gridCol w="829405">
                  <a:extLst>
                    <a:ext uri="{9D8B030D-6E8A-4147-A177-3AD203B41FA5}">
                      <a16:colId xmlns:a16="http://schemas.microsoft.com/office/drawing/2014/main" val="645395081"/>
                    </a:ext>
                  </a:extLst>
                </a:gridCol>
              </a:tblGrid>
              <a:tr h="522129">
                <a:tc gridSpan="2">
                  <a:txBody>
                    <a:bodyPr/>
                    <a:lstStyle/>
                    <a:p>
                      <a:pPr algn="ctr"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品种</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861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764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824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60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-37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740396529"/>
                  </a:ext>
                </a:extLst>
              </a:tr>
              <a:tr h="522129">
                <a:tc gridSpan="2">
                  <a:txBody>
                    <a:bodyPr/>
                    <a:lstStyle/>
                    <a:p>
                      <a:pPr algn="l"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螺纹钢（</a:t>
                      </a: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35</a:t>
                      </a: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城）</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203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161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157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-4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-46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4230680559"/>
                  </a:ext>
                </a:extLst>
              </a:tr>
              <a:tr h="522129">
                <a:tc gridSpan="2">
                  <a:txBody>
                    <a:bodyPr/>
                    <a:lstStyle/>
                    <a:p>
                      <a:pPr algn="l"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线材（</a:t>
                      </a: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35</a:t>
                      </a: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城）</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108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123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125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17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3970539970"/>
                  </a:ext>
                </a:extLst>
              </a:tr>
              <a:tr h="522129">
                <a:tc gridSpan="2">
                  <a:txBody>
                    <a:bodyPr/>
                    <a:lstStyle/>
                    <a:p>
                      <a:pPr algn="l"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中厚板（</a:t>
                      </a: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31</a:t>
                      </a: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城）</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276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279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303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24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26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2412265425"/>
                  </a:ext>
                </a:extLst>
              </a:tr>
              <a:tr h="522129">
                <a:tc gridSpan="2">
                  <a:txBody>
                    <a:bodyPr/>
                    <a:lstStyle/>
                    <a:p>
                      <a:pPr algn="l"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热卷（</a:t>
                      </a: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33</a:t>
                      </a: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城）</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114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119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118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439376114"/>
                  </a:ext>
                </a:extLst>
              </a:tr>
              <a:tr h="522129">
                <a:tc gridSpan="2">
                  <a:txBody>
                    <a:bodyPr/>
                    <a:lstStyle/>
                    <a:p>
                      <a:pPr algn="l"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冷轧（</a:t>
                      </a: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26</a:t>
                      </a: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城）</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1562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1445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1526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81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-36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1572385563"/>
                  </a:ext>
                </a:extLst>
              </a:tr>
              <a:tr h="522129">
                <a:tc rowSpan="3">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钢材库存</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社会合计</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1438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1570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1492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-78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54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4104619720"/>
                  </a:ext>
                </a:extLst>
              </a:tr>
              <a:tr h="522129">
                <a:tc vMerge="1">
                  <a:txBody>
                    <a:bodyPr/>
                    <a:lstStyle/>
                    <a:p>
                      <a:endParaRPr lang="zh-CN" altLang="en-US"/>
                    </a:p>
                  </a:txBody>
                  <a:tcPr/>
                </a:tc>
                <a:tc>
                  <a:txBody>
                    <a:bodyPr/>
                    <a:lstStyle/>
                    <a:p>
                      <a:pPr algn="ctr"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钢厂</a:t>
                      </a: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7</a:t>
                      </a:r>
                      <a:r>
                        <a:rPr lang="zh-CN" altLang="en-US" sz="1200" b="0" i="0" u="none" strike="noStrike" dirty="0" smtClean="0">
                          <a:solidFill>
                            <a:srgbClr val="000000"/>
                          </a:solidFill>
                          <a:effectLst/>
                          <a:latin typeface="微软雅黑" panose="020B0503020204020204" pitchFamily="34" charset="-122"/>
                          <a:ea typeface="微软雅黑" panose="020B0503020204020204" pitchFamily="34" charset="-122"/>
                        </a:rPr>
                        <a:t>月</a:t>
                      </a:r>
                      <a:endParaRPr lang="en-US" altLang="zh-CN" sz="1200" b="0" i="0" u="none" strike="noStrike" dirty="0" smtClean="0">
                        <a:solidFill>
                          <a:srgbClr val="000000"/>
                        </a:solidFill>
                        <a:effectLst/>
                        <a:latin typeface="微软雅黑" panose="020B0503020204020204" pitchFamily="34" charset="-122"/>
                        <a:ea typeface="微软雅黑" panose="020B0503020204020204" pitchFamily="34" charset="-122"/>
                      </a:endParaRPr>
                    </a:p>
                    <a:p>
                      <a:pPr algn="ctr" fontAlgn="ctr"/>
                      <a:r>
                        <a:rPr lang="zh-CN" altLang="en-US" sz="1200" b="0" i="0" u="none" strike="noStrike" dirty="0" smtClean="0">
                          <a:solidFill>
                            <a:srgbClr val="000000"/>
                          </a:solidFill>
                          <a:effectLst/>
                          <a:latin typeface="微软雅黑" panose="020B0503020204020204" pitchFamily="34" charset="-122"/>
                          <a:ea typeface="微软雅黑" panose="020B0503020204020204" pitchFamily="34" charset="-122"/>
                        </a:rPr>
                        <a:t>中旬</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861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764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824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60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-37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1320689144"/>
                  </a:ext>
                </a:extLst>
              </a:tr>
              <a:tr h="522129">
                <a:tc vMerge="1">
                  <a:txBody>
                    <a:bodyPr/>
                    <a:lstStyle/>
                    <a:p>
                      <a:endParaRPr lang="zh-CN" altLang="en-US"/>
                    </a:p>
                  </a:txBody>
                  <a:tcPr/>
                </a:tc>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合计</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0CECE"/>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3001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0CECE"/>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3015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0CECE"/>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3018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0CECE"/>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3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17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3359456481"/>
                  </a:ext>
                </a:extLst>
              </a:tr>
              <a:tr h="522129">
                <a:tc gridSpan="2">
                  <a:txBody>
                    <a:bodyPr/>
                    <a:lstStyle/>
                    <a:p>
                      <a:pPr algn="l"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唐山方坯</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hMerge="1">
                  <a:txBody>
                    <a:bodyPr/>
                    <a:lstStyle/>
                    <a:p>
                      <a:endParaRPr lang="zh-CN" altLang="en-US"/>
                    </a:p>
                  </a:txBody>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51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38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59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21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8 </a:t>
                      </a:r>
                    </a:p>
                  </a:txBody>
                  <a:tcPr marL="9525" marR="228600"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3362511032"/>
                  </a:ext>
                </a:extLst>
              </a:tr>
            </a:tbl>
          </a:graphicData>
        </a:graphic>
      </p:graphicFrame>
      <p:graphicFrame>
        <p:nvGraphicFramePr>
          <p:cNvPr id="6" name="图表 5"/>
          <p:cNvGraphicFramePr>
            <a:graphicFrameLocks/>
          </p:cNvGraphicFramePr>
          <p:nvPr>
            <p:extLst>
              <p:ext uri="{D42A27DB-BD31-4B8C-83A1-F6EECF244321}">
                <p14:modId xmlns:p14="http://schemas.microsoft.com/office/powerpoint/2010/main" val="4206638695"/>
              </p:ext>
            </p:extLst>
          </p:nvPr>
        </p:nvGraphicFramePr>
        <p:xfrm>
          <a:off x="6096002" y="783927"/>
          <a:ext cx="5761036" cy="26085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图表 6"/>
          <p:cNvGraphicFramePr>
            <a:graphicFrameLocks/>
          </p:cNvGraphicFramePr>
          <p:nvPr>
            <p:extLst>
              <p:ext uri="{D42A27DB-BD31-4B8C-83A1-F6EECF244321}">
                <p14:modId xmlns:p14="http://schemas.microsoft.com/office/powerpoint/2010/main" val="3093158139"/>
              </p:ext>
            </p:extLst>
          </p:nvPr>
        </p:nvGraphicFramePr>
        <p:xfrm>
          <a:off x="6096002" y="3392488"/>
          <a:ext cx="5761036" cy="273685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55651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钢铁行业先行指标不容乐观</a:t>
            </a:r>
            <a:endParaRPr lang="zh-CN" altLang="en-US" sz="2400" dirty="0">
              <a:solidFill>
                <a:srgbClr val="0075C2"/>
              </a:solidFill>
              <a:latin typeface="微软雅黑" panose="020B0503020204020204" pitchFamily="34" charset="-122"/>
              <a:ea typeface="微软雅黑" panose="020B0503020204020204" pitchFamily="34" charset="-122"/>
            </a:endParaRPr>
          </a:p>
        </p:txBody>
      </p:sp>
      <p:cxnSp>
        <p:nvCxnSpPr>
          <p:cNvPr id="4"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374438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5" name="图表 4"/>
          <p:cNvGraphicFramePr>
            <a:graphicFrameLocks/>
          </p:cNvGraphicFramePr>
          <p:nvPr>
            <p:extLst>
              <p:ext uri="{D42A27DB-BD31-4B8C-83A1-F6EECF244321}">
                <p14:modId xmlns:p14="http://schemas.microsoft.com/office/powerpoint/2010/main" val="1492488661"/>
              </p:ext>
            </p:extLst>
          </p:nvPr>
        </p:nvGraphicFramePr>
        <p:xfrm>
          <a:off x="266700" y="765175"/>
          <a:ext cx="11590338" cy="53641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表格 5"/>
          <p:cNvGraphicFramePr>
            <a:graphicFrameLocks noGrp="1"/>
          </p:cNvGraphicFramePr>
          <p:nvPr>
            <p:extLst>
              <p:ext uri="{D42A27DB-BD31-4B8C-83A1-F6EECF244321}">
                <p14:modId xmlns:p14="http://schemas.microsoft.com/office/powerpoint/2010/main" val="605245683"/>
              </p:ext>
            </p:extLst>
          </p:nvPr>
        </p:nvGraphicFramePr>
        <p:xfrm>
          <a:off x="573577" y="4181301"/>
          <a:ext cx="11147370" cy="1354972"/>
        </p:xfrm>
        <a:graphic>
          <a:graphicData uri="http://schemas.openxmlformats.org/drawingml/2006/table">
            <a:tbl>
              <a:tblPr/>
              <a:tblGrid>
                <a:gridCol w="1857895">
                  <a:extLst>
                    <a:ext uri="{9D8B030D-6E8A-4147-A177-3AD203B41FA5}">
                      <a16:colId xmlns:a16="http://schemas.microsoft.com/office/drawing/2014/main" val="773922980"/>
                    </a:ext>
                  </a:extLst>
                </a:gridCol>
                <a:gridCol w="1857895">
                  <a:extLst>
                    <a:ext uri="{9D8B030D-6E8A-4147-A177-3AD203B41FA5}">
                      <a16:colId xmlns:a16="http://schemas.microsoft.com/office/drawing/2014/main" val="290792605"/>
                    </a:ext>
                  </a:extLst>
                </a:gridCol>
                <a:gridCol w="1857895">
                  <a:extLst>
                    <a:ext uri="{9D8B030D-6E8A-4147-A177-3AD203B41FA5}">
                      <a16:colId xmlns:a16="http://schemas.microsoft.com/office/drawing/2014/main" val="3993309922"/>
                    </a:ext>
                  </a:extLst>
                </a:gridCol>
                <a:gridCol w="1857895">
                  <a:extLst>
                    <a:ext uri="{9D8B030D-6E8A-4147-A177-3AD203B41FA5}">
                      <a16:colId xmlns:a16="http://schemas.microsoft.com/office/drawing/2014/main" val="319144219"/>
                    </a:ext>
                  </a:extLst>
                </a:gridCol>
                <a:gridCol w="1857895">
                  <a:extLst>
                    <a:ext uri="{9D8B030D-6E8A-4147-A177-3AD203B41FA5}">
                      <a16:colId xmlns:a16="http://schemas.microsoft.com/office/drawing/2014/main" val="4034357260"/>
                    </a:ext>
                  </a:extLst>
                </a:gridCol>
                <a:gridCol w="1857895">
                  <a:extLst>
                    <a:ext uri="{9D8B030D-6E8A-4147-A177-3AD203B41FA5}">
                      <a16:colId xmlns:a16="http://schemas.microsoft.com/office/drawing/2014/main" val="1781123107"/>
                    </a:ext>
                  </a:extLst>
                </a:gridCol>
              </a:tblGrid>
              <a:tr h="338743">
                <a:tc>
                  <a:txBody>
                    <a:body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指标名称</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综合指数</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原材料库存</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新订单指数</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新出口订单指数</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积压订单数量</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562893"/>
                  </a:ext>
                </a:extLst>
              </a:tr>
              <a:tr h="338743">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2021-6-30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41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39.4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30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44.1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35.3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extLst>
                  <a:ext uri="{0D108BD9-81ED-4DB2-BD59-A6C34878D82A}">
                    <a16:rowId xmlns:a16="http://schemas.microsoft.com/office/drawing/2014/main" val="380745739"/>
                  </a:ext>
                </a:extLst>
              </a:tr>
              <a:tr h="338743">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2021-5-31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47.8</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34.9</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42.2</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tc>
                  <a:txBody>
                    <a:bodyPr/>
                    <a:lstStyle/>
                    <a:p>
                      <a:pPr algn="ctr" fontAlgn="ctr"/>
                      <a:r>
                        <a:rPr lang="en-US" altLang="zh-CN" sz="1400" b="0" i="0" u="none" strike="noStrike">
                          <a:effectLst/>
                          <a:latin typeface="微软雅黑" panose="020B0503020204020204" pitchFamily="34" charset="-122"/>
                          <a:ea typeface="微软雅黑" panose="020B0503020204020204" pitchFamily="34" charset="-122"/>
                        </a:rPr>
                        <a:t>46.4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tc>
                  <a:txBody>
                    <a:body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36.3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extLst>
                  <a:ext uri="{0D108BD9-81ED-4DB2-BD59-A6C34878D82A}">
                    <a16:rowId xmlns:a16="http://schemas.microsoft.com/office/drawing/2014/main" val="1249426001"/>
                  </a:ext>
                </a:extLst>
              </a:tr>
              <a:tr h="338743">
                <a:tc>
                  <a:txBody>
                    <a:bodyPr/>
                    <a:lstStyle/>
                    <a:p>
                      <a:pPr algn="ctr" fontAlgn="ctr"/>
                      <a:r>
                        <a:rPr lang="zh-CN" altLang="en-US" sz="1400" b="0" i="0" u="none" strike="noStrike" dirty="0">
                          <a:solidFill>
                            <a:schemeClr val="tx1"/>
                          </a:solidFill>
                          <a:effectLst/>
                          <a:latin typeface="微软雅黑" panose="020B0503020204020204" pitchFamily="34" charset="-122"/>
                          <a:ea typeface="微软雅黑" panose="020B0503020204020204" pitchFamily="34" charset="-122"/>
                        </a:rPr>
                        <a:t>环比</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400" b="0" i="0" u="none" strike="noStrike" dirty="0">
                          <a:solidFill>
                            <a:schemeClr val="tx1"/>
                          </a:solidFill>
                          <a:effectLst/>
                          <a:latin typeface="微软雅黑" panose="020B0503020204020204" pitchFamily="34" charset="-122"/>
                          <a:ea typeface="微软雅黑" panose="020B0503020204020204" pitchFamily="34" charset="-122"/>
                        </a:rPr>
                        <a:t>-6.8</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tc>
                  <a:txBody>
                    <a:bodyPr/>
                    <a:lstStyle/>
                    <a:p>
                      <a:pPr algn="ctr" fontAlgn="ctr"/>
                      <a:r>
                        <a:rPr lang="en-US" altLang="zh-CN" sz="1400" b="0" i="0" u="none" strike="noStrike" dirty="0">
                          <a:solidFill>
                            <a:schemeClr val="tx1"/>
                          </a:solidFill>
                          <a:effectLst/>
                          <a:latin typeface="微软雅黑" panose="020B0503020204020204" pitchFamily="34" charset="-122"/>
                          <a:ea typeface="微软雅黑" panose="020B0503020204020204" pitchFamily="34" charset="-122"/>
                        </a:rPr>
                        <a:t>4.5</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ctr" fontAlgn="ctr"/>
                      <a:r>
                        <a:rPr lang="en-US" altLang="zh-CN" sz="1400" b="0" i="0" u="none" strike="noStrike" dirty="0">
                          <a:solidFill>
                            <a:schemeClr val="tx1"/>
                          </a:solidFill>
                          <a:effectLst/>
                          <a:latin typeface="微软雅黑" panose="020B0503020204020204" pitchFamily="34" charset="-122"/>
                          <a:ea typeface="微软雅黑" panose="020B0503020204020204" pitchFamily="34" charset="-122"/>
                        </a:rPr>
                        <a:t>-12.2</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tc>
                  <a:txBody>
                    <a:bodyPr/>
                    <a:lstStyle/>
                    <a:p>
                      <a:pPr algn="ctr" fontAlgn="ctr"/>
                      <a:r>
                        <a:rPr lang="en-US" altLang="zh-CN" sz="1400" b="0" i="0" u="none" strike="noStrike" dirty="0">
                          <a:solidFill>
                            <a:schemeClr val="tx1"/>
                          </a:solidFill>
                          <a:effectLst/>
                          <a:latin typeface="微软雅黑" panose="020B0503020204020204" pitchFamily="34" charset="-122"/>
                          <a:ea typeface="微软雅黑" panose="020B0503020204020204" pitchFamily="34" charset="-122"/>
                        </a:rPr>
                        <a:t>-2.3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tc>
                  <a:txBody>
                    <a:bodyPr/>
                    <a:lstStyle/>
                    <a:p>
                      <a:pPr algn="ctr" fontAlgn="ctr"/>
                      <a:r>
                        <a:rPr lang="en-US" altLang="zh-CN" sz="1400" b="0" i="0" u="none" strike="noStrike" dirty="0">
                          <a:solidFill>
                            <a:schemeClr val="tx1"/>
                          </a:solidFill>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extLst>
                  <a:ext uri="{0D108BD9-81ED-4DB2-BD59-A6C34878D82A}">
                    <a16:rowId xmlns:a16="http://schemas.microsoft.com/office/drawing/2014/main" val="3416114178"/>
                  </a:ext>
                </a:extLst>
              </a:tr>
            </a:tbl>
          </a:graphicData>
        </a:graphic>
      </p:graphicFrame>
    </p:spTree>
    <p:extLst>
      <p:ext uri="{BB962C8B-B14F-4D97-AF65-F5344CB8AC3E}">
        <p14:creationId xmlns:p14="http://schemas.microsoft.com/office/powerpoint/2010/main" val="1330897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a:graphicFrameLocks/>
          </p:cNvGraphicFramePr>
          <p:nvPr>
            <p:extLst>
              <p:ext uri="{D42A27DB-BD31-4B8C-83A1-F6EECF244321}">
                <p14:modId xmlns:p14="http://schemas.microsoft.com/office/powerpoint/2010/main" val="4230630762"/>
              </p:ext>
            </p:extLst>
          </p:nvPr>
        </p:nvGraphicFramePr>
        <p:xfrm>
          <a:off x="265113" y="765174"/>
          <a:ext cx="11591925" cy="5364163"/>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固定资产投资已进入下行通道</a:t>
            </a:r>
            <a:endParaRPr lang="zh-CN" altLang="en-US" sz="2400" dirty="0">
              <a:solidFill>
                <a:srgbClr val="0075C2"/>
              </a:solidFill>
              <a:latin typeface="微软雅黑" panose="020B0503020204020204" pitchFamily="34" charset="-122"/>
              <a:ea typeface="微软雅黑" panose="020B0503020204020204" pitchFamily="34" charset="-122"/>
            </a:endParaRPr>
          </a:p>
        </p:txBody>
      </p:sp>
      <p:cxnSp>
        <p:nvCxnSpPr>
          <p:cNvPr id="5"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40068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94374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5336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4" name="图表 3"/>
          <p:cNvGraphicFramePr>
            <a:graphicFrameLocks/>
          </p:cNvGraphicFramePr>
          <p:nvPr>
            <p:extLst>
              <p:ext uri="{D42A27DB-BD31-4B8C-83A1-F6EECF244321}">
                <p14:modId xmlns:p14="http://schemas.microsoft.com/office/powerpoint/2010/main" val="2115890901"/>
              </p:ext>
            </p:extLst>
          </p:nvPr>
        </p:nvGraphicFramePr>
        <p:xfrm>
          <a:off x="265114" y="765175"/>
          <a:ext cx="11591924" cy="5364163"/>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基建投资表现一般</a:t>
            </a:r>
            <a:endParaRPr lang="zh-CN" altLang="en-US" sz="2400" dirty="0">
              <a:solidFill>
                <a:srgbClr val="0075C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91335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49131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4" name="图表 3"/>
          <p:cNvGraphicFramePr>
            <a:graphicFrameLocks/>
          </p:cNvGraphicFramePr>
          <p:nvPr>
            <p:extLst>
              <p:ext uri="{D42A27DB-BD31-4B8C-83A1-F6EECF244321}">
                <p14:modId xmlns:p14="http://schemas.microsoft.com/office/powerpoint/2010/main" val="3466219382"/>
              </p:ext>
            </p:extLst>
          </p:nvPr>
        </p:nvGraphicFramePr>
        <p:xfrm>
          <a:off x="265114" y="765175"/>
          <a:ext cx="5830886" cy="53641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p:cNvGraphicFramePr>
            <a:graphicFrameLocks/>
          </p:cNvGraphicFramePr>
          <p:nvPr>
            <p:extLst>
              <p:ext uri="{D42A27DB-BD31-4B8C-83A1-F6EECF244321}">
                <p14:modId xmlns:p14="http://schemas.microsoft.com/office/powerpoint/2010/main" val="2990294306"/>
              </p:ext>
            </p:extLst>
          </p:nvPr>
        </p:nvGraphicFramePr>
        <p:xfrm>
          <a:off x="6096000" y="765174"/>
          <a:ext cx="5761037" cy="5364164"/>
        </p:xfrm>
        <a:graphic>
          <a:graphicData uri="http://schemas.openxmlformats.org/drawingml/2006/chart">
            <c:chart xmlns:c="http://schemas.openxmlformats.org/drawingml/2006/chart" xmlns:r="http://schemas.openxmlformats.org/officeDocument/2006/relationships" r:id="rId4"/>
          </a:graphicData>
        </a:graphic>
      </p:graphicFrame>
      <p:sp>
        <p:nvSpPr>
          <p:cNvPr id="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地产投资苦苦支撑</a:t>
            </a:r>
            <a:endParaRPr lang="zh-CN" altLang="en-US" sz="2400" dirty="0">
              <a:solidFill>
                <a:srgbClr val="0075C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7674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369032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地产投资</a:t>
            </a:r>
            <a:r>
              <a:rPr lang="zh-CN" altLang="en-US" sz="2400" dirty="0">
                <a:solidFill>
                  <a:srgbClr val="0075C2"/>
                </a:solidFill>
                <a:latin typeface="微软雅黑" panose="020B0503020204020204" pitchFamily="34" charset="-122"/>
                <a:ea typeface="微软雅黑" panose="020B0503020204020204" pitchFamily="34" charset="-122"/>
              </a:rPr>
              <a:t>已经进入下行周期</a:t>
            </a:r>
          </a:p>
        </p:txBody>
      </p:sp>
      <p:graphicFrame>
        <p:nvGraphicFramePr>
          <p:cNvPr id="7" name="图表 6"/>
          <p:cNvGraphicFramePr>
            <a:graphicFrameLocks/>
          </p:cNvGraphicFramePr>
          <p:nvPr>
            <p:extLst>
              <p:ext uri="{D42A27DB-BD31-4B8C-83A1-F6EECF244321}">
                <p14:modId xmlns:p14="http://schemas.microsoft.com/office/powerpoint/2010/main" val="2933050603"/>
              </p:ext>
            </p:extLst>
          </p:nvPr>
        </p:nvGraphicFramePr>
        <p:xfrm>
          <a:off x="265113" y="765175"/>
          <a:ext cx="11591925" cy="53641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72309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49131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家电表现并不乐观</a:t>
            </a:r>
            <a:endParaRPr lang="zh-CN" altLang="en-US" sz="2400" dirty="0">
              <a:solidFill>
                <a:srgbClr val="0075C2"/>
              </a:solidFill>
              <a:latin typeface="微软雅黑" panose="020B0503020204020204" pitchFamily="34" charset="-122"/>
              <a:ea typeface="微软雅黑" panose="020B0503020204020204" pitchFamily="34" charset="-122"/>
            </a:endParaRPr>
          </a:p>
        </p:txBody>
      </p:sp>
      <p:graphicFrame>
        <p:nvGraphicFramePr>
          <p:cNvPr id="7" name="图表 6"/>
          <p:cNvGraphicFramePr>
            <a:graphicFrameLocks/>
          </p:cNvGraphicFramePr>
          <p:nvPr>
            <p:extLst>
              <p:ext uri="{D42A27DB-BD31-4B8C-83A1-F6EECF244321}">
                <p14:modId xmlns:p14="http://schemas.microsoft.com/office/powerpoint/2010/main" val="3983837252"/>
              </p:ext>
            </p:extLst>
          </p:nvPr>
        </p:nvGraphicFramePr>
        <p:xfrm>
          <a:off x="266701" y="765174"/>
          <a:ext cx="5829300" cy="53641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图表 7"/>
          <p:cNvGraphicFramePr>
            <a:graphicFrameLocks/>
          </p:cNvGraphicFramePr>
          <p:nvPr>
            <p:extLst>
              <p:ext uri="{D42A27DB-BD31-4B8C-83A1-F6EECF244321}">
                <p14:modId xmlns:p14="http://schemas.microsoft.com/office/powerpoint/2010/main" val="98872051"/>
              </p:ext>
            </p:extLst>
          </p:nvPr>
        </p:nvGraphicFramePr>
        <p:xfrm>
          <a:off x="6096000" y="765175"/>
          <a:ext cx="5761037" cy="536416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89645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49131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9" name="图表 8"/>
          <p:cNvGraphicFramePr>
            <a:graphicFrameLocks/>
          </p:cNvGraphicFramePr>
          <p:nvPr>
            <p:extLst>
              <p:ext uri="{D42A27DB-BD31-4B8C-83A1-F6EECF244321}">
                <p14:modId xmlns:p14="http://schemas.microsoft.com/office/powerpoint/2010/main" val="2147978593"/>
              </p:ext>
            </p:extLst>
          </p:nvPr>
        </p:nvGraphicFramePr>
        <p:xfrm>
          <a:off x="265114" y="765174"/>
          <a:ext cx="5830886" cy="53641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图表 9"/>
          <p:cNvGraphicFramePr>
            <a:graphicFrameLocks/>
          </p:cNvGraphicFramePr>
          <p:nvPr>
            <p:extLst>
              <p:ext uri="{D42A27DB-BD31-4B8C-83A1-F6EECF244321}">
                <p14:modId xmlns:p14="http://schemas.microsoft.com/office/powerpoint/2010/main" val="4119074980"/>
              </p:ext>
            </p:extLst>
          </p:nvPr>
        </p:nvGraphicFramePr>
        <p:xfrm>
          <a:off x="6096000" y="765175"/>
          <a:ext cx="5761038" cy="5364162"/>
        </p:xfrm>
        <a:graphic>
          <a:graphicData uri="http://schemas.openxmlformats.org/drawingml/2006/chart">
            <c:chart xmlns:c="http://schemas.openxmlformats.org/drawingml/2006/chart" xmlns:r="http://schemas.openxmlformats.org/officeDocument/2006/relationships" r:id="rId4"/>
          </a:graphicData>
        </a:graphic>
      </p:graphicFrame>
      <p:sp>
        <p:nvSpPr>
          <p:cNvPr id="11"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家电表现并不乐观</a:t>
            </a:r>
            <a:endParaRPr lang="zh-CN" altLang="en-US" sz="2400" dirty="0">
              <a:solidFill>
                <a:srgbClr val="0075C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74951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552238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下游行业需求不乏亮点，但整体并不乐观</a:t>
            </a:r>
            <a:endParaRPr lang="zh-CN" altLang="en-US" sz="2400" dirty="0">
              <a:solidFill>
                <a:srgbClr val="0075C2"/>
              </a:solidFill>
              <a:latin typeface="微软雅黑" panose="020B0503020204020204" pitchFamily="34" charset="-122"/>
              <a:ea typeface="微软雅黑" panose="020B0503020204020204" pitchFamily="34" charset="-122"/>
            </a:endParaRPr>
          </a:p>
        </p:txBody>
      </p:sp>
      <p:graphicFrame>
        <p:nvGraphicFramePr>
          <p:cNvPr id="6" name="图表 5"/>
          <p:cNvGraphicFramePr>
            <a:graphicFrameLocks/>
          </p:cNvGraphicFramePr>
          <p:nvPr>
            <p:extLst>
              <p:ext uri="{D42A27DB-BD31-4B8C-83A1-F6EECF244321}">
                <p14:modId xmlns:p14="http://schemas.microsoft.com/office/powerpoint/2010/main" val="630545927"/>
              </p:ext>
            </p:extLst>
          </p:nvPr>
        </p:nvGraphicFramePr>
        <p:xfrm>
          <a:off x="265114" y="765174"/>
          <a:ext cx="11591924" cy="53641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44550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298238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4" name="表格 3"/>
          <p:cNvGraphicFramePr>
            <a:graphicFrameLocks noGrp="1"/>
          </p:cNvGraphicFramePr>
          <p:nvPr>
            <p:extLst>
              <p:ext uri="{D42A27DB-BD31-4B8C-83A1-F6EECF244321}">
                <p14:modId xmlns:p14="http://schemas.microsoft.com/office/powerpoint/2010/main" val="4011538378"/>
              </p:ext>
            </p:extLst>
          </p:nvPr>
        </p:nvGraphicFramePr>
        <p:xfrm>
          <a:off x="335754" y="851198"/>
          <a:ext cx="11521282" cy="5715420"/>
        </p:xfrm>
        <a:graphic>
          <a:graphicData uri="http://schemas.openxmlformats.org/drawingml/2006/table">
            <a:tbl>
              <a:tblPr/>
              <a:tblGrid>
                <a:gridCol w="1646846">
                  <a:extLst>
                    <a:ext uri="{9D8B030D-6E8A-4147-A177-3AD203B41FA5}">
                      <a16:colId xmlns:a16="http://schemas.microsoft.com/office/drawing/2014/main" val="2745037352"/>
                    </a:ext>
                  </a:extLst>
                </a:gridCol>
                <a:gridCol w="1646846">
                  <a:extLst>
                    <a:ext uri="{9D8B030D-6E8A-4147-A177-3AD203B41FA5}">
                      <a16:colId xmlns:a16="http://schemas.microsoft.com/office/drawing/2014/main" val="3376129957"/>
                    </a:ext>
                  </a:extLst>
                </a:gridCol>
                <a:gridCol w="1646846">
                  <a:extLst>
                    <a:ext uri="{9D8B030D-6E8A-4147-A177-3AD203B41FA5}">
                      <a16:colId xmlns:a16="http://schemas.microsoft.com/office/drawing/2014/main" val="1706228315"/>
                    </a:ext>
                  </a:extLst>
                </a:gridCol>
                <a:gridCol w="1643526">
                  <a:extLst>
                    <a:ext uri="{9D8B030D-6E8A-4147-A177-3AD203B41FA5}">
                      <a16:colId xmlns:a16="http://schemas.microsoft.com/office/drawing/2014/main" val="1156297572"/>
                    </a:ext>
                  </a:extLst>
                </a:gridCol>
                <a:gridCol w="1643526">
                  <a:extLst>
                    <a:ext uri="{9D8B030D-6E8A-4147-A177-3AD203B41FA5}">
                      <a16:colId xmlns:a16="http://schemas.microsoft.com/office/drawing/2014/main" val="970859300"/>
                    </a:ext>
                  </a:extLst>
                </a:gridCol>
                <a:gridCol w="1646846">
                  <a:extLst>
                    <a:ext uri="{9D8B030D-6E8A-4147-A177-3AD203B41FA5}">
                      <a16:colId xmlns:a16="http://schemas.microsoft.com/office/drawing/2014/main" val="2696400708"/>
                    </a:ext>
                  </a:extLst>
                </a:gridCol>
                <a:gridCol w="1646846">
                  <a:extLst>
                    <a:ext uri="{9D8B030D-6E8A-4147-A177-3AD203B41FA5}">
                      <a16:colId xmlns:a16="http://schemas.microsoft.com/office/drawing/2014/main" val="1401960374"/>
                    </a:ext>
                  </a:extLst>
                </a:gridCol>
              </a:tblGrid>
              <a:tr h="178805">
                <a:tc>
                  <a:txBody>
                    <a:bodyPr/>
                    <a:lstStyle/>
                    <a:p>
                      <a:pPr algn="ctr"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省份</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2020</a:t>
                      </a: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年上半年产量</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2021</a:t>
                      </a: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年上半年产量</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gridSpan="2">
                  <a:txBody>
                    <a:bodyPr/>
                    <a:lstStyle/>
                    <a:p>
                      <a:pPr algn="ctr"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累计同比</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hMerge="1">
                  <a:txBody>
                    <a:bodyPr/>
                    <a:lstStyle/>
                    <a:p>
                      <a:endParaRPr lang="zh-CN" altLang="en-US"/>
                    </a:p>
                  </a:txBody>
                  <a:tcPr/>
                </a:tc>
                <a:tc>
                  <a:txBody>
                    <a:bodyPr/>
                    <a:lstStyle/>
                    <a:p>
                      <a:pPr algn="ctr"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月均产量</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减产量</a:t>
                      </a: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a:t>
                      </a: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月均</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780577250"/>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河北</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12251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12155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-97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-0.79%</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2026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-0.05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extLst>
                  <a:ext uri="{0D108BD9-81ED-4DB2-BD59-A6C34878D82A}">
                    <a16:rowId xmlns:a16="http://schemas.microsoft.com/office/drawing/2014/main" val="747605942"/>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江苏</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5638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6358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720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12.77%</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1060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0.68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C2C4"/>
                    </a:solidFill>
                  </a:tcPr>
                </a:tc>
                <a:extLst>
                  <a:ext uri="{0D108BD9-81ED-4DB2-BD59-A6C34878D82A}">
                    <a16:rowId xmlns:a16="http://schemas.microsoft.com/office/drawing/2014/main" val="3242658958"/>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山东</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3868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4526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658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17.02%</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754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0.87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BABC"/>
                    </a:solidFill>
                  </a:tcPr>
                </a:tc>
                <a:extLst>
                  <a:ext uri="{0D108BD9-81ED-4DB2-BD59-A6C34878D82A}">
                    <a16:rowId xmlns:a16="http://schemas.microsoft.com/office/drawing/2014/main" val="3459156166"/>
                  </a:ext>
                </a:extLst>
              </a:tr>
              <a:tr h="178805">
                <a:tc>
                  <a:txBody>
                    <a:bodyPr/>
                    <a:lstStyle/>
                    <a:p>
                      <a:pPr algn="ctr" fontAlgn="ctr"/>
                      <a:r>
                        <a:rPr lang="zh-CN" altLang="en-US" sz="1200" b="0" i="0" u="none" strike="noStrike" dirty="0">
                          <a:solidFill>
                            <a:srgbClr val="000000"/>
                          </a:solidFill>
                          <a:effectLst/>
                          <a:latin typeface="微软雅黑" panose="020B0503020204020204" pitchFamily="34" charset="-122"/>
                          <a:ea typeface="微软雅黑" panose="020B0503020204020204" pitchFamily="34" charset="-122"/>
                        </a:rPr>
                        <a:t>辽宁</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3679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4034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354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9.63%</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672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0.53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C8CB"/>
                    </a:solidFill>
                  </a:tcPr>
                </a:tc>
                <a:extLst>
                  <a:ext uri="{0D108BD9-81ED-4DB2-BD59-A6C34878D82A}">
                    <a16:rowId xmlns:a16="http://schemas.microsoft.com/office/drawing/2014/main" val="3704284531"/>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山西</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3117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3581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465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14.91%</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597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0.78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BDC0"/>
                    </a:solidFill>
                  </a:tcPr>
                </a:tc>
                <a:extLst>
                  <a:ext uri="{0D108BD9-81ED-4DB2-BD59-A6C34878D82A}">
                    <a16:rowId xmlns:a16="http://schemas.microsoft.com/office/drawing/2014/main" val="1451911276"/>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安徽</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1773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2104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331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18.67%</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351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0.94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B7B9"/>
                    </a:solidFill>
                  </a:tcPr>
                </a:tc>
                <a:extLst>
                  <a:ext uri="{0D108BD9-81ED-4DB2-BD59-A6C34878D82A}">
                    <a16:rowId xmlns:a16="http://schemas.microsoft.com/office/drawing/2014/main" val="4247403799"/>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湖北</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1576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2048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472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29.93%</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341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1.38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AA4A7"/>
                    </a:solidFill>
                  </a:tcPr>
                </a:tc>
                <a:extLst>
                  <a:ext uri="{0D108BD9-81ED-4DB2-BD59-A6C34878D82A}">
                    <a16:rowId xmlns:a16="http://schemas.microsoft.com/office/drawing/2014/main" val="1033642228"/>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广西</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1060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1974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914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86.23%</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329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2.78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8696B"/>
                    </a:solidFill>
                  </a:tcPr>
                </a:tc>
                <a:extLst>
                  <a:ext uri="{0D108BD9-81ED-4DB2-BD59-A6C34878D82A}">
                    <a16:rowId xmlns:a16="http://schemas.microsoft.com/office/drawing/2014/main" val="1580086120"/>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河南</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1619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1965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346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21.35%</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327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1.06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AB2B4"/>
                    </a:solidFill>
                  </a:tcPr>
                </a:tc>
                <a:extLst>
                  <a:ext uri="{0D108BD9-81ED-4DB2-BD59-A6C34878D82A}">
                    <a16:rowId xmlns:a16="http://schemas.microsoft.com/office/drawing/2014/main" val="4200114814"/>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广东</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1544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1818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273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17.71%</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303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0.90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B8BB"/>
                    </a:solidFill>
                  </a:tcPr>
                </a:tc>
                <a:extLst>
                  <a:ext uri="{0D108BD9-81ED-4DB2-BD59-A6C34878D82A}">
                    <a16:rowId xmlns:a16="http://schemas.microsoft.com/office/drawing/2014/main" val="1366245089"/>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四川</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1308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1536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228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17.42%</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256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0.89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B9BB"/>
                    </a:solidFill>
                  </a:tcPr>
                </a:tc>
                <a:extLst>
                  <a:ext uri="{0D108BD9-81ED-4DB2-BD59-A6C34878D82A}">
                    <a16:rowId xmlns:a16="http://schemas.microsoft.com/office/drawing/2014/main" val="291276147"/>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内蒙</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1413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1523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110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7.81%</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254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0.43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CCCF"/>
                    </a:solidFill>
                  </a:tcPr>
                </a:tc>
                <a:extLst>
                  <a:ext uri="{0D108BD9-81ED-4DB2-BD59-A6C34878D82A}">
                    <a16:rowId xmlns:a16="http://schemas.microsoft.com/office/drawing/2014/main" val="2201308742"/>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湖南</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1258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1435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177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14.04%</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239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0.74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BFC2"/>
                    </a:solidFill>
                  </a:tcPr>
                </a:tc>
                <a:extLst>
                  <a:ext uri="{0D108BD9-81ED-4DB2-BD59-A6C34878D82A}">
                    <a16:rowId xmlns:a16="http://schemas.microsoft.com/office/drawing/2014/main" val="3908297190"/>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福建</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1193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1381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188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15.72%</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230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0.82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BCBE"/>
                    </a:solidFill>
                  </a:tcPr>
                </a:tc>
                <a:extLst>
                  <a:ext uri="{0D108BD9-81ED-4DB2-BD59-A6C34878D82A}">
                    <a16:rowId xmlns:a16="http://schemas.microsoft.com/office/drawing/2014/main" val="4051612964"/>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云南</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1024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1306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283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27.61%</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218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1.30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AA8AA"/>
                    </a:solidFill>
                  </a:tcPr>
                </a:tc>
                <a:extLst>
                  <a:ext uri="{0D108BD9-81ED-4DB2-BD59-A6C34878D82A}">
                    <a16:rowId xmlns:a16="http://schemas.microsoft.com/office/drawing/2014/main" val="2811925199"/>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江西</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1284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1297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12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0.97%</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216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0.06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DCDF"/>
                    </a:solidFill>
                  </a:tcPr>
                </a:tc>
                <a:extLst>
                  <a:ext uri="{0D108BD9-81ED-4DB2-BD59-A6C34878D82A}">
                    <a16:rowId xmlns:a16="http://schemas.microsoft.com/office/drawing/2014/main" val="304019275"/>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天津</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1040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928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-112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-10.75%</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2EFDA"/>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155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-0.72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FCFF"/>
                    </a:solidFill>
                  </a:tcPr>
                </a:tc>
                <a:extLst>
                  <a:ext uri="{0D108BD9-81ED-4DB2-BD59-A6C34878D82A}">
                    <a16:rowId xmlns:a16="http://schemas.microsoft.com/office/drawing/2014/main" val="883427800"/>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上海</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809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879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71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8.74%</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147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0.48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CACD"/>
                    </a:solidFill>
                  </a:tcPr>
                </a:tc>
                <a:extLst>
                  <a:ext uri="{0D108BD9-81ED-4DB2-BD59-A6C34878D82A}">
                    <a16:rowId xmlns:a16="http://schemas.microsoft.com/office/drawing/2014/main" val="1983895233"/>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陕西</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713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822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109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15.21%</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137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0.79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BDBF"/>
                    </a:solidFill>
                  </a:tcPr>
                </a:tc>
                <a:extLst>
                  <a:ext uri="{0D108BD9-81ED-4DB2-BD59-A6C34878D82A}">
                    <a16:rowId xmlns:a16="http://schemas.microsoft.com/office/drawing/2014/main" val="1483018987"/>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吉林</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710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806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96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13.46%</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134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0.71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C0C3"/>
                    </a:solidFill>
                  </a:tcPr>
                </a:tc>
                <a:extLst>
                  <a:ext uri="{0D108BD9-81ED-4DB2-BD59-A6C34878D82A}">
                    <a16:rowId xmlns:a16="http://schemas.microsoft.com/office/drawing/2014/main" val="3168271037"/>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浙江</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651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802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151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23.18%</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134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1.13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AAFB1"/>
                    </a:solidFill>
                  </a:tcPr>
                </a:tc>
                <a:extLst>
                  <a:ext uri="{0D108BD9-81ED-4DB2-BD59-A6C34878D82A}">
                    <a16:rowId xmlns:a16="http://schemas.microsoft.com/office/drawing/2014/main" val="2737230031"/>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新疆</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563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705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142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25.17%</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117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1.21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AACAE"/>
                    </a:solidFill>
                  </a:tcPr>
                </a:tc>
                <a:extLst>
                  <a:ext uri="{0D108BD9-81ED-4DB2-BD59-A6C34878D82A}">
                    <a16:rowId xmlns:a16="http://schemas.microsoft.com/office/drawing/2014/main" val="1947797348"/>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甘肃</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448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613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165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36.93%</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102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1.62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A9A9D"/>
                    </a:solidFill>
                  </a:tcPr>
                </a:tc>
                <a:extLst>
                  <a:ext uri="{0D108BD9-81ED-4DB2-BD59-A6C34878D82A}">
                    <a16:rowId xmlns:a16="http://schemas.microsoft.com/office/drawing/2014/main" val="787855503"/>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重庆</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408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601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193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47.33%</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100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1.93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98D8F"/>
                    </a:solidFill>
                  </a:tcPr>
                </a:tc>
                <a:extLst>
                  <a:ext uri="{0D108BD9-81ED-4DB2-BD59-A6C34878D82A}">
                    <a16:rowId xmlns:a16="http://schemas.microsoft.com/office/drawing/2014/main" val="3479218165"/>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黑龙江</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452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473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21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4.67%</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79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0.27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D3D6"/>
                    </a:solidFill>
                  </a:tcPr>
                </a:tc>
                <a:extLst>
                  <a:ext uri="{0D108BD9-81ED-4DB2-BD59-A6C34878D82A}">
                    <a16:rowId xmlns:a16="http://schemas.microsoft.com/office/drawing/2014/main" val="4228942608"/>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宁夏</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178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297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118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66.38%</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49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2.39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97A7C"/>
                    </a:solidFill>
                  </a:tcPr>
                </a:tc>
                <a:extLst>
                  <a:ext uri="{0D108BD9-81ED-4DB2-BD59-A6C34878D82A}">
                    <a16:rowId xmlns:a16="http://schemas.microsoft.com/office/drawing/2014/main" val="2045258641"/>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贵州</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233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286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53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22.54%</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48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1.10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AB0B2"/>
                    </a:solidFill>
                  </a:tcPr>
                </a:tc>
                <a:extLst>
                  <a:ext uri="{0D108BD9-81ED-4DB2-BD59-A6C34878D82A}">
                    <a16:rowId xmlns:a16="http://schemas.microsoft.com/office/drawing/2014/main" val="996432253"/>
                  </a:ext>
                </a:extLst>
              </a:tr>
              <a:tr h="178805">
                <a:tc>
                  <a:txBody>
                    <a:bodyPr/>
                    <a:lstStyle/>
                    <a:p>
                      <a:pPr algn="ctr" fontAlgn="ctr"/>
                      <a:r>
                        <a:rPr lang="zh-CN" altLang="en-US" sz="1200" b="0" i="0" u="none" strike="noStrike">
                          <a:solidFill>
                            <a:srgbClr val="000000"/>
                          </a:solidFill>
                          <a:effectLst/>
                          <a:latin typeface="微软雅黑" panose="020B0503020204020204" pitchFamily="34" charset="-122"/>
                          <a:ea typeface="微软雅黑" panose="020B0503020204020204" pitchFamily="34" charset="-122"/>
                        </a:rPr>
                        <a:t>青海</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89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99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10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10.77%</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16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a:solidFill>
                            <a:srgbClr val="000000"/>
                          </a:solidFill>
                          <a:effectLst/>
                          <a:latin typeface="微软雅黑" panose="020B0503020204020204" pitchFamily="34" charset="-122"/>
                          <a:ea typeface="微软雅黑" panose="020B0503020204020204" pitchFamily="34" charset="-122"/>
                        </a:rPr>
                        <a:t>0.58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C6C8"/>
                    </a:solidFill>
                  </a:tcPr>
                </a:tc>
                <a:extLst>
                  <a:ext uri="{0D108BD9-81ED-4DB2-BD59-A6C34878D82A}">
                    <a16:rowId xmlns:a16="http://schemas.microsoft.com/office/drawing/2014/main" val="1580829600"/>
                  </a:ext>
                </a:extLst>
              </a:tr>
              <a:tr h="178805">
                <a:tc>
                  <a:txBody>
                    <a:bodyPr/>
                    <a:lstStyle/>
                    <a:p>
                      <a:pPr algn="ctr" fontAlgn="ctr"/>
                      <a:r>
                        <a:rPr lang="zh-CN" altLang="en-US" sz="1200" b="0" i="0" u="none" strike="noStrike" dirty="0">
                          <a:solidFill>
                            <a:srgbClr val="C00000"/>
                          </a:solidFill>
                          <a:effectLst/>
                          <a:latin typeface="微软雅黑" panose="020B0503020204020204" pitchFamily="34" charset="-122"/>
                          <a:ea typeface="微软雅黑" panose="020B0503020204020204" pitchFamily="34" charset="-122"/>
                        </a:rPr>
                        <a:t>合计</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dirty="0">
                          <a:solidFill>
                            <a:srgbClr val="C00000"/>
                          </a:solidFill>
                          <a:effectLst/>
                          <a:latin typeface="微软雅黑" panose="020B0503020204020204" pitchFamily="34" charset="-122"/>
                          <a:ea typeface="微软雅黑" panose="020B0503020204020204" pitchFamily="34" charset="-122"/>
                        </a:rPr>
                        <a:t>49901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dirty="0">
                          <a:solidFill>
                            <a:srgbClr val="C00000"/>
                          </a:solidFill>
                          <a:effectLst/>
                          <a:latin typeface="微软雅黑" panose="020B0503020204020204" pitchFamily="34" charset="-122"/>
                          <a:ea typeface="微软雅黑" panose="020B0503020204020204" pitchFamily="34" charset="-122"/>
                        </a:rPr>
                        <a:t>56351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dirty="0">
                          <a:solidFill>
                            <a:srgbClr val="C00000"/>
                          </a:solidFill>
                          <a:effectLst/>
                          <a:latin typeface="微软雅黑" panose="020B0503020204020204" pitchFamily="34" charset="-122"/>
                          <a:ea typeface="微软雅黑" panose="020B0503020204020204" pitchFamily="34" charset="-122"/>
                        </a:rPr>
                        <a:t>6450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C00000"/>
                          </a:solidFill>
                          <a:effectLst/>
                          <a:latin typeface="微软雅黑" panose="020B0503020204020204" pitchFamily="34" charset="-122"/>
                          <a:ea typeface="微软雅黑" panose="020B0503020204020204" pitchFamily="34" charset="-122"/>
                        </a:rPr>
                        <a:t>12.92%</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CE4D6"/>
                    </a:solidFill>
                  </a:tcPr>
                </a:tc>
                <a:tc>
                  <a:txBody>
                    <a:bodyPr/>
                    <a:lstStyle/>
                    <a:p>
                      <a:pPr algn="r" fontAlgn="ctr"/>
                      <a:r>
                        <a:rPr lang="en-US" altLang="zh-CN" sz="1200" b="0" i="0" u="none" strike="noStrike" dirty="0">
                          <a:solidFill>
                            <a:srgbClr val="C00000"/>
                          </a:solidFill>
                          <a:effectLst/>
                          <a:latin typeface="微软雅黑" panose="020B0503020204020204" pitchFamily="34" charset="-122"/>
                          <a:ea typeface="微软雅黑" panose="020B0503020204020204" pitchFamily="34" charset="-122"/>
                        </a:rPr>
                        <a:t>9392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zh-CN" sz="1200" b="0" i="0" u="none" strike="noStrike" dirty="0">
                          <a:solidFill>
                            <a:srgbClr val="C00000"/>
                          </a:solidFill>
                          <a:effectLst/>
                          <a:latin typeface="微软雅黑" panose="020B0503020204020204" pitchFamily="34" charset="-122"/>
                          <a:ea typeface="微软雅黑" panose="020B0503020204020204" pitchFamily="34" charset="-122"/>
                        </a:rPr>
                        <a:t>0.69 </a:t>
                      </a:r>
                    </a:p>
                  </a:txBody>
                  <a:tcPr marL="7634" marR="7634" marT="7634"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BC1C4"/>
                    </a:solidFill>
                  </a:tcPr>
                </a:tc>
                <a:extLst>
                  <a:ext uri="{0D108BD9-81ED-4DB2-BD59-A6C34878D82A}">
                    <a16:rowId xmlns:a16="http://schemas.microsoft.com/office/drawing/2014/main" val="399280417"/>
                  </a:ext>
                </a:extLst>
              </a:tr>
            </a:tbl>
          </a:graphicData>
        </a:graphic>
      </p:graphicFrame>
      <p:sp>
        <p:nvSpPr>
          <p:cNvPr id="6"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确保粗钢产量不增加？</a:t>
            </a:r>
            <a:endParaRPr lang="zh-CN" altLang="en-US" sz="2400" dirty="0">
              <a:solidFill>
                <a:srgbClr val="0075C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3818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877358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4" name="图表 3"/>
          <p:cNvGraphicFramePr>
            <a:graphicFrameLocks/>
          </p:cNvGraphicFramePr>
          <p:nvPr>
            <p:extLst>
              <p:ext uri="{D42A27DB-BD31-4B8C-83A1-F6EECF244321}">
                <p14:modId xmlns:p14="http://schemas.microsoft.com/office/powerpoint/2010/main" val="1665755192"/>
              </p:ext>
            </p:extLst>
          </p:nvPr>
        </p:nvGraphicFramePr>
        <p:xfrm>
          <a:off x="265113" y="765174"/>
          <a:ext cx="5830887" cy="5364163"/>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提高</a:t>
            </a:r>
            <a:r>
              <a:rPr lang="zh-CN" altLang="en-US" sz="2400" dirty="0">
                <a:solidFill>
                  <a:srgbClr val="0075C2"/>
                </a:solidFill>
                <a:latin typeface="微软雅黑" panose="020B0503020204020204" pitchFamily="34" charset="-122"/>
                <a:ea typeface="微软雅黑" panose="020B0503020204020204" pitchFamily="34" charset="-122"/>
              </a:rPr>
              <a:t>高纯</a:t>
            </a:r>
            <a:r>
              <a:rPr lang="zh-CN" altLang="en-US" sz="2400" dirty="0" smtClean="0">
                <a:solidFill>
                  <a:srgbClr val="0075C2"/>
                </a:solidFill>
                <a:latin typeface="微软雅黑" panose="020B0503020204020204" pitchFamily="34" charset="-122"/>
                <a:ea typeface="微软雅黑" panose="020B0503020204020204" pitchFamily="34" charset="-122"/>
              </a:rPr>
              <a:t>生铁</a:t>
            </a:r>
            <a:r>
              <a:rPr lang="zh-CN" altLang="en-US" sz="2400" dirty="0" smtClean="0">
                <a:solidFill>
                  <a:srgbClr val="0075C2"/>
                </a:solidFill>
                <a:latin typeface="微软雅黑" panose="020B0503020204020204" pitchFamily="34" charset="-122"/>
                <a:ea typeface="微软雅黑" panose="020B0503020204020204" pitchFamily="34" charset="-122"/>
              </a:rPr>
              <a:t>出口关税和取消部分品种钢材出口退税有多大影响？</a:t>
            </a:r>
            <a:endParaRPr lang="zh-CN" altLang="en-US" sz="2400" dirty="0">
              <a:solidFill>
                <a:srgbClr val="0075C2"/>
              </a:solidFill>
              <a:latin typeface="微软雅黑" panose="020B0503020204020204" pitchFamily="34" charset="-122"/>
              <a:ea typeface="微软雅黑" panose="020B0503020204020204" pitchFamily="34" charset="-122"/>
            </a:endParaRPr>
          </a:p>
        </p:txBody>
      </p:sp>
      <p:graphicFrame>
        <p:nvGraphicFramePr>
          <p:cNvPr id="7" name="图表 6"/>
          <p:cNvGraphicFramePr>
            <a:graphicFrameLocks/>
          </p:cNvGraphicFramePr>
          <p:nvPr>
            <p:extLst>
              <p:ext uri="{D42A27DB-BD31-4B8C-83A1-F6EECF244321}">
                <p14:modId xmlns:p14="http://schemas.microsoft.com/office/powerpoint/2010/main" val="910910600"/>
              </p:ext>
            </p:extLst>
          </p:nvPr>
        </p:nvGraphicFramePr>
        <p:xfrm>
          <a:off x="6096000" y="765174"/>
          <a:ext cx="5761038" cy="53641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14041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stretch>
            <a:fillRect/>
          </a:stretch>
        </p:blipFill>
        <p:spPr>
          <a:xfrm>
            <a:off x="264333" y="774977"/>
            <a:ext cx="11595597" cy="5358848"/>
          </a:xfrm>
          <a:prstGeom prst="rect">
            <a:avLst/>
          </a:prstGeom>
        </p:spPr>
      </p:pic>
      <p:cxnSp>
        <p:nvCxnSpPr>
          <p:cNvPr id="4" name="直接连接符 3">
            <a:extLst>
              <a:ext uri="{FF2B5EF4-FFF2-40B4-BE49-F238E27FC236}">
                <a16:creationId xmlns:a16="http://schemas.microsoft.com/office/drawing/2014/main" id="{2D3FEA9C-01F6-4738-9848-FFB38967C2D4}"/>
              </a:ext>
            </a:extLst>
          </p:cNvPr>
          <p:cNvCxnSpPr>
            <a:cxnSpLocks noChangeShapeType="1"/>
          </p:cNvCxnSpPr>
          <p:nvPr/>
        </p:nvCxnSpPr>
        <p:spPr bwMode="auto">
          <a:xfrm>
            <a:off x="336550" y="727075"/>
            <a:ext cx="401531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矩形 17"/>
          <p:cNvSpPr/>
          <p:nvPr/>
        </p:nvSpPr>
        <p:spPr>
          <a:xfrm>
            <a:off x="265113" y="765175"/>
            <a:ext cx="11591925" cy="5364163"/>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6">
            <a:extLst>
              <a:ext uri="{FF2B5EF4-FFF2-40B4-BE49-F238E27FC236}">
                <a16:creationId xmlns:a16="http://schemas.microsoft.com/office/drawing/2014/main" id="{053206B2-9A66-4B85-907B-34FA5381CA9A}"/>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两手都要抓，也不知道哪个硬</a:t>
            </a:r>
            <a:endParaRPr lang="zh-CN" altLang="en-US" sz="2400" dirty="0">
              <a:solidFill>
                <a:srgbClr val="0075C2"/>
              </a:solidFill>
              <a:latin typeface="微软雅黑" panose="020B0503020204020204" pitchFamily="34" charset="-122"/>
              <a:ea typeface="微软雅黑" panose="020B0503020204020204" pitchFamily="34" charset="-122"/>
            </a:endParaRPr>
          </a:p>
        </p:txBody>
      </p:sp>
      <p:sp>
        <p:nvSpPr>
          <p:cNvPr id="6" name="等腰三角形 5"/>
          <p:cNvSpPr/>
          <p:nvPr/>
        </p:nvSpPr>
        <p:spPr>
          <a:xfrm>
            <a:off x="5304366" y="3124200"/>
            <a:ext cx="1583267" cy="156633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减号 6"/>
          <p:cNvSpPr/>
          <p:nvPr/>
        </p:nvSpPr>
        <p:spPr>
          <a:xfrm rot="21422435">
            <a:off x="842432" y="2943739"/>
            <a:ext cx="10507134" cy="118534"/>
          </a:xfrm>
          <a:prstGeom prst="mathMinu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下箭头 7"/>
          <p:cNvSpPr/>
          <p:nvPr/>
        </p:nvSpPr>
        <p:spPr>
          <a:xfrm>
            <a:off x="9304867" y="1710267"/>
            <a:ext cx="668866" cy="1041400"/>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latin typeface="微软雅黑" panose="020B0503020204020204" pitchFamily="34" charset="-122"/>
                <a:ea typeface="微软雅黑" panose="020B0503020204020204" pitchFamily="34" charset="-122"/>
              </a:rPr>
              <a:t>控价格</a:t>
            </a:r>
            <a:endParaRPr lang="zh-CN" altLang="en-US" sz="1600" dirty="0">
              <a:latin typeface="微软雅黑" panose="020B0503020204020204" pitchFamily="34" charset="-122"/>
              <a:ea typeface="微软雅黑" panose="020B0503020204020204" pitchFamily="34" charset="-122"/>
            </a:endParaRPr>
          </a:p>
        </p:txBody>
      </p:sp>
      <p:sp>
        <p:nvSpPr>
          <p:cNvPr id="10" name="下箭头 9"/>
          <p:cNvSpPr/>
          <p:nvPr/>
        </p:nvSpPr>
        <p:spPr>
          <a:xfrm>
            <a:off x="2074333" y="2082800"/>
            <a:ext cx="728133" cy="10414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latin typeface="微软雅黑" panose="020B0503020204020204" pitchFamily="34" charset="-122"/>
                <a:ea typeface="微软雅黑" panose="020B0503020204020204" pitchFamily="34" charset="-122"/>
              </a:rPr>
              <a:t>压产量</a:t>
            </a:r>
            <a:endParaRPr lang="zh-CN" altLang="en-US" sz="1600" dirty="0">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229877" y="3299352"/>
            <a:ext cx="430887" cy="1077704"/>
            <a:chOff x="2238344" y="3392489"/>
            <a:chExt cx="430887" cy="1077704"/>
          </a:xfrm>
        </p:grpSpPr>
        <p:cxnSp>
          <p:nvCxnSpPr>
            <p:cNvPr id="12" name="直接箭头连接符 11"/>
            <p:cNvCxnSpPr/>
            <p:nvPr/>
          </p:nvCxnSpPr>
          <p:spPr>
            <a:xfrm flipV="1">
              <a:off x="2446866" y="3392489"/>
              <a:ext cx="0" cy="101864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2238344" y="3557123"/>
              <a:ext cx="430887" cy="913070"/>
            </a:xfrm>
            <a:prstGeom prst="rect">
              <a:avLst/>
            </a:prstGeom>
            <a:solidFill>
              <a:schemeClr val="bg1"/>
            </a:solidFill>
          </p:spPr>
          <p:txBody>
            <a:bodyPr vert="eaVert" wrap="none" rtlCol="0">
              <a:spAutoFit/>
            </a:bodyPr>
            <a:lstStyle/>
            <a:p>
              <a:r>
                <a:rPr lang="zh-CN" altLang="en-US" sz="1600" dirty="0" smtClean="0">
                  <a:latin typeface="微软雅黑" panose="020B0503020204020204" pitchFamily="34" charset="-122"/>
                  <a:ea typeface="微软雅黑" panose="020B0503020204020204" pitchFamily="34" charset="-122"/>
                </a:rPr>
                <a:t>关税政策</a:t>
              </a:r>
              <a:endParaRPr lang="zh-CN" altLang="en-US" sz="1600"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997311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9927256F-1C15-4909-A4C8-3F52965B2BCC}"/>
              </a:ext>
            </a:extLst>
          </p:cNvPr>
          <p:cNvSpPr txBox="1"/>
          <p:nvPr/>
        </p:nvSpPr>
        <p:spPr>
          <a:xfrm>
            <a:off x="336550" y="908081"/>
            <a:ext cx="11520488" cy="4308872"/>
          </a:xfrm>
          <a:prstGeom prst="rect">
            <a:avLst/>
          </a:prstGeom>
          <a:noFill/>
        </p:spPr>
        <p:txBody>
          <a:bodyPr wrap="square">
            <a:spAutoFit/>
          </a:bodyPr>
          <a:lstStyle/>
          <a:p>
            <a:pPr marL="342900" indent="-342900" algn="just">
              <a:lnSpc>
                <a:spcPct val="200000"/>
              </a:lnSpc>
              <a:spcBef>
                <a:spcPts val="1200"/>
              </a:spcBef>
              <a:buAutoNum type="arabicPeriod"/>
            </a:pPr>
            <a:r>
              <a:rPr lang="en-US" altLang="zh-CN" sz="1600" dirty="0" smtClean="0">
                <a:solidFill>
                  <a:srgbClr val="222A35"/>
                </a:solidFill>
                <a:latin typeface="Microsoft YaHei" panose="020B0503020204020204" pitchFamily="34" charset="-122"/>
                <a:ea typeface="Microsoft YaHei" panose="020B0503020204020204" pitchFamily="34" charset="-122"/>
              </a:rPr>
              <a:t>7</a:t>
            </a:r>
            <a:r>
              <a:rPr lang="zh-CN" altLang="en-US" sz="1600" dirty="0" smtClean="0">
                <a:solidFill>
                  <a:srgbClr val="222A35"/>
                </a:solidFill>
                <a:latin typeface="Microsoft YaHei" panose="020B0503020204020204" pitchFamily="34" charset="-122"/>
                <a:ea typeface="Microsoft YaHei" panose="020B0503020204020204" pitchFamily="34" charset="-122"/>
              </a:rPr>
              <a:t>月份需求表现较弱，不能够有效支撑价格的上行，钢价上行动力主要来自于下半年压减产量消息所带来的供给收缩预期。</a:t>
            </a:r>
            <a:endParaRPr lang="en-US" altLang="zh-CN" sz="1600" dirty="0" smtClean="0">
              <a:solidFill>
                <a:srgbClr val="222A35"/>
              </a:solidFill>
              <a:latin typeface="Microsoft YaHei" panose="020B0503020204020204" pitchFamily="34" charset="-122"/>
              <a:ea typeface="Microsoft YaHei" panose="020B0503020204020204" pitchFamily="34" charset="-122"/>
            </a:endParaRPr>
          </a:p>
          <a:p>
            <a:pPr marL="342900" indent="-342900" algn="just">
              <a:lnSpc>
                <a:spcPct val="200000"/>
              </a:lnSpc>
              <a:spcBef>
                <a:spcPts val="1200"/>
              </a:spcBef>
              <a:buAutoNum type="arabicPeriod"/>
            </a:pPr>
            <a:r>
              <a:rPr lang="zh-CN" altLang="en-US" sz="1600" dirty="0" smtClean="0">
                <a:solidFill>
                  <a:srgbClr val="222A35"/>
                </a:solidFill>
                <a:latin typeface="Microsoft YaHei" panose="020B0503020204020204" pitchFamily="34" charset="-122"/>
                <a:ea typeface="Microsoft YaHei" panose="020B0503020204020204" pitchFamily="34" charset="-122"/>
              </a:rPr>
              <a:t>目前高炉、电炉产能利用率均有所下滑，考虑当前的库存数据，目前供需应该基本处于平衡状态。</a:t>
            </a:r>
            <a:endParaRPr lang="en-US" altLang="zh-CN" sz="1600" dirty="0" smtClean="0">
              <a:solidFill>
                <a:srgbClr val="222A35"/>
              </a:solidFill>
              <a:latin typeface="Microsoft YaHei" panose="020B0503020204020204" pitchFamily="34" charset="-122"/>
              <a:ea typeface="Microsoft YaHei" panose="020B0503020204020204" pitchFamily="34" charset="-122"/>
            </a:endParaRPr>
          </a:p>
          <a:p>
            <a:pPr marL="342900" indent="-342900" algn="just">
              <a:lnSpc>
                <a:spcPct val="200000"/>
              </a:lnSpc>
              <a:spcBef>
                <a:spcPts val="1200"/>
              </a:spcBef>
              <a:buAutoNum type="arabicPeriod"/>
            </a:pPr>
            <a:r>
              <a:rPr lang="zh-CN" altLang="en-US" sz="1600" dirty="0" smtClean="0">
                <a:solidFill>
                  <a:srgbClr val="222A35"/>
                </a:solidFill>
                <a:latin typeface="Microsoft YaHei" panose="020B0503020204020204" pitchFamily="34" charset="-122"/>
                <a:ea typeface="Microsoft YaHei" panose="020B0503020204020204" pitchFamily="34" charset="-122"/>
              </a:rPr>
              <a:t>不论是从宏观数据还是行业先行指标来看，需求均存在回落预期。</a:t>
            </a:r>
            <a:endParaRPr lang="en-US" altLang="zh-CN" sz="1600" dirty="0" smtClean="0">
              <a:solidFill>
                <a:srgbClr val="222A35"/>
              </a:solidFill>
              <a:latin typeface="Microsoft YaHei" panose="020B0503020204020204" pitchFamily="34" charset="-122"/>
              <a:ea typeface="Microsoft YaHei" panose="020B0503020204020204" pitchFamily="34" charset="-122"/>
            </a:endParaRPr>
          </a:p>
          <a:p>
            <a:pPr marL="342900" indent="-342900" algn="just">
              <a:lnSpc>
                <a:spcPct val="200000"/>
              </a:lnSpc>
              <a:spcBef>
                <a:spcPts val="1200"/>
              </a:spcBef>
              <a:buAutoNum type="arabicPeriod"/>
            </a:pPr>
            <a:r>
              <a:rPr lang="zh-CN" altLang="en-US" sz="1600" dirty="0" smtClean="0">
                <a:solidFill>
                  <a:srgbClr val="222A35"/>
                </a:solidFill>
                <a:latin typeface="Microsoft YaHei" panose="020B0503020204020204" pitchFamily="34" charset="-122"/>
                <a:ea typeface="Microsoft YaHei" panose="020B0503020204020204" pitchFamily="34" charset="-122"/>
              </a:rPr>
              <a:t>目前部分钢材出口退税取消</a:t>
            </a:r>
            <a:r>
              <a:rPr lang="zh-CN" altLang="en-US" sz="1600" dirty="0" smtClean="0">
                <a:solidFill>
                  <a:srgbClr val="222A35"/>
                </a:solidFill>
                <a:latin typeface="Microsoft YaHei" panose="020B0503020204020204" pitchFamily="34" charset="-122"/>
                <a:ea typeface="Microsoft YaHei" panose="020B0503020204020204" pitchFamily="34" charset="-122"/>
              </a:rPr>
              <a:t>以及高纯生铁</a:t>
            </a:r>
            <a:r>
              <a:rPr lang="zh-CN" altLang="en-US" sz="1600" dirty="0" smtClean="0">
                <a:solidFill>
                  <a:srgbClr val="222A35"/>
                </a:solidFill>
                <a:latin typeface="Microsoft YaHei" panose="020B0503020204020204" pitchFamily="34" charset="-122"/>
                <a:ea typeface="Microsoft YaHei" panose="020B0503020204020204" pitchFamily="34" charset="-122"/>
              </a:rPr>
              <a:t>出口关税提高对国内市场供给影响十分有限。</a:t>
            </a:r>
            <a:endParaRPr lang="en-US" altLang="zh-CN" sz="1600" dirty="0" smtClean="0">
              <a:solidFill>
                <a:srgbClr val="222A35"/>
              </a:solidFill>
              <a:latin typeface="Microsoft YaHei" panose="020B0503020204020204" pitchFamily="34" charset="-122"/>
              <a:ea typeface="Microsoft YaHei" panose="020B0503020204020204" pitchFamily="34" charset="-122"/>
            </a:endParaRPr>
          </a:p>
          <a:p>
            <a:pPr marL="342900" indent="-342900" algn="just">
              <a:lnSpc>
                <a:spcPct val="200000"/>
              </a:lnSpc>
              <a:spcBef>
                <a:spcPts val="1200"/>
              </a:spcBef>
              <a:buAutoNum type="arabicPeriod"/>
            </a:pPr>
            <a:r>
              <a:rPr lang="zh-CN" altLang="en-US" sz="1600" dirty="0" smtClean="0">
                <a:solidFill>
                  <a:srgbClr val="222A35"/>
                </a:solidFill>
                <a:latin typeface="Microsoft YaHei" panose="020B0503020204020204" pitchFamily="34" charset="-122"/>
                <a:ea typeface="Microsoft YaHei" panose="020B0503020204020204" pitchFamily="34" charset="-122"/>
              </a:rPr>
              <a:t>下半年压减产能政策的执行包括具体的政策要求，执行的方式和时间节点目前均存在较大的不确定性，但整体对钢材市场存在巨大的提振作用。</a:t>
            </a:r>
            <a:endParaRPr lang="en-US" altLang="zh-CN" sz="1600" dirty="0" smtClean="0">
              <a:solidFill>
                <a:srgbClr val="222A35"/>
              </a:solidFill>
              <a:latin typeface="Microsoft YaHei" panose="020B0503020204020204" pitchFamily="34" charset="-122"/>
              <a:ea typeface="Microsoft YaHei" panose="020B0503020204020204" pitchFamily="34" charset="-122"/>
            </a:endParaRPr>
          </a:p>
          <a:p>
            <a:pPr marL="342900" indent="-342900" algn="just">
              <a:lnSpc>
                <a:spcPct val="200000"/>
              </a:lnSpc>
              <a:spcBef>
                <a:spcPts val="1200"/>
              </a:spcBef>
              <a:buAutoNum type="arabicPeriod"/>
            </a:pPr>
            <a:r>
              <a:rPr lang="zh-CN" altLang="en-US" sz="1600" dirty="0" smtClean="0">
                <a:solidFill>
                  <a:srgbClr val="222A35"/>
                </a:solidFill>
                <a:latin typeface="Microsoft YaHei" panose="020B0503020204020204" pitchFamily="34" charset="-122"/>
                <a:ea typeface="Microsoft YaHei" panose="020B0503020204020204" pitchFamily="34" charset="-122"/>
              </a:rPr>
              <a:t>今年的市场走势政策性特征明显，后期的市场仍存在巨大的不确定性。</a:t>
            </a:r>
            <a:endParaRPr lang="zh-CN" altLang="en-US" sz="1600" dirty="0">
              <a:solidFill>
                <a:srgbClr val="222A35"/>
              </a:solidFill>
              <a:latin typeface="Microsoft YaHei" panose="020B0503020204020204" pitchFamily="34" charset="-122"/>
              <a:ea typeface="Microsoft YaHei" panose="020B0503020204020204" pitchFamily="34" charset="-122"/>
            </a:endParaRPr>
          </a:p>
        </p:txBody>
      </p:sp>
      <p:sp>
        <p:nvSpPr>
          <p:cNvPr id="5" name="矩形 6">
            <a:extLst>
              <a:ext uri="{FF2B5EF4-FFF2-40B4-BE49-F238E27FC236}">
                <a16:creationId xmlns:a16="http://schemas.microsoft.com/office/drawing/2014/main" id="{3A15A166-30A8-4B96-B0CA-21C226830901}"/>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smtClean="0">
                <a:solidFill>
                  <a:srgbClr val="0075C2"/>
                </a:solidFill>
                <a:latin typeface="微软雅黑" panose="020B0503020204020204" pitchFamily="34" charset="-122"/>
                <a:ea typeface="微软雅黑" panose="020B0503020204020204" pitchFamily="34" charset="-122"/>
              </a:rPr>
              <a:t>总结</a:t>
            </a:r>
            <a:endParaRPr lang="zh-CN" altLang="en-US" sz="2400" dirty="0">
              <a:solidFill>
                <a:srgbClr val="0075C2"/>
              </a:solidFill>
              <a:latin typeface="微软雅黑" panose="020B0503020204020204" pitchFamily="34" charset="-122"/>
              <a:ea typeface="微软雅黑" panose="020B0503020204020204" pitchFamily="34" charset="-122"/>
            </a:endParaRPr>
          </a:p>
        </p:txBody>
      </p:sp>
      <p:cxnSp>
        <p:nvCxnSpPr>
          <p:cNvPr id="7" name="直接连接符 2">
            <a:extLst>
              <a:ext uri="{FF2B5EF4-FFF2-40B4-BE49-F238E27FC236}">
                <a16:creationId xmlns:a16="http://schemas.microsoft.com/office/drawing/2014/main" id="{65A2707A-DE39-4ED3-A9B0-BEA0D27C3246}"/>
              </a:ext>
            </a:extLst>
          </p:cNvPr>
          <p:cNvCxnSpPr>
            <a:cxnSpLocks noChangeShapeType="1"/>
          </p:cNvCxnSpPr>
          <p:nvPr/>
        </p:nvCxnSpPr>
        <p:spPr bwMode="auto">
          <a:xfrm>
            <a:off x="336550" y="727075"/>
            <a:ext cx="64558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806007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9927256F-1C15-4909-A4C8-3F52965B2BCC}"/>
              </a:ext>
            </a:extLst>
          </p:cNvPr>
          <p:cNvSpPr txBox="1"/>
          <p:nvPr/>
        </p:nvSpPr>
        <p:spPr>
          <a:xfrm>
            <a:off x="336550" y="908081"/>
            <a:ext cx="11520488" cy="4493538"/>
          </a:xfrm>
          <a:prstGeom prst="rect">
            <a:avLst/>
          </a:prstGeom>
          <a:noFill/>
        </p:spPr>
        <p:txBody>
          <a:bodyPr wrap="square">
            <a:spAutoFit/>
          </a:bodyPr>
          <a:lstStyle/>
          <a:p>
            <a:pPr algn="just">
              <a:lnSpc>
                <a:spcPct val="200000"/>
              </a:lnSpc>
              <a:spcBef>
                <a:spcPts val="1200"/>
              </a:spcBef>
            </a:pPr>
            <a:r>
              <a:rPr lang="zh-CN" altLang="en-US" sz="1600" dirty="0">
                <a:solidFill>
                  <a:srgbClr val="222A35"/>
                </a:solidFill>
                <a:latin typeface="Microsoft YaHei" panose="020B0503020204020204" pitchFamily="34" charset="-122"/>
                <a:ea typeface="Microsoft YaHei" panose="020B0503020204020204" pitchFamily="34" charset="-122"/>
              </a:rPr>
              <a:t>煤炭</a:t>
            </a:r>
            <a:r>
              <a:rPr lang="zh-CN" altLang="en-US" sz="1600" dirty="0" smtClean="0">
                <a:solidFill>
                  <a:srgbClr val="222A35"/>
                </a:solidFill>
                <a:latin typeface="Microsoft YaHei" panose="020B0503020204020204" pitchFamily="34" charset="-122"/>
                <a:ea typeface="Microsoft YaHei" panose="020B0503020204020204" pitchFamily="34" charset="-122"/>
              </a:rPr>
              <a:t>：</a:t>
            </a:r>
            <a:r>
              <a:rPr lang="zh-CN" altLang="en-US" sz="1600" dirty="0" smtClean="0">
                <a:solidFill>
                  <a:srgbClr val="222A35"/>
                </a:solidFill>
                <a:latin typeface="Microsoft YaHei" panose="020B0503020204020204" pitchFamily="34" charset="-122"/>
                <a:ea typeface="Microsoft YaHei" panose="020B0503020204020204" pitchFamily="34" charset="-122"/>
              </a:rPr>
              <a:t>受产</a:t>
            </a:r>
            <a:r>
              <a:rPr lang="zh-CN" altLang="en-US" sz="1600" dirty="0" smtClean="0">
                <a:solidFill>
                  <a:srgbClr val="222A35"/>
                </a:solidFill>
                <a:latin typeface="Microsoft YaHei" panose="020B0503020204020204" pitchFamily="34" charset="-122"/>
                <a:ea typeface="Microsoft YaHei" panose="020B0503020204020204" pitchFamily="34" charset="-122"/>
              </a:rPr>
              <a:t>地</a:t>
            </a:r>
            <a:r>
              <a:rPr lang="zh-CN" altLang="en-US" sz="1600" dirty="0">
                <a:solidFill>
                  <a:srgbClr val="222A35"/>
                </a:solidFill>
                <a:latin typeface="Microsoft YaHei" panose="020B0503020204020204" pitchFamily="34" charset="-122"/>
                <a:ea typeface="Microsoft YaHei" panose="020B0503020204020204" pitchFamily="34" charset="-122"/>
              </a:rPr>
              <a:t>强降水影响，目前山西、河南部分火运线路受阻，叠加七一过后，产能释放不及预期，炼焦煤预计上涨</a:t>
            </a:r>
            <a:r>
              <a:rPr lang="en-US" altLang="zh-CN" sz="1600" dirty="0">
                <a:solidFill>
                  <a:srgbClr val="222A35"/>
                </a:solidFill>
                <a:latin typeface="Microsoft YaHei" panose="020B0503020204020204" pitchFamily="34" charset="-122"/>
                <a:ea typeface="Microsoft YaHei" panose="020B0503020204020204" pitchFamily="34" charset="-122"/>
              </a:rPr>
              <a:t>150-200</a:t>
            </a:r>
            <a:r>
              <a:rPr lang="zh-CN" altLang="en-US" sz="1600" dirty="0">
                <a:solidFill>
                  <a:srgbClr val="222A35"/>
                </a:solidFill>
                <a:latin typeface="Microsoft YaHei" panose="020B0503020204020204" pitchFamily="34" charset="-122"/>
                <a:ea typeface="Microsoft YaHei" panose="020B0503020204020204" pitchFamily="34" charset="-122"/>
              </a:rPr>
              <a:t>元</a:t>
            </a:r>
            <a:r>
              <a:rPr lang="en-US" altLang="zh-CN" sz="1600" dirty="0">
                <a:solidFill>
                  <a:srgbClr val="222A35"/>
                </a:solidFill>
                <a:latin typeface="Microsoft YaHei" panose="020B0503020204020204" pitchFamily="34" charset="-122"/>
                <a:ea typeface="Microsoft YaHei" panose="020B0503020204020204" pitchFamily="34" charset="-122"/>
              </a:rPr>
              <a:t>/</a:t>
            </a:r>
            <a:r>
              <a:rPr lang="zh-CN" altLang="en-US" sz="1600" dirty="0">
                <a:solidFill>
                  <a:srgbClr val="222A35"/>
                </a:solidFill>
                <a:latin typeface="Microsoft YaHei" panose="020B0503020204020204" pitchFamily="34" charset="-122"/>
                <a:ea typeface="Microsoft YaHei" panose="020B0503020204020204" pitchFamily="34" charset="-122"/>
              </a:rPr>
              <a:t>吨，专用煤预计将有</a:t>
            </a:r>
            <a:r>
              <a:rPr lang="en-US" altLang="zh-CN" sz="1600" dirty="0">
                <a:solidFill>
                  <a:srgbClr val="222A35"/>
                </a:solidFill>
                <a:latin typeface="Microsoft YaHei" panose="020B0503020204020204" pitchFamily="34" charset="-122"/>
                <a:ea typeface="Microsoft YaHei" panose="020B0503020204020204" pitchFamily="34" charset="-122"/>
              </a:rPr>
              <a:t>30-50</a:t>
            </a:r>
            <a:r>
              <a:rPr lang="zh-CN" altLang="en-US" sz="1600" dirty="0">
                <a:solidFill>
                  <a:srgbClr val="222A35"/>
                </a:solidFill>
                <a:latin typeface="Microsoft YaHei" panose="020B0503020204020204" pitchFamily="34" charset="-122"/>
                <a:ea typeface="Microsoft YaHei" panose="020B0503020204020204" pitchFamily="34" charset="-122"/>
              </a:rPr>
              <a:t>元</a:t>
            </a:r>
            <a:r>
              <a:rPr lang="en-US" altLang="zh-CN" sz="1600" dirty="0">
                <a:solidFill>
                  <a:srgbClr val="222A35"/>
                </a:solidFill>
                <a:latin typeface="Microsoft YaHei" panose="020B0503020204020204" pitchFamily="34" charset="-122"/>
                <a:ea typeface="Microsoft YaHei" panose="020B0503020204020204" pitchFamily="34" charset="-122"/>
              </a:rPr>
              <a:t>/</a:t>
            </a:r>
            <a:r>
              <a:rPr lang="zh-CN" altLang="en-US" sz="1600" dirty="0">
                <a:solidFill>
                  <a:srgbClr val="222A35"/>
                </a:solidFill>
                <a:latin typeface="Microsoft YaHei" panose="020B0503020204020204" pitchFamily="34" charset="-122"/>
                <a:ea typeface="Microsoft YaHei" panose="020B0503020204020204" pitchFamily="34" charset="-122"/>
              </a:rPr>
              <a:t>吨涨幅</a:t>
            </a:r>
            <a:r>
              <a:rPr lang="zh-CN" altLang="en-US" sz="1600" dirty="0" smtClean="0">
                <a:solidFill>
                  <a:srgbClr val="222A35"/>
                </a:solidFill>
                <a:latin typeface="Microsoft YaHei" panose="020B0503020204020204" pitchFamily="34" charset="-122"/>
                <a:ea typeface="Microsoft YaHei" panose="020B0503020204020204" pitchFamily="34" charset="-122"/>
              </a:rPr>
              <a:t>。</a:t>
            </a:r>
            <a:endParaRPr lang="en-US" altLang="zh-CN" sz="1600" dirty="0" smtClean="0">
              <a:solidFill>
                <a:srgbClr val="222A35"/>
              </a:solidFill>
              <a:latin typeface="Microsoft YaHei" panose="020B0503020204020204" pitchFamily="34" charset="-122"/>
              <a:ea typeface="Microsoft YaHei" panose="020B0503020204020204" pitchFamily="34" charset="-122"/>
            </a:endParaRPr>
          </a:p>
          <a:p>
            <a:pPr algn="just">
              <a:lnSpc>
                <a:spcPct val="200000"/>
              </a:lnSpc>
              <a:spcBef>
                <a:spcPts val="1200"/>
              </a:spcBef>
            </a:pPr>
            <a:r>
              <a:rPr lang="zh-CN" altLang="en-US" sz="1600" dirty="0">
                <a:solidFill>
                  <a:srgbClr val="222A35"/>
                </a:solidFill>
                <a:latin typeface="Microsoft YaHei" panose="020B0503020204020204" pitchFamily="34" charset="-122"/>
                <a:ea typeface="Microsoft YaHei" panose="020B0503020204020204" pitchFamily="34" charset="-122"/>
              </a:rPr>
              <a:t>焦炭</a:t>
            </a:r>
            <a:r>
              <a:rPr lang="zh-CN" altLang="en-US" sz="1600" dirty="0" smtClean="0">
                <a:solidFill>
                  <a:srgbClr val="222A35"/>
                </a:solidFill>
                <a:latin typeface="Microsoft YaHei" panose="020B0503020204020204" pitchFamily="34" charset="-122"/>
                <a:ea typeface="Microsoft YaHei" panose="020B0503020204020204" pitchFamily="34" charset="-122"/>
              </a:rPr>
              <a:t>：优质</a:t>
            </a:r>
            <a:r>
              <a:rPr lang="zh-CN" altLang="en-US" sz="1600" dirty="0">
                <a:solidFill>
                  <a:srgbClr val="222A35"/>
                </a:solidFill>
                <a:latin typeface="Microsoft YaHei" panose="020B0503020204020204" pitchFamily="34" charset="-122"/>
                <a:ea typeface="Microsoft YaHei" panose="020B0503020204020204" pitchFamily="34" charset="-122"/>
              </a:rPr>
              <a:t>焦煤</a:t>
            </a:r>
            <a:r>
              <a:rPr lang="zh-CN" altLang="en-US" sz="1600" dirty="0" smtClean="0">
                <a:solidFill>
                  <a:srgbClr val="222A35"/>
                </a:solidFill>
                <a:latin typeface="Microsoft YaHei" panose="020B0503020204020204" pitchFamily="34" charset="-122"/>
                <a:ea typeface="Microsoft YaHei" panose="020B0503020204020204" pitchFamily="34" charset="-122"/>
              </a:rPr>
              <a:t>紧张，焦炭存在强成本支撑，同时山西</a:t>
            </a:r>
            <a:r>
              <a:rPr lang="zh-CN" altLang="en-US" sz="1600" dirty="0">
                <a:solidFill>
                  <a:srgbClr val="222A35"/>
                </a:solidFill>
                <a:latin typeface="Microsoft YaHei" panose="020B0503020204020204" pitchFamily="34" charset="-122"/>
                <a:ea typeface="Microsoft YaHei" panose="020B0503020204020204" pitchFamily="34" charset="-122"/>
              </a:rPr>
              <a:t>部分区域督察回头看</a:t>
            </a:r>
            <a:r>
              <a:rPr lang="zh-CN" altLang="en-US" sz="1600" dirty="0" smtClean="0">
                <a:solidFill>
                  <a:srgbClr val="222A35"/>
                </a:solidFill>
                <a:latin typeface="Microsoft YaHei" panose="020B0503020204020204" pitchFamily="34" charset="-122"/>
                <a:ea typeface="Microsoft YaHei" panose="020B0503020204020204" pitchFamily="34" charset="-122"/>
              </a:rPr>
              <a:t>继续限产，</a:t>
            </a:r>
            <a:r>
              <a:rPr lang="zh-CN" altLang="en-US" sz="1600" dirty="0">
                <a:solidFill>
                  <a:srgbClr val="222A35"/>
                </a:solidFill>
                <a:latin typeface="Microsoft YaHei" panose="020B0503020204020204" pitchFamily="34" charset="-122"/>
                <a:ea typeface="Microsoft YaHei" panose="020B0503020204020204" pitchFamily="34" charset="-122"/>
              </a:rPr>
              <a:t>焦炭</a:t>
            </a:r>
            <a:r>
              <a:rPr lang="zh-CN" altLang="en-US" sz="1600" dirty="0" smtClean="0">
                <a:solidFill>
                  <a:srgbClr val="222A35"/>
                </a:solidFill>
                <a:latin typeface="Microsoft YaHei" panose="020B0503020204020204" pitchFamily="34" charset="-122"/>
                <a:ea typeface="Microsoft YaHei" panose="020B0503020204020204" pitchFamily="34" charset="-122"/>
              </a:rPr>
              <a:t>资源</a:t>
            </a:r>
            <a:r>
              <a:rPr lang="zh-CN" altLang="en-US" sz="1600" dirty="0">
                <a:solidFill>
                  <a:srgbClr val="222A35"/>
                </a:solidFill>
                <a:latin typeface="Microsoft YaHei" panose="020B0503020204020204" pitchFamily="34" charset="-122"/>
                <a:ea typeface="Microsoft YaHei" panose="020B0503020204020204" pitchFamily="34" charset="-122"/>
              </a:rPr>
              <a:t>仍旧偏</a:t>
            </a:r>
            <a:r>
              <a:rPr lang="zh-CN" altLang="en-US" sz="1600" dirty="0" smtClean="0">
                <a:solidFill>
                  <a:srgbClr val="222A35"/>
                </a:solidFill>
                <a:latin typeface="Microsoft YaHei" panose="020B0503020204020204" pitchFamily="34" charset="-122"/>
                <a:ea typeface="Microsoft YaHei" panose="020B0503020204020204" pitchFamily="34" charset="-122"/>
              </a:rPr>
              <a:t>紧，目前第一轮涨价已   经落地，后期关注行业限产的具体执行情况和钢厂焦化厂的博弈情况。</a:t>
            </a:r>
            <a:endParaRPr lang="en-US" altLang="zh-CN" sz="1600" dirty="0" smtClean="0">
              <a:solidFill>
                <a:srgbClr val="222A35"/>
              </a:solidFill>
              <a:latin typeface="Microsoft YaHei" panose="020B0503020204020204" pitchFamily="34" charset="-122"/>
              <a:ea typeface="Microsoft YaHei" panose="020B0503020204020204" pitchFamily="34" charset="-122"/>
            </a:endParaRPr>
          </a:p>
          <a:p>
            <a:pPr algn="just">
              <a:lnSpc>
                <a:spcPct val="200000"/>
              </a:lnSpc>
              <a:spcBef>
                <a:spcPts val="1200"/>
              </a:spcBef>
            </a:pPr>
            <a:r>
              <a:rPr lang="zh-CN" altLang="en-US" sz="1600" dirty="0" smtClean="0">
                <a:solidFill>
                  <a:srgbClr val="222A35"/>
                </a:solidFill>
                <a:latin typeface="Microsoft YaHei" panose="020B0503020204020204" pitchFamily="34" charset="-122"/>
                <a:ea typeface="Microsoft YaHei" panose="020B0503020204020204" pitchFamily="34" charset="-122"/>
              </a:rPr>
              <a:t>铁</a:t>
            </a:r>
            <a:r>
              <a:rPr lang="zh-CN" altLang="en-US" sz="1600" dirty="0">
                <a:solidFill>
                  <a:srgbClr val="222A35"/>
                </a:solidFill>
                <a:latin typeface="Microsoft YaHei" panose="020B0503020204020204" pitchFamily="34" charset="-122"/>
                <a:ea typeface="Microsoft YaHei" panose="020B0503020204020204" pitchFamily="34" charset="-122"/>
              </a:rPr>
              <a:t>精粉</a:t>
            </a:r>
            <a:r>
              <a:rPr lang="zh-CN" altLang="en-US" sz="1600" dirty="0" smtClean="0">
                <a:solidFill>
                  <a:srgbClr val="222A35"/>
                </a:solidFill>
                <a:latin typeface="Microsoft YaHei" panose="020B0503020204020204" pitchFamily="34" charset="-122"/>
                <a:ea typeface="Microsoft YaHei" panose="020B0503020204020204" pitchFamily="34" charset="-122"/>
              </a:rPr>
              <a:t>：受压减产能消息影响，目前铁矿市场情绪偏弱，存在回调预期。</a:t>
            </a:r>
            <a:endParaRPr lang="zh-CN" altLang="en-US" sz="1600" dirty="0">
              <a:solidFill>
                <a:srgbClr val="222A35"/>
              </a:solidFill>
              <a:latin typeface="Microsoft YaHei" panose="020B0503020204020204" pitchFamily="34" charset="-122"/>
              <a:ea typeface="Microsoft YaHei" panose="020B0503020204020204" pitchFamily="34" charset="-122"/>
            </a:endParaRPr>
          </a:p>
          <a:p>
            <a:pPr algn="just">
              <a:lnSpc>
                <a:spcPct val="200000"/>
              </a:lnSpc>
              <a:spcBef>
                <a:spcPts val="1200"/>
              </a:spcBef>
            </a:pPr>
            <a:r>
              <a:rPr lang="zh-CN" altLang="en-US" sz="1600" dirty="0">
                <a:solidFill>
                  <a:srgbClr val="222A35"/>
                </a:solidFill>
                <a:latin typeface="Microsoft YaHei" panose="020B0503020204020204" pitchFamily="34" charset="-122"/>
                <a:ea typeface="Microsoft YaHei" panose="020B0503020204020204" pitchFamily="34" charset="-122"/>
              </a:rPr>
              <a:t>铁合金：合金因主</a:t>
            </a:r>
            <a:r>
              <a:rPr lang="zh-CN" altLang="en-US" sz="1600" dirty="0" smtClean="0">
                <a:solidFill>
                  <a:srgbClr val="222A35"/>
                </a:solidFill>
                <a:latin typeface="Microsoft YaHei" panose="020B0503020204020204" pitchFamily="34" charset="-122"/>
                <a:ea typeface="Microsoft YaHei" panose="020B0503020204020204" pitchFamily="34" charset="-122"/>
              </a:rPr>
              <a:t>产区限电，产量</a:t>
            </a:r>
            <a:r>
              <a:rPr lang="zh-CN" altLang="en-US" sz="1600" dirty="0">
                <a:solidFill>
                  <a:srgbClr val="222A35"/>
                </a:solidFill>
                <a:latin typeface="Microsoft YaHei" panose="020B0503020204020204" pitchFamily="34" charset="-122"/>
                <a:ea typeface="Microsoft YaHei" panose="020B0503020204020204" pitchFamily="34" charset="-122"/>
              </a:rPr>
              <a:t>进一步收缩</a:t>
            </a:r>
            <a:r>
              <a:rPr lang="zh-CN" altLang="en-US" sz="1600" dirty="0" smtClean="0">
                <a:solidFill>
                  <a:srgbClr val="222A35"/>
                </a:solidFill>
                <a:latin typeface="Microsoft YaHei" panose="020B0503020204020204" pitchFamily="34" charset="-122"/>
                <a:ea typeface="Microsoft YaHei" panose="020B0503020204020204" pitchFamily="34" charset="-122"/>
              </a:rPr>
              <a:t>，钢厂方面北方目前尚无进一步的限产动作，</a:t>
            </a:r>
            <a:r>
              <a:rPr lang="zh-CN" altLang="en-US" sz="1600" dirty="0">
                <a:solidFill>
                  <a:srgbClr val="222A35"/>
                </a:solidFill>
                <a:latin typeface="Microsoft YaHei" panose="020B0503020204020204" pitchFamily="34" charset="-122"/>
                <a:ea typeface="Microsoft YaHei" panose="020B0503020204020204" pitchFamily="34" charset="-122"/>
              </a:rPr>
              <a:t>南方钢厂减产陆续执行，需求略有减弱，</a:t>
            </a:r>
            <a:r>
              <a:rPr lang="zh-CN" altLang="en-US" sz="1600" dirty="0" smtClean="0">
                <a:solidFill>
                  <a:srgbClr val="222A35"/>
                </a:solidFill>
                <a:latin typeface="Microsoft YaHei" panose="020B0503020204020204" pitchFamily="34" charset="-122"/>
                <a:ea typeface="Microsoft YaHei" panose="020B0503020204020204" pitchFamily="34" charset="-122"/>
              </a:rPr>
              <a:t>总体看供需双收缩，但供应端影响略大，预计双</a:t>
            </a:r>
            <a:r>
              <a:rPr lang="zh-CN" altLang="en-US" sz="1600" dirty="0">
                <a:solidFill>
                  <a:srgbClr val="222A35"/>
                </a:solidFill>
                <a:latin typeface="Microsoft YaHei" panose="020B0503020204020204" pitchFamily="34" charset="-122"/>
                <a:ea typeface="Microsoft YaHei" panose="020B0503020204020204" pitchFamily="34" charset="-122"/>
              </a:rPr>
              <a:t>硅现货</a:t>
            </a:r>
            <a:r>
              <a:rPr lang="en-US" altLang="zh-CN" sz="1600" dirty="0">
                <a:solidFill>
                  <a:srgbClr val="222A35"/>
                </a:solidFill>
                <a:latin typeface="Microsoft YaHei" panose="020B0503020204020204" pitchFamily="34" charset="-122"/>
                <a:ea typeface="Microsoft YaHei" panose="020B0503020204020204" pitchFamily="34" charset="-122"/>
              </a:rPr>
              <a:t>8</a:t>
            </a:r>
            <a:r>
              <a:rPr lang="zh-CN" altLang="en-US" sz="1600" dirty="0">
                <a:solidFill>
                  <a:srgbClr val="222A35"/>
                </a:solidFill>
                <a:latin typeface="Microsoft YaHei" panose="020B0503020204020204" pitchFamily="34" charset="-122"/>
                <a:ea typeface="Microsoft YaHei" panose="020B0503020204020204" pitchFamily="34" charset="-122"/>
              </a:rPr>
              <a:t>月份依然偏强，高锰随着南方钢厂</a:t>
            </a:r>
            <a:r>
              <a:rPr lang="zh-CN" altLang="en-US" sz="1600" dirty="0" smtClean="0">
                <a:solidFill>
                  <a:srgbClr val="222A35"/>
                </a:solidFill>
                <a:latin typeface="Microsoft YaHei" panose="020B0503020204020204" pitchFamily="34" charset="-122"/>
                <a:ea typeface="Microsoft YaHei" panose="020B0503020204020204" pitchFamily="34" charset="-122"/>
              </a:rPr>
              <a:t>减产，需求略有减弱，但价格或将随</a:t>
            </a:r>
            <a:r>
              <a:rPr lang="zh-CN" altLang="en-US" sz="1600" dirty="0">
                <a:solidFill>
                  <a:srgbClr val="222A35"/>
                </a:solidFill>
                <a:latin typeface="Microsoft YaHei" panose="020B0503020204020204" pitchFamily="34" charset="-122"/>
                <a:ea typeface="Microsoft YaHei" panose="020B0503020204020204" pitchFamily="34" charset="-122"/>
              </a:rPr>
              <a:t>硅锰市场有小幅</a:t>
            </a:r>
            <a:r>
              <a:rPr lang="zh-CN" altLang="en-US" sz="1600" dirty="0" smtClean="0">
                <a:solidFill>
                  <a:srgbClr val="222A35"/>
                </a:solidFill>
                <a:latin typeface="Microsoft YaHei" panose="020B0503020204020204" pitchFamily="34" charset="-122"/>
                <a:ea typeface="Microsoft YaHei" panose="020B0503020204020204" pitchFamily="34" charset="-122"/>
              </a:rPr>
              <a:t>上涨。</a:t>
            </a:r>
            <a:endParaRPr lang="zh-CN" altLang="en-US" sz="1600" dirty="0">
              <a:solidFill>
                <a:srgbClr val="222A35"/>
              </a:solidFill>
              <a:latin typeface="Microsoft YaHei" panose="020B0503020204020204" pitchFamily="34" charset="-122"/>
              <a:ea typeface="Microsoft YaHei" panose="020B0503020204020204" pitchFamily="34" charset="-122"/>
            </a:endParaRPr>
          </a:p>
        </p:txBody>
      </p:sp>
      <p:sp>
        <p:nvSpPr>
          <p:cNvPr id="5" name="矩形 6">
            <a:extLst>
              <a:ext uri="{FF2B5EF4-FFF2-40B4-BE49-F238E27FC236}">
                <a16:creationId xmlns:a16="http://schemas.microsoft.com/office/drawing/2014/main" id="{3A15A166-30A8-4B96-B0CA-21C226830901}"/>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采购管理部采购建议</a:t>
            </a:r>
          </a:p>
        </p:txBody>
      </p:sp>
      <p:cxnSp>
        <p:nvCxnSpPr>
          <p:cNvPr id="7" name="直接连接符 2">
            <a:extLst>
              <a:ext uri="{FF2B5EF4-FFF2-40B4-BE49-F238E27FC236}">
                <a16:creationId xmlns:a16="http://schemas.microsoft.com/office/drawing/2014/main" id="{65A2707A-DE39-4ED3-A9B0-BEA0D27C3246}"/>
              </a:ext>
            </a:extLst>
          </p:cNvPr>
          <p:cNvCxnSpPr>
            <a:cxnSpLocks noChangeShapeType="1"/>
          </p:cNvCxnSpPr>
          <p:nvPr/>
        </p:nvCxnSpPr>
        <p:spPr bwMode="auto">
          <a:xfrm>
            <a:off x="336550" y="727075"/>
            <a:ext cx="28257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634116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Text Box 3">
            <a:extLst>
              <a:ext uri="{FF2B5EF4-FFF2-40B4-BE49-F238E27FC236}">
                <a16:creationId xmlns:a16="http://schemas.microsoft.com/office/drawing/2014/main" id="{AB1561E7-DA71-4F4E-BB29-6DC9842F6257}"/>
              </a:ext>
            </a:extLst>
          </p:cNvPr>
          <p:cNvSpPr txBox="1">
            <a:spLocks noChangeArrowheads="1"/>
          </p:cNvSpPr>
          <p:nvPr/>
        </p:nvSpPr>
        <p:spPr bwMode="auto">
          <a:xfrm>
            <a:off x="334963" y="1422400"/>
            <a:ext cx="115220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zh-CN" sz="5400" b="1" dirty="0">
                <a:solidFill>
                  <a:srgbClr val="FFFFFF"/>
                </a:solidFill>
                <a:latin typeface="微软雅黑" panose="020B0503020204020204" pitchFamily="34" charset="-122"/>
                <a:ea typeface="微软雅黑" panose="020B0503020204020204" pitchFamily="34" charset="-122"/>
              </a:rPr>
              <a:t>Thanks</a:t>
            </a:r>
            <a:r>
              <a:rPr lang="zh-CN" altLang="zh-CN" sz="4800" b="1" dirty="0">
                <a:solidFill>
                  <a:srgbClr val="FFFFFF"/>
                </a:solidFill>
                <a:latin typeface="微软雅黑" panose="020B0503020204020204" pitchFamily="34" charset="-122"/>
                <a:ea typeface="微软雅黑" panose="020B0503020204020204" pitchFamily="34" charset="-122"/>
              </a:rPr>
              <a:t>!</a:t>
            </a:r>
          </a:p>
        </p:txBody>
      </p:sp>
      <p:sp>
        <p:nvSpPr>
          <p:cNvPr id="35847" name="Text Box 4">
            <a:extLst>
              <a:ext uri="{FF2B5EF4-FFF2-40B4-BE49-F238E27FC236}">
                <a16:creationId xmlns:a16="http://schemas.microsoft.com/office/drawing/2014/main" id="{7212B68C-248D-44C1-A74A-65B4B00A9323}"/>
              </a:ext>
            </a:extLst>
          </p:cNvPr>
          <p:cNvSpPr txBox="1">
            <a:spLocks noChangeArrowheads="1"/>
          </p:cNvSpPr>
          <p:nvPr/>
        </p:nvSpPr>
        <p:spPr bwMode="auto">
          <a:xfrm>
            <a:off x="334963" y="2382838"/>
            <a:ext cx="115220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zh-CN" sz="5400" dirty="0">
                <a:solidFill>
                  <a:srgbClr val="FFFFFF"/>
                </a:solidFill>
                <a:latin typeface="Arial" panose="020B0604020202020204" pitchFamily="34" charset="0"/>
                <a:ea typeface="微软雅黑" panose="020B0503020204020204" pitchFamily="34" charset="-122"/>
              </a:rPr>
              <a:t>谢谢！</a:t>
            </a:r>
          </a:p>
        </p:txBody>
      </p:sp>
      <p:grpSp>
        <p:nvGrpSpPr>
          <p:cNvPr id="2" name="组合 1"/>
          <p:cNvGrpSpPr/>
          <p:nvPr/>
        </p:nvGrpSpPr>
        <p:grpSpPr>
          <a:xfrm>
            <a:off x="0" y="0"/>
            <a:ext cx="12192000" cy="6858000"/>
            <a:chOff x="0" y="0"/>
            <a:chExt cx="12192000" cy="6858000"/>
          </a:xfrm>
        </p:grpSpPr>
        <p:sp>
          <p:nvSpPr>
            <p:cNvPr id="4" name="矩形 3">
              <a:extLst>
                <a:ext uri="{FF2B5EF4-FFF2-40B4-BE49-F238E27FC236}">
                  <a16:creationId xmlns:a16="http://schemas.microsoft.com/office/drawing/2014/main" id="{FFA62813-3A83-48C9-BC41-A0D349336367}"/>
                </a:ext>
              </a:extLst>
            </p:cNvPr>
            <p:cNvSpPr/>
            <p:nvPr/>
          </p:nvSpPr>
          <p:spPr>
            <a:xfrm>
              <a:off x="0" y="0"/>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98B6E4D2-6A0A-4B5A-B28F-19AE320427BF}"/>
                </a:ext>
              </a:extLst>
            </p:cNvPr>
            <p:cNvSpPr/>
            <p:nvPr/>
          </p:nvSpPr>
          <p:spPr>
            <a:xfrm>
              <a:off x="0" y="5074549"/>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B2189B13-3216-4335-9D05-16926214262A}"/>
                </a:ext>
              </a:extLst>
            </p:cNvPr>
            <p:cNvSpPr/>
            <p:nvPr/>
          </p:nvSpPr>
          <p:spPr>
            <a:xfrm>
              <a:off x="0" y="53990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8" name="组合 7"/>
            <p:cNvGrpSpPr/>
            <p:nvPr/>
          </p:nvGrpSpPr>
          <p:grpSpPr>
            <a:xfrm>
              <a:off x="4330095" y="5437188"/>
              <a:ext cx="3531809" cy="817562"/>
              <a:chOff x="4819650" y="5437188"/>
              <a:chExt cx="3531809" cy="817562"/>
            </a:xfrm>
          </p:grpSpPr>
          <p:pic>
            <p:nvPicPr>
              <p:cNvPr id="9" name="图片 10">
                <a:extLst>
                  <a:ext uri="{FF2B5EF4-FFF2-40B4-BE49-F238E27FC236}">
                    <a16:creationId xmlns:a16="http://schemas.microsoft.com/office/drawing/2014/main" id="{4CEAB2EC-CAED-4716-BDB4-52E97BEFA0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p:nvPr/>
            </p:nvSpPr>
            <p:spPr>
              <a:xfrm>
                <a:off x="5691385" y="5550731"/>
                <a:ext cx="2660074" cy="630942"/>
              </a:xfrm>
              <a:prstGeom prst="rect">
                <a:avLst/>
              </a:prstGeom>
              <a:solidFill>
                <a:schemeClr val="bg1"/>
              </a:solidFill>
            </p:spPr>
            <p:txBody>
              <a:bodyPr wrap="square" rtlCol="0">
                <a:spAutoFit/>
              </a:bodyPr>
              <a:lstStyle/>
              <a:p>
                <a:r>
                  <a:rPr lang="zh-CN" altLang="en-US" sz="2350" b="1" dirty="0">
                    <a:solidFill>
                      <a:schemeClr val="tx1">
                        <a:lumMod val="50000"/>
                        <a:lumOff val="50000"/>
                      </a:schemeClr>
                    </a:solidFill>
                    <a:latin typeface="微软雅黑" panose="020B0503020204020204" pitchFamily="34" charset="-122"/>
                    <a:ea typeface="微软雅黑" panose="020B0503020204020204" pitchFamily="34" charset="-122"/>
                  </a:rPr>
                  <a:t>河钢股份有限公司</a:t>
                </a:r>
                <a:endParaRPr lang="en-US" altLang="zh-CN" sz="235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100" b="1" dirty="0">
                    <a:solidFill>
                      <a:schemeClr val="tx1">
                        <a:lumMod val="50000"/>
                        <a:lumOff val="50000"/>
                      </a:schemeClr>
                    </a:solidFill>
                    <a:latin typeface="微软雅黑" panose="020B0503020204020204" pitchFamily="34" charset="-122"/>
                    <a:ea typeface="微软雅黑" panose="020B0503020204020204" pitchFamily="34" charset="-122"/>
                  </a:rPr>
                  <a:t>HBIS</a:t>
                </a: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b="1" dirty="0">
                    <a:solidFill>
                      <a:schemeClr val="tx1">
                        <a:lumMod val="50000"/>
                        <a:lumOff val="50000"/>
                      </a:schemeClr>
                    </a:solidFill>
                    <a:latin typeface="微软雅黑" panose="020B0503020204020204" pitchFamily="34" charset="-122"/>
                    <a:ea typeface="微软雅黑" panose="020B0503020204020204" pitchFamily="34" charset="-122"/>
                  </a:rPr>
                  <a:t>COMPANY</a:t>
                </a: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　ＬＩＭＩＴＥＤ</a:t>
                </a:r>
              </a:p>
            </p:txBody>
          </p:sp>
        </p:grpSp>
      </p:grpSp>
      <p:sp>
        <p:nvSpPr>
          <p:cNvPr id="11" name="标题 1">
            <a:extLst>
              <a:ext uri="{FF2B5EF4-FFF2-40B4-BE49-F238E27FC236}">
                <a16:creationId xmlns:a16="http://schemas.microsoft.com/office/drawing/2014/main" id="{F71D052C-D265-4333-AD46-B7944C120A1A}"/>
              </a:ext>
            </a:extLst>
          </p:cNvPr>
          <p:cNvSpPr>
            <a:spLocks noGrp="1"/>
          </p:cNvSpPr>
          <p:nvPr>
            <p:ph type="ctrTitle"/>
          </p:nvPr>
        </p:nvSpPr>
        <p:spPr>
          <a:xfrm>
            <a:off x="990600" y="2114550"/>
            <a:ext cx="10866438" cy="1027113"/>
          </a:xfrm>
        </p:spPr>
        <p:txBody>
          <a:bodyPr>
            <a:normAutofit/>
          </a:bodyPr>
          <a:lstStyle/>
          <a:p>
            <a:pPr fontAlgn="auto">
              <a:spcAft>
                <a:spcPts val="0"/>
              </a:spcAft>
              <a:defRPr/>
            </a:pPr>
            <a:r>
              <a:rPr lang="zh-CN" altLang="en-US" spc="600" dirty="0">
                <a:solidFill>
                  <a:schemeClr val="bg1"/>
                </a:solidFill>
              </a:rPr>
              <a:t>谢谢！</a:t>
            </a:r>
          </a:p>
        </p:txBody>
      </p:sp>
    </p:spTree>
  </p:cSld>
  <p:clrMapOvr>
    <a:masterClrMapping/>
  </p:clrMapOvr>
</p:sld>
</file>

<file path=ppt/theme/theme1.xml><?xml version="1.0" encoding="utf-8"?>
<a:theme xmlns:a="http://schemas.openxmlformats.org/drawingml/2006/main" name="1_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69102</TotalTime>
  <Words>3198</Words>
  <Application>Microsoft Office PowerPoint</Application>
  <PresentationFormat>宽屏</PresentationFormat>
  <Paragraphs>614</Paragraphs>
  <Slides>24</Slides>
  <Notes>23</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24</vt:i4>
      </vt:variant>
    </vt:vector>
  </HeadingPairs>
  <TitlesOfParts>
    <vt:vector size="32" baseType="lpstr">
      <vt:lpstr>等线</vt:lpstr>
      <vt:lpstr>等线 Light</vt:lpstr>
      <vt:lpstr>Microsoft YaHei</vt:lpstr>
      <vt:lpstr>Microsoft YaHei</vt:lpstr>
      <vt:lpstr>微软雅黑 Light</vt:lpstr>
      <vt:lpstr>Arial</vt:lpstr>
      <vt:lpstr>1_Office 主题​​</vt:lpstr>
      <vt:lpstr>Office 主题​​</vt:lpstr>
      <vt:lpstr>宏观经济和行业市场简析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冉沐晗</dc:creator>
  <cp:lastModifiedBy>冉 沐晗</cp:lastModifiedBy>
  <cp:revision>3269</cp:revision>
  <dcterms:created xsi:type="dcterms:W3CDTF">2017-10-16T02:28:00Z</dcterms:created>
  <dcterms:modified xsi:type="dcterms:W3CDTF">2021-08-02T05:55:49Z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