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notesSlides/notesSlide1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5.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6.xml" ContentType="application/vnd.openxmlformats-officedocument.themeOverride+xml"/>
  <Override PartName="/ppt/notesSlides/notesSlide1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7.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8.xml" ContentType="application/vnd.openxmlformats-officedocument.themeOverride+xml"/>
  <Override PartName="/ppt/notesSlides/notesSlide16.xml" ContentType="application/vnd.openxmlformats-officedocument.presentationml.notesSlide+xml"/>
  <Override PartName="/ppt/charts/chart12.xml" ContentType="application/vnd.openxmlformats-officedocument.drawingml.chart+xml"/>
  <Override PartName="/ppt/theme/themeOverride9.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0.xml" ContentType="application/vnd.openxmlformats-officedocument.themeOverride+xml"/>
  <Override PartName="/ppt/notesSlides/notesSlide19.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58" r:id="rId3"/>
    <p:sldId id="381" r:id="rId4"/>
    <p:sldId id="330" r:id="rId5"/>
    <p:sldId id="347" r:id="rId6"/>
    <p:sldId id="360" r:id="rId7"/>
    <p:sldId id="384" r:id="rId8"/>
    <p:sldId id="329" r:id="rId9"/>
    <p:sldId id="424" r:id="rId10"/>
    <p:sldId id="425" r:id="rId11"/>
    <p:sldId id="431" r:id="rId12"/>
    <p:sldId id="428" r:id="rId13"/>
    <p:sldId id="430" r:id="rId14"/>
    <p:sldId id="434" r:id="rId15"/>
    <p:sldId id="427" r:id="rId16"/>
    <p:sldId id="426" r:id="rId17"/>
    <p:sldId id="436" r:id="rId18"/>
    <p:sldId id="429" r:id="rId19"/>
    <p:sldId id="437" r:id="rId20"/>
    <p:sldId id="435" r:id="rId21"/>
    <p:sldId id="274" r:id="rId22"/>
    <p:sldId id="258" r:id="rId23"/>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guide id="3" orient="horz" pos="572" userDrawn="1">
          <p15:clr>
            <a:srgbClr val="A4A3A4"/>
          </p15:clr>
        </p15:guide>
        <p15:guide id="4" orient="horz" pos="3861" userDrawn="1">
          <p15:clr>
            <a:srgbClr val="A4A3A4"/>
          </p15:clr>
        </p15:guide>
        <p15:guide id="5" pos="212">
          <p15:clr>
            <a:srgbClr val="A4A3A4"/>
          </p15:clr>
        </p15:guide>
        <p15:guide id="6" pos="7469" userDrawn="1">
          <p15:clr>
            <a:srgbClr val="A4A3A4"/>
          </p15:clr>
        </p15:guide>
        <p15:guide id="7" orient="horz" pos="459" userDrawn="1">
          <p15:clr>
            <a:srgbClr val="A4A3A4"/>
          </p15:clr>
        </p15:guide>
        <p15:guide id="8" pos="167">
          <p15:clr>
            <a:srgbClr val="A4A3A4"/>
          </p15:clr>
        </p15:guide>
        <p15:guide id="9" pos="5428" userDrawn="1">
          <p15:clr>
            <a:srgbClr val="A4A3A4"/>
          </p15:clr>
        </p15:guide>
        <p15:guide id="10" pos="27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5C2"/>
    <a:srgbClr val="0476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00" autoAdjust="0"/>
    <p:restoredTop sz="77209" autoAdjust="0"/>
  </p:normalViewPr>
  <p:slideViewPr>
    <p:cSldViewPr snapToGrid="0" showGuides="1">
      <p:cViewPr varScale="1">
        <p:scale>
          <a:sx n="115" d="100"/>
          <a:sy n="115" d="100"/>
        </p:scale>
        <p:origin x="840" y="102"/>
      </p:cViewPr>
      <p:guideLst>
        <p:guide orient="horz" pos="2137"/>
        <p:guide pos="3840"/>
        <p:guide orient="horz" pos="572"/>
        <p:guide orient="horz" pos="3861"/>
        <p:guide pos="212"/>
        <p:guide pos="7469"/>
        <p:guide orient="horz" pos="459"/>
        <p:guide pos="167"/>
        <p:guide pos="5428"/>
        <p:guide pos="279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26376;&#24230;&#20998;&#26512;\wind\&#25968;&#25454;&#27719;&#2463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5.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7.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8.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9.xlsx"/></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全球PMI!$B$1</c:f>
              <c:strCache>
                <c:ptCount val="1"/>
                <c:pt idx="0">
                  <c:v>全球综合PMI</c:v>
                </c:pt>
              </c:strCache>
            </c:strRef>
          </c:tx>
          <c:spPr>
            <a:ln w="19050" cap="rnd">
              <a:solidFill>
                <a:schemeClr val="accent1"/>
              </a:solidFill>
              <a:round/>
            </a:ln>
            <a:effectLst/>
          </c:spPr>
          <c:marker>
            <c:symbol val="none"/>
          </c:marker>
          <c:dLbls>
            <c:dLbl>
              <c:idx val="40"/>
              <c:layout>
                <c:manualLayout>
                  <c:x val="-2.3006134969325152E-2"/>
                  <c:y val="3.40529460107585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982-4B6B-A6E4-B5A07FAD2A1A}"/>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全球PMI!$A$2:$A$42</c:f>
              <c:numCache>
                <c:formatCode>yyyy\-mm\-dd</c:formatCode>
                <c:ptCount val="41"/>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numCache>
            </c:numRef>
          </c:cat>
          <c:val>
            <c:numRef>
              <c:f>全球PMI!$B$2:$B$42</c:f>
              <c:numCache>
                <c:formatCode>General</c:formatCode>
                <c:ptCount val="41"/>
                <c:pt idx="0">
                  <c:v>52.6</c:v>
                </c:pt>
                <c:pt idx="1">
                  <c:v>50.8</c:v>
                </c:pt>
                <c:pt idx="2">
                  <c:v>51.5</c:v>
                </c:pt>
                <c:pt idx="3">
                  <c:v>51.6</c:v>
                </c:pt>
                <c:pt idx="4">
                  <c:v>51.1</c:v>
                </c:pt>
                <c:pt idx="5">
                  <c:v>51.2</c:v>
                </c:pt>
                <c:pt idx="6">
                  <c:v>51.5</c:v>
                </c:pt>
                <c:pt idx="7">
                  <c:v>51.4</c:v>
                </c:pt>
                <c:pt idx="8">
                  <c:v>51.7</c:v>
                </c:pt>
                <c:pt idx="9">
                  <c:v>53.3</c:v>
                </c:pt>
                <c:pt idx="10">
                  <c:v>53.3</c:v>
                </c:pt>
                <c:pt idx="11">
                  <c:v>53.6</c:v>
                </c:pt>
                <c:pt idx="12">
                  <c:v>53.9</c:v>
                </c:pt>
                <c:pt idx="13">
                  <c:v>53.4</c:v>
                </c:pt>
                <c:pt idx="14">
                  <c:v>53.7</c:v>
                </c:pt>
                <c:pt idx="15">
                  <c:v>53.6</c:v>
                </c:pt>
                <c:pt idx="16">
                  <c:v>53.8</c:v>
                </c:pt>
                <c:pt idx="17">
                  <c:v>53.7</c:v>
                </c:pt>
                <c:pt idx="18">
                  <c:v>53.6</c:v>
                </c:pt>
                <c:pt idx="19">
                  <c:v>54</c:v>
                </c:pt>
                <c:pt idx="20">
                  <c:v>53.9</c:v>
                </c:pt>
                <c:pt idx="21">
                  <c:v>54</c:v>
                </c:pt>
                <c:pt idx="22">
                  <c:v>54.1</c:v>
                </c:pt>
                <c:pt idx="23">
                  <c:v>54.3</c:v>
                </c:pt>
                <c:pt idx="24">
                  <c:v>54.6</c:v>
                </c:pt>
                <c:pt idx="25">
                  <c:v>54.8</c:v>
                </c:pt>
                <c:pt idx="26">
                  <c:v>53.3</c:v>
                </c:pt>
                <c:pt idx="27">
                  <c:v>53.9</c:v>
                </c:pt>
                <c:pt idx="28">
                  <c:v>54</c:v>
                </c:pt>
                <c:pt idx="29">
                  <c:v>54.2</c:v>
                </c:pt>
                <c:pt idx="30">
                  <c:v>53.7</c:v>
                </c:pt>
                <c:pt idx="31">
                  <c:v>53.4</c:v>
                </c:pt>
                <c:pt idx="32">
                  <c:v>52.8</c:v>
                </c:pt>
                <c:pt idx="33">
                  <c:v>53</c:v>
                </c:pt>
                <c:pt idx="34">
                  <c:v>53.2</c:v>
                </c:pt>
                <c:pt idx="35">
                  <c:v>52.7</c:v>
                </c:pt>
                <c:pt idx="36">
                  <c:v>52.1</c:v>
                </c:pt>
                <c:pt idx="37">
                  <c:v>52.6</c:v>
                </c:pt>
                <c:pt idx="38">
                  <c:v>52.7</c:v>
                </c:pt>
                <c:pt idx="39">
                  <c:v>52.1</c:v>
                </c:pt>
                <c:pt idx="40">
                  <c:v>51.2</c:v>
                </c:pt>
              </c:numCache>
            </c:numRef>
          </c:val>
          <c:smooth val="0"/>
          <c:extLst>
            <c:ext xmlns:c16="http://schemas.microsoft.com/office/drawing/2014/chart" uri="{C3380CC4-5D6E-409C-BE32-E72D297353CC}">
              <c16:uniqueId val="{00000001-F982-4B6B-A6E4-B5A07FAD2A1A}"/>
            </c:ext>
          </c:extLst>
        </c:ser>
        <c:ser>
          <c:idx val="1"/>
          <c:order val="1"/>
          <c:tx>
            <c:strRef>
              <c:f>全球PMI!$C$1</c:f>
              <c:strCache>
                <c:ptCount val="1"/>
                <c:pt idx="0">
                  <c:v>全球服务业PMI</c:v>
                </c:pt>
              </c:strCache>
            </c:strRef>
          </c:tx>
          <c:spPr>
            <a:ln w="19050" cap="rnd">
              <a:solidFill>
                <a:schemeClr val="accent2"/>
              </a:solidFill>
              <a:round/>
            </a:ln>
            <a:effectLst/>
          </c:spPr>
          <c:marker>
            <c:symbol val="none"/>
          </c:marker>
          <c:dLbls>
            <c:dLbl>
              <c:idx val="40"/>
              <c:layout>
                <c:manualLayout>
                  <c:x val="-1.1247313832852018E-16"/>
                  <c:y val="-8.75647183133794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982-4B6B-A6E4-B5A07FAD2A1A}"/>
                </c:ext>
              </c:extLst>
            </c:dLbl>
            <c:spPr>
              <a:solidFill>
                <a:schemeClr val="bg1">
                  <a:alpha val="70000"/>
                </a:schemeClr>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全球PMI!$A$2:$A$42</c:f>
              <c:numCache>
                <c:formatCode>yyyy\-mm\-dd</c:formatCode>
                <c:ptCount val="41"/>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numCache>
            </c:numRef>
          </c:cat>
          <c:val>
            <c:numRef>
              <c:f>全球PMI!$C$2:$C$42</c:f>
              <c:numCache>
                <c:formatCode>General</c:formatCode>
                <c:ptCount val="41"/>
                <c:pt idx="0">
                  <c:v>52.8</c:v>
                </c:pt>
                <c:pt idx="1">
                  <c:v>50.9</c:v>
                </c:pt>
                <c:pt idx="2">
                  <c:v>51.5</c:v>
                </c:pt>
                <c:pt idx="3">
                  <c:v>51.9</c:v>
                </c:pt>
                <c:pt idx="4">
                  <c:v>51.4</c:v>
                </c:pt>
                <c:pt idx="5">
                  <c:v>51.3</c:v>
                </c:pt>
                <c:pt idx="6">
                  <c:v>51.4</c:v>
                </c:pt>
                <c:pt idx="7">
                  <c:v>51.3</c:v>
                </c:pt>
                <c:pt idx="8">
                  <c:v>51.6</c:v>
                </c:pt>
                <c:pt idx="9">
                  <c:v>53.2</c:v>
                </c:pt>
                <c:pt idx="10">
                  <c:v>53.3</c:v>
                </c:pt>
                <c:pt idx="11">
                  <c:v>53.5</c:v>
                </c:pt>
                <c:pt idx="12">
                  <c:v>54</c:v>
                </c:pt>
                <c:pt idx="13">
                  <c:v>53.1</c:v>
                </c:pt>
                <c:pt idx="14">
                  <c:v>53.6</c:v>
                </c:pt>
                <c:pt idx="15">
                  <c:v>53.6</c:v>
                </c:pt>
                <c:pt idx="16">
                  <c:v>53.9</c:v>
                </c:pt>
                <c:pt idx="17">
                  <c:v>53.8</c:v>
                </c:pt>
                <c:pt idx="18">
                  <c:v>53.7</c:v>
                </c:pt>
                <c:pt idx="19">
                  <c:v>54.1</c:v>
                </c:pt>
                <c:pt idx="20">
                  <c:v>53.8</c:v>
                </c:pt>
                <c:pt idx="21">
                  <c:v>54.1</c:v>
                </c:pt>
                <c:pt idx="22">
                  <c:v>53.7</c:v>
                </c:pt>
                <c:pt idx="23">
                  <c:v>53.8</c:v>
                </c:pt>
                <c:pt idx="24">
                  <c:v>54.1</c:v>
                </c:pt>
                <c:pt idx="25">
                  <c:v>54.8</c:v>
                </c:pt>
                <c:pt idx="26">
                  <c:v>53.2</c:v>
                </c:pt>
                <c:pt idx="27">
                  <c:v>53.8</c:v>
                </c:pt>
                <c:pt idx="28">
                  <c:v>54.3</c:v>
                </c:pt>
                <c:pt idx="29">
                  <c:v>54.6</c:v>
                </c:pt>
                <c:pt idx="30">
                  <c:v>54</c:v>
                </c:pt>
                <c:pt idx="31">
                  <c:v>53.5</c:v>
                </c:pt>
                <c:pt idx="32">
                  <c:v>52.9</c:v>
                </c:pt>
                <c:pt idx="33">
                  <c:v>53.4</c:v>
                </c:pt>
                <c:pt idx="34">
                  <c:v>53.7</c:v>
                </c:pt>
                <c:pt idx="35">
                  <c:v>53</c:v>
                </c:pt>
                <c:pt idx="36">
                  <c:v>52.6</c:v>
                </c:pt>
                <c:pt idx="37">
                  <c:v>53.3</c:v>
                </c:pt>
                <c:pt idx="38">
                  <c:v>53.7</c:v>
                </c:pt>
                <c:pt idx="39">
                  <c:v>52.7</c:v>
                </c:pt>
                <c:pt idx="40">
                  <c:v>51.6</c:v>
                </c:pt>
              </c:numCache>
            </c:numRef>
          </c:val>
          <c:smooth val="0"/>
          <c:extLst>
            <c:ext xmlns:c16="http://schemas.microsoft.com/office/drawing/2014/chart" uri="{C3380CC4-5D6E-409C-BE32-E72D297353CC}">
              <c16:uniqueId val="{00000003-F982-4B6B-A6E4-B5A07FAD2A1A}"/>
            </c:ext>
          </c:extLst>
        </c:ser>
        <c:ser>
          <c:idx val="2"/>
          <c:order val="2"/>
          <c:tx>
            <c:strRef>
              <c:f>全球PMI!$D$1</c:f>
              <c:strCache>
                <c:ptCount val="1"/>
                <c:pt idx="0">
                  <c:v>制造业PMI</c:v>
                </c:pt>
              </c:strCache>
            </c:strRef>
          </c:tx>
          <c:spPr>
            <a:ln w="19050" cap="rnd">
              <a:solidFill>
                <a:schemeClr val="accent3"/>
              </a:solidFill>
              <a:round/>
            </a:ln>
            <a:effectLst/>
          </c:spPr>
          <c:marker>
            <c:symbol val="none"/>
          </c:marker>
          <c:dLbls>
            <c:dLbl>
              <c:idx val="40"/>
              <c:layout>
                <c:manualLayout>
                  <c:x val="-1.2269938650306636E-2"/>
                  <c:y val="2.4323532864827618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982-4B6B-A6E4-B5A07FAD2A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全球PMI!$A$2:$A$42</c:f>
              <c:numCache>
                <c:formatCode>yyyy\-mm\-dd</c:formatCode>
                <c:ptCount val="41"/>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numCache>
            </c:numRef>
          </c:cat>
          <c:val>
            <c:numRef>
              <c:f>全球PMI!$D$2:$D$42</c:f>
              <c:numCache>
                <c:formatCode>General</c:formatCode>
                <c:ptCount val="41"/>
                <c:pt idx="0">
                  <c:v>50.9</c:v>
                </c:pt>
                <c:pt idx="1">
                  <c:v>50</c:v>
                </c:pt>
                <c:pt idx="2">
                  <c:v>50.6</c:v>
                </c:pt>
                <c:pt idx="3">
                  <c:v>50.1</c:v>
                </c:pt>
                <c:pt idx="4">
                  <c:v>50</c:v>
                </c:pt>
                <c:pt idx="5">
                  <c:v>50.4</c:v>
                </c:pt>
                <c:pt idx="6">
                  <c:v>51</c:v>
                </c:pt>
                <c:pt idx="7">
                  <c:v>50.8</c:v>
                </c:pt>
                <c:pt idx="8">
                  <c:v>51</c:v>
                </c:pt>
                <c:pt idx="9">
                  <c:v>52</c:v>
                </c:pt>
                <c:pt idx="10">
                  <c:v>52.1</c:v>
                </c:pt>
                <c:pt idx="11">
                  <c:v>52.7</c:v>
                </c:pt>
                <c:pt idx="12">
                  <c:v>52.7</c:v>
                </c:pt>
                <c:pt idx="13">
                  <c:v>53</c:v>
                </c:pt>
                <c:pt idx="14">
                  <c:v>53</c:v>
                </c:pt>
                <c:pt idx="15">
                  <c:v>52.7</c:v>
                </c:pt>
                <c:pt idx="16">
                  <c:v>52.6</c:v>
                </c:pt>
                <c:pt idx="17">
                  <c:v>52.6</c:v>
                </c:pt>
                <c:pt idx="18">
                  <c:v>52.7</c:v>
                </c:pt>
                <c:pt idx="19">
                  <c:v>53.2</c:v>
                </c:pt>
                <c:pt idx="20">
                  <c:v>53.3</c:v>
                </c:pt>
                <c:pt idx="21">
                  <c:v>53.5</c:v>
                </c:pt>
                <c:pt idx="22">
                  <c:v>54.1</c:v>
                </c:pt>
                <c:pt idx="23">
                  <c:v>54.5</c:v>
                </c:pt>
                <c:pt idx="24">
                  <c:v>54.4</c:v>
                </c:pt>
                <c:pt idx="25">
                  <c:v>54.1</c:v>
                </c:pt>
                <c:pt idx="26">
                  <c:v>53.3</c:v>
                </c:pt>
                <c:pt idx="27">
                  <c:v>53.5</c:v>
                </c:pt>
                <c:pt idx="28">
                  <c:v>53.1</c:v>
                </c:pt>
                <c:pt idx="29">
                  <c:v>53</c:v>
                </c:pt>
                <c:pt idx="30">
                  <c:v>52.8</c:v>
                </c:pt>
                <c:pt idx="31">
                  <c:v>52.6</c:v>
                </c:pt>
                <c:pt idx="32">
                  <c:v>52.2</c:v>
                </c:pt>
                <c:pt idx="33">
                  <c:v>52</c:v>
                </c:pt>
                <c:pt idx="34">
                  <c:v>52</c:v>
                </c:pt>
                <c:pt idx="35">
                  <c:v>51.4</c:v>
                </c:pt>
                <c:pt idx="36">
                  <c:v>50.8</c:v>
                </c:pt>
                <c:pt idx="37">
                  <c:v>50.6</c:v>
                </c:pt>
                <c:pt idx="38">
                  <c:v>50.5</c:v>
                </c:pt>
                <c:pt idx="39">
                  <c:v>50.4</c:v>
                </c:pt>
                <c:pt idx="40">
                  <c:v>49.8</c:v>
                </c:pt>
              </c:numCache>
            </c:numRef>
          </c:val>
          <c:smooth val="0"/>
          <c:extLst>
            <c:ext xmlns:c16="http://schemas.microsoft.com/office/drawing/2014/chart" uri="{C3380CC4-5D6E-409C-BE32-E72D297353CC}">
              <c16:uniqueId val="{00000005-F982-4B6B-A6E4-B5A07FAD2A1A}"/>
            </c:ext>
          </c:extLst>
        </c:ser>
        <c:dLbls>
          <c:showLegendKey val="0"/>
          <c:showVal val="0"/>
          <c:showCatName val="0"/>
          <c:showSerName val="0"/>
          <c:showPercent val="0"/>
          <c:showBubbleSize val="0"/>
        </c:dLbls>
        <c:smooth val="0"/>
        <c:axId val="-1559833152"/>
        <c:axId val="-1559832608"/>
      </c:lineChart>
      <c:dateAx>
        <c:axId val="-1559833152"/>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32608"/>
        <c:crosses val="autoZero"/>
        <c:auto val="1"/>
        <c:lblOffset val="100"/>
        <c:baseTimeUnit val="months"/>
      </c:dateAx>
      <c:valAx>
        <c:axId val="-155983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331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BDI!$B$1</c:f>
              <c:strCache>
                <c:ptCount val="1"/>
                <c:pt idx="0">
                  <c:v>波罗的海干散货指数(BDI)</c:v>
                </c:pt>
              </c:strCache>
            </c:strRef>
          </c:tx>
          <c:spPr>
            <a:ln w="19050" cap="rnd">
              <a:solidFill>
                <a:schemeClr val="accent1"/>
              </a:solidFill>
              <a:round/>
            </a:ln>
            <a:effectLst/>
          </c:spPr>
          <c:marker>
            <c:symbol val="none"/>
          </c:marker>
          <c:dLbls>
            <c:dLbl>
              <c:idx val="357"/>
              <c:layout>
                <c:manualLayout>
                  <c:x val="-5.6748459404321341E-2"/>
                  <c:y val="-4.1349990031185821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0CA-4C99-8CD6-CFF1310BC4F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BDI!$A$2:$A$378</c:f>
              <c:numCache>
                <c:formatCode>yyyy\-mm\-dd</c:formatCode>
                <c:ptCount val="358"/>
                <c:pt idx="0">
                  <c:v>43102</c:v>
                </c:pt>
                <c:pt idx="1">
                  <c:v>43103</c:v>
                </c:pt>
                <c:pt idx="2">
                  <c:v>43104</c:v>
                </c:pt>
                <c:pt idx="3">
                  <c:v>43105</c:v>
                </c:pt>
                <c:pt idx="4">
                  <c:v>43108</c:v>
                </c:pt>
                <c:pt idx="5">
                  <c:v>43109</c:v>
                </c:pt>
                <c:pt idx="6">
                  <c:v>43110</c:v>
                </c:pt>
                <c:pt idx="7">
                  <c:v>43111</c:v>
                </c:pt>
                <c:pt idx="8">
                  <c:v>43112</c:v>
                </c:pt>
                <c:pt idx="9">
                  <c:v>43116</c:v>
                </c:pt>
                <c:pt idx="10">
                  <c:v>43117</c:v>
                </c:pt>
                <c:pt idx="11">
                  <c:v>43118</c:v>
                </c:pt>
                <c:pt idx="12">
                  <c:v>43119</c:v>
                </c:pt>
                <c:pt idx="13">
                  <c:v>43122</c:v>
                </c:pt>
                <c:pt idx="14">
                  <c:v>43123</c:v>
                </c:pt>
                <c:pt idx="15">
                  <c:v>43124</c:v>
                </c:pt>
                <c:pt idx="16">
                  <c:v>43125</c:v>
                </c:pt>
                <c:pt idx="17">
                  <c:v>43126</c:v>
                </c:pt>
                <c:pt idx="18">
                  <c:v>43129</c:v>
                </c:pt>
                <c:pt idx="19">
                  <c:v>43130</c:v>
                </c:pt>
                <c:pt idx="20">
                  <c:v>43131</c:v>
                </c:pt>
                <c:pt idx="21">
                  <c:v>43132</c:v>
                </c:pt>
                <c:pt idx="22">
                  <c:v>43133</c:v>
                </c:pt>
                <c:pt idx="23">
                  <c:v>43136</c:v>
                </c:pt>
                <c:pt idx="24">
                  <c:v>43137</c:v>
                </c:pt>
                <c:pt idx="25">
                  <c:v>43138</c:v>
                </c:pt>
                <c:pt idx="26">
                  <c:v>43139</c:v>
                </c:pt>
                <c:pt idx="27">
                  <c:v>43140</c:v>
                </c:pt>
                <c:pt idx="28">
                  <c:v>43143</c:v>
                </c:pt>
                <c:pt idx="29">
                  <c:v>43144</c:v>
                </c:pt>
                <c:pt idx="30">
                  <c:v>43145</c:v>
                </c:pt>
                <c:pt idx="31">
                  <c:v>43146</c:v>
                </c:pt>
                <c:pt idx="32">
                  <c:v>43147</c:v>
                </c:pt>
                <c:pt idx="33">
                  <c:v>43151</c:v>
                </c:pt>
                <c:pt idx="34">
                  <c:v>43152</c:v>
                </c:pt>
                <c:pt idx="35">
                  <c:v>43153</c:v>
                </c:pt>
                <c:pt idx="36">
                  <c:v>43154</c:v>
                </c:pt>
                <c:pt idx="37">
                  <c:v>43157</c:v>
                </c:pt>
                <c:pt idx="38">
                  <c:v>43158</c:v>
                </c:pt>
                <c:pt idx="39">
                  <c:v>43159</c:v>
                </c:pt>
                <c:pt idx="40">
                  <c:v>43160</c:v>
                </c:pt>
                <c:pt idx="41">
                  <c:v>43161</c:v>
                </c:pt>
                <c:pt idx="42">
                  <c:v>43164</c:v>
                </c:pt>
                <c:pt idx="43">
                  <c:v>43165</c:v>
                </c:pt>
                <c:pt idx="44">
                  <c:v>43166</c:v>
                </c:pt>
                <c:pt idx="45">
                  <c:v>43167</c:v>
                </c:pt>
                <c:pt idx="46">
                  <c:v>43168</c:v>
                </c:pt>
                <c:pt idx="47">
                  <c:v>43171</c:v>
                </c:pt>
                <c:pt idx="48">
                  <c:v>43172</c:v>
                </c:pt>
                <c:pt idx="49">
                  <c:v>43173</c:v>
                </c:pt>
                <c:pt idx="50">
                  <c:v>43174</c:v>
                </c:pt>
                <c:pt idx="51">
                  <c:v>43175</c:v>
                </c:pt>
                <c:pt idx="52">
                  <c:v>43178</c:v>
                </c:pt>
                <c:pt idx="53">
                  <c:v>43179</c:v>
                </c:pt>
                <c:pt idx="54">
                  <c:v>43180</c:v>
                </c:pt>
                <c:pt idx="55">
                  <c:v>43181</c:v>
                </c:pt>
                <c:pt idx="56">
                  <c:v>43185</c:v>
                </c:pt>
                <c:pt idx="57">
                  <c:v>43186</c:v>
                </c:pt>
                <c:pt idx="58">
                  <c:v>43187</c:v>
                </c:pt>
                <c:pt idx="59">
                  <c:v>43188</c:v>
                </c:pt>
                <c:pt idx="60">
                  <c:v>43193</c:v>
                </c:pt>
                <c:pt idx="61">
                  <c:v>43194</c:v>
                </c:pt>
                <c:pt idx="62">
                  <c:v>43195</c:v>
                </c:pt>
                <c:pt idx="63">
                  <c:v>43196</c:v>
                </c:pt>
                <c:pt idx="64">
                  <c:v>43199</c:v>
                </c:pt>
                <c:pt idx="65">
                  <c:v>43200</c:v>
                </c:pt>
                <c:pt idx="66">
                  <c:v>43201</c:v>
                </c:pt>
                <c:pt idx="67">
                  <c:v>43202</c:v>
                </c:pt>
                <c:pt idx="68">
                  <c:v>43203</c:v>
                </c:pt>
                <c:pt idx="69">
                  <c:v>43206</c:v>
                </c:pt>
                <c:pt idx="70">
                  <c:v>43207</c:v>
                </c:pt>
                <c:pt idx="71">
                  <c:v>43208</c:v>
                </c:pt>
                <c:pt idx="72">
                  <c:v>43209</c:v>
                </c:pt>
                <c:pt idx="73">
                  <c:v>43210</c:v>
                </c:pt>
                <c:pt idx="74">
                  <c:v>43213</c:v>
                </c:pt>
                <c:pt idx="75">
                  <c:v>43214</c:v>
                </c:pt>
                <c:pt idx="76">
                  <c:v>43215</c:v>
                </c:pt>
                <c:pt idx="77">
                  <c:v>43216</c:v>
                </c:pt>
                <c:pt idx="78">
                  <c:v>43217</c:v>
                </c:pt>
                <c:pt idx="79">
                  <c:v>43220</c:v>
                </c:pt>
                <c:pt idx="80">
                  <c:v>43221</c:v>
                </c:pt>
                <c:pt idx="81">
                  <c:v>43222</c:v>
                </c:pt>
                <c:pt idx="82">
                  <c:v>43223</c:v>
                </c:pt>
                <c:pt idx="83">
                  <c:v>43224</c:v>
                </c:pt>
                <c:pt idx="84">
                  <c:v>43228</c:v>
                </c:pt>
                <c:pt idx="85">
                  <c:v>43229</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43249</c:v>
                </c:pt>
                <c:pt idx="99">
                  <c:v>43250</c:v>
                </c:pt>
                <c:pt idx="100">
                  <c:v>43251</c:v>
                </c:pt>
                <c:pt idx="101">
                  <c:v>43252</c:v>
                </c:pt>
                <c:pt idx="102">
                  <c:v>43255</c:v>
                </c:pt>
                <c:pt idx="103">
                  <c:v>43256</c:v>
                </c:pt>
                <c:pt idx="104">
                  <c:v>43257</c:v>
                </c:pt>
                <c:pt idx="105">
                  <c:v>43258</c:v>
                </c:pt>
                <c:pt idx="106">
                  <c:v>43259</c:v>
                </c:pt>
                <c:pt idx="107">
                  <c:v>43262</c:v>
                </c:pt>
                <c:pt idx="108">
                  <c:v>43263</c:v>
                </c:pt>
                <c:pt idx="109">
                  <c:v>43264</c:v>
                </c:pt>
                <c:pt idx="110">
                  <c:v>43265</c:v>
                </c:pt>
                <c:pt idx="111">
                  <c:v>43266</c:v>
                </c:pt>
                <c:pt idx="112">
                  <c:v>43269</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43286</c:v>
                </c:pt>
                <c:pt idx="125">
                  <c:v>43287</c:v>
                </c:pt>
                <c:pt idx="126">
                  <c:v>43290</c:v>
                </c:pt>
                <c:pt idx="127">
                  <c:v>43291</c:v>
                </c:pt>
                <c:pt idx="128">
                  <c:v>43292</c:v>
                </c:pt>
                <c:pt idx="129">
                  <c:v>43293</c:v>
                </c:pt>
                <c:pt idx="130">
                  <c:v>43294</c:v>
                </c:pt>
                <c:pt idx="131">
                  <c:v>43297</c:v>
                </c:pt>
                <c:pt idx="132">
                  <c:v>43298</c:v>
                </c:pt>
                <c:pt idx="133">
                  <c:v>43299</c:v>
                </c:pt>
                <c:pt idx="134">
                  <c:v>43300</c:v>
                </c:pt>
                <c:pt idx="135">
                  <c:v>43301</c:v>
                </c:pt>
                <c:pt idx="136">
                  <c:v>43304</c:v>
                </c:pt>
                <c:pt idx="137">
                  <c:v>43305</c:v>
                </c:pt>
                <c:pt idx="138">
                  <c:v>43306</c:v>
                </c:pt>
                <c:pt idx="139">
                  <c:v>43307</c:v>
                </c:pt>
                <c:pt idx="140">
                  <c:v>43308</c:v>
                </c:pt>
                <c:pt idx="141">
                  <c:v>43311</c:v>
                </c:pt>
                <c:pt idx="142">
                  <c:v>43312</c:v>
                </c:pt>
                <c:pt idx="143">
                  <c:v>43313</c:v>
                </c:pt>
                <c:pt idx="144">
                  <c:v>43314</c:v>
                </c:pt>
                <c:pt idx="145">
                  <c:v>43315</c:v>
                </c:pt>
                <c:pt idx="146">
                  <c:v>43318</c:v>
                </c:pt>
                <c:pt idx="147">
                  <c:v>43319</c:v>
                </c:pt>
                <c:pt idx="148">
                  <c:v>43320</c:v>
                </c:pt>
                <c:pt idx="149">
                  <c:v>43321</c:v>
                </c:pt>
                <c:pt idx="150">
                  <c:v>43322</c:v>
                </c:pt>
                <c:pt idx="151">
                  <c:v>43325</c:v>
                </c:pt>
                <c:pt idx="152">
                  <c:v>43326</c:v>
                </c:pt>
                <c:pt idx="153">
                  <c:v>43327</c:v>
                </c:pt>
                <c:pt idx="154">
                  <c:v>43328</c:v>
                </c:pt>
                <c:pt idx="155">
                  <c:v>43329</c:v>
                </c:pt>
                <c:pt idx="156">
                  <c:v>43332</c:v>
                </c:pt>
                <c:pt idx="157">
                  <c:v>43333</c:v>
                </c:pt>
                <c:pt idx="158">
                  <c:v>43334</c:v>
                </c:pt>
                <c:pt idx="159">
                  <c:v>43335</c:v>
                </c:pt>
                <c:pt idx="160">
                  <c:v>43336</c:v>
                </c:pt>
                <c:pt idx="161">
                  <c:v>43340</c:v>
                </c:pt>
                <c:pt idx="162">
                  <c:v>43341</c:v>
                </c:pt>
                <c:pt idx="163">
                  <c:v>43342</c:v>
                </c:pt>
                <c:pt idx="164">
                  <c:v>43343</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43367</c:v>
                </c:pt>
                <c:pt idx="180">
                  <c:v>43368</c:v>
                </c:pt>
                <c:pt idx="181">
                  <c:v>43369</c:v>
                </c:pt>
                <c:pt idx="182">
                  <c:v>43370</c:v>
                </c:pt>
                <c:pt idx="183">
                  <c:v>43371</c:v>
                </c:pt>
                <c:pt idx="184">
                  <c:v>43374</c:v>
                </c:pt>
                <c:pt idx="185">
                  <c:v>43375</c:v>
                </c:pt>
                <c:pt idx="186">
                  <c:v>43376</c:v>
                </c:pt>
                <c:pt idx="187">
                  <c:v>43378</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43427</c:v>
                </c:pt>
                <c:pt idx="222">
                  <c:v>43430</c:v>
                </c:pt>
                <c:pt idx="223">
                  <c:v>43431</c:v>
                </c:pt>
                <c:pt idx="224">
                  <c:v>43432</c:v>
                </c:pt>
                <c:pt idx="225">
                  <c:v>43433</c:v>
                </c:pt>
                <c:pt idx="226">
                  <c:v>43434</c:v>
                </c:pt>
                <c:pt idx="227">
                  <c:v>43437</c:v>
                </c:pt>
                <c:pt idx="228">
                  <c:v>43438</c:v>
                </c:pt>
                <c:pt idx="229">
                  <c:v>43439</c:v>
                </c:pt>
                <c:pt idx="230">
                  <c:v>43440</c:v>
                </c:pt>
                <c:pt idx="231">
                  <c:v>43441</c:v>
                </c:pt>
                <c:pt idx="232">
                  <c:v>43444</c:v>
                </c:pt>
                <c:pt idx="233">
                  <c:v>43445</c:v>
                </c:pt>
                <c:pt idx="234">
                  <c:v>43446</c:v>
                </c:pt>
                <c:pt idx="235">
                  <c:v>43447</c:v>
                </c:pt>
                <c:pt idx="236">
                  <c:v>43448</c:v>
                </c:pt>
                <c:pt idx="237">
                  <c:v>43451</c:v>
                </c:pt>
                <c:pt idx="238">
                  <c:v>43452</c:v>
                </c:pt>
                <c:pt idx="239">
                  <c:v>43453</c:v>
                </c:pt>
                <c:pt idx="240">
                  <c:v>43454</c:v>
                </c:pt>
                <c:pt idx="241">
                  <c:v>43455</c:v>
                </c:pt>
                <c:pt idx="242">
                  <c:v>43458</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43487</c:v>
                </c:pt>
                <c:pt idx="257">
                  <c:v>43488</c:v>
                </c:pt>
                <c:pt idx="258">
                  <c:v>43489</c:v>
                </c:pt>
                <c:pt idx="259">
                  <c:v>43490</c:v>
                </c:pt>
                <c:pt idx="260">
                  <c:v>43493</c:v>
                </c:pt>
                <c:pt idx="261">
                  <c:v>43494</c:v>
                </c:pt>
                <c:pt idx="262">
                  <c:v>43495</c:v>
                </c:pt>
                <c:pt idx="263">
                  <c:v>43496</c:v>
                </c:pt>
                <c:pt idx="264">
                  <c:v>43497</c:v>
                </c:pt>
                <c:pt idx="265">
                  <c:v>43500</c:v>
                </c:pt>
                <c:pt idx="266">
                  <c:v>43501</c:v>
                </c:pt>
                <c:pt idx="267">
                  <c:v>43502</c:v>
                </c:pt>
                <c:pt idx="268">
                  <c:v>43503</c:v>
                </c:pt>
                <c:pt idx="269">
                  <c:v>43504</c:v>
                </c:pt>
                <c:pt idx="270">
                  <c:v>43507</c:v>
                </c:pt>
                <c:pt idx="271">
                  <c:v>43508</c:v>
                </c:pt>
                <c:pt idx="272">
                  <c:v>43509</c:v>
                </c:pt>
                <c:pt idx="273">
                  <c:v>43510</c:v>
                </c:pt>
                <c:pt idx="274">
                  <c:v>43511</c:v>
                </c:pt>
                <c:pt idx="275">
                  <c:v>43515</c:v>
                </c:pt>
                <c:pt idx="276">
                  <c:v>43516</c:v>
                </c:pt>
                <c:pt idx="277">
                  <c:v>43517</c:v>
                </c:pt>
                <c:pt idx="278">
                  <c:v>43518</c:v>
                </c:pt>
                <c:pt idx="279">
                  <c:v>43521</c:v>
                </c:pt>
                <c:pt idx="280">
                  <c:v>43522</c:v>
                </c:pt>
                <c:pt idx="281">
                  <c:v>43523</c:v>
                </c:pt>
                <c:pt idx="282">
                  <c:v>43524</c:v>
                </c:pt>
                <c:pt idx="283">
                  <c:v>43525</c:v>
                </c:pt>
                <c:pt idx="284">
                  <c:v>43528</c:v>
                </c:pt>
                <c:pt idx="285">
                  <c:v>43529</c:v>
                </c:pt>
                <c:pt idx="286">
                  <c:v>43530</c:v>
                </c:pt>
                <c:pt idx="287">
                  <c:v>43531</c:v>
                </c:pt>
                <c:pt idx="288">
                  <c:v>43532</c:v>
                </c:pt>
                <c:pt idx="289">
                  <c:v>43535</c:v>
                </c:pt>
                <c:pt idx="290">
                  <c:v>43536</c:v>
                </c:pt>
                <c:pt idx="291">
                  <c:v>43537</c:v>
                </c:pt>
                <c:pt idx="292">
                  <c:v>43538</c:v>
                </c:pt>
                <c:pt idx="293">
                  <c:v>43539</c:v>
                </c:pt>
                <c:pt idx="294">
                  <c:v>43542</c:v>
                </c:pt>
                <c:pt idx="295">
                  <c:v>43543</c:v>
                </c:pt>
                <c:pt idx="296">
                  <c:v>43544</c:v>
                </c:pt>
                <c:pt idx="297">
                  <c:v>43545</c:v>
                </c:pt>
                <c:pt idx="298">
                  <c:v>43546</c:v>
                </c:pt>
                <c:pt idx="299">
                  <c:v>43549</c:v>
                </c:pt>
                <c:pt idx="300">
                  <c:v>43550</c:v>
                </c:pt>
                <c:pt idx="301">
                  <c:v>43551</c:v>
                </c:pt>
                <c:pt idx="302">
                  <c:v>43552</c:v>
                </c:pt>
                <c:pt idx="303">
                  <c:v>43553</c:v>
                </c:pt>
                <c:pt idx="304">
                  <c:v>43556</c:v>
                </c:pt>
                <c:pt idx="305">
                  <c:v>43557</c:v>
                </c:pt>
                <c:pt idx="306">
                  <c:v>43558</c:v>
                </c:pt>
                <c:pt idx="307">
                  <c:v>43559</c:v>
                </c:pt>
                <c:pt idx="308">
                  <c:v>43560</c:v>
                </c:pt>
                <c:pt idx="309">
                  <c:v>43563</c:v>
                </c:pt>
                <c:pt idx="310">
                  <c:v>43564</c:v>
                </c:pt>
                <c:pt idx="311">
                  <c:v>43565</c:v>
                </c:pt>
                <c:pt idx="312">
                  <c:v>43566</c:v>
                </c:pt>
                <c:pt idx="313">
                  <c:v>43567</c:v>
                </c:pt>
                <c:pt idx="314">
                  <c:v>43570</c:v>
                </c:pt>
                <c:pt idx="315">
                  <c:v>43571</c:v>
                </c:pt>
                <c:pt idx="316">
                  <c:v>43572</c:v>
                </c:pt>
                <c:pt idx="317">
                  <c:v>43573</c:v>
                </c:pt>
                <c:pt idx="318">
                  <c:v>43578</c:v>
                </c:pt>
                <c:pt idx="319">
                  <c:v>43579</c:v>
                </c:pt>
                <c:pt idx="320">
                  <c:v>43580</c:v>
                </c:pt>
                <c:pt idx="321">
                  <c:v>43581</c:v>
                </c:pt>
                <c:pt idx="322">
                  <c:v>43584</c:v>
                </c:pt>
                <c:pt idx="323">
                  <c:v>43585</c:v>
                </c:pt>
                <c:pt idx="324">
                  <c:v>43586</c:v>
                </c:pt>
                <c:pt idx="325">
                  <c:v>43587</c:v>
                </c:pt>
                <c:pt idx="326">
                  <c:v>43588</c:v>
                </c:pt>
                <c:pt idx="327">
                  <c:v>43592</c:v>
                </c:pt>
                <c:pt idx="328">
                  <c:v>43593</c:v>
                </c:pt>
                <c:pt idx="329">
                  <c:v>43594</c:v>
                </c:pt>
                <c:pt idx="330">
                  <c:v>43595</c:v>
                </c:pt>
                <c:pt idx="331">
                  <c:v>43598</c:v>
                </c:pt>
                <c:pt idx="332">
                  <c:v>43599</c:v>
                </c:pt>
                <c:pt idx="333">
                  <c:v>43600</c:v>
                </c:pt>
                <c:pt idx="334">
                  <c:v>43601</c:v>
                </c:pt>
                <c:pt idx="335">
                  <c:v>43602</c:v>
                </c:pt>
                <c:pt idx="336">
                  <c:v>43605</c:v>
                </c:pt>
                <c:pt idx="337">
                  <c:v>43606</c:v>
                </c:pt>
                <c:pt idx="338">
                  <c:v>43607</c:v>
                </c:pt>
                <c:pt idx="339">
                  <c:v>43608</c:v>
                </c:pt>
                <c:pt idx="340">
                  <c:v>43609</c:v>
                </c:pt>
                <c:pt idx="341">
                  <c:v>43613</c:v>
                </c:pt>
                <c:pt idx="342">
                  <c:v>43614</c:v>
                </c:pt>
                <c:pt idx="343">
                  <c:v>43615</c:v>
                </c:pt>
                <c:pt idx="344">
                  <c:v>43616</c:v>
                </c:pt>
                <c:pt idx="345">
                  <c:v>43619</c:v>
                </c:pt>
                <c:pt idx="346">
                  <c:v>43620</c:v>
                </c:pt>
                <c:pt idx="347">
                  <c:v>43621</c:v>
                </c:pt>
                <c:pt idx="348">
                  <c:v>43622</c:v>
                </c:pt>
                <c:pt idx="349">
                  <c:v>43623</c:v>
                </c:pt>
                <c:pt idx="350">
                  <c:v>43626</c:v>
                </c:pt>
                <c:pt idx="351">
                  <c:v>43627</c:v>
                </c:pt>
                <c:pt idx="352">
                  <c:v>43628</c:v>
                </c:pt>
                <c:pt idx="353">
                  <c:v>43629</c:v>
                </c:pt>
                <c:pt idx="354">
                  <c:v>43630</c:v>
                </c:pt>
                <c:pt idx="355">
                  <c:v>43633</c:v>
                </c:pt>
                <c:pt idx="356">
                  <c:v>43634</c:v>
                </c:pt>
                <c:pt idx="357">
                  <c:v>43635</c:v>
                </c:pt>
              </c:numCache>
            </c:numRef>
          </c:cat>
          <c:val>
            <c:numRef>
              <c:f>BDI!$B$2:$B$378</c:f>
              <c:numCache>
                <c:formatCode>General</c:formatCode>
                <c:ptCount val="358"/>
                <c:pt idx="0">
                  <c:v>1230</c:v>
                </c:pt>
                <c:pt idx="1">
                  <c:v>1262</c:v>
                </c:pt>
                <c:pt idx="2">
                  <c:v>1341</c:v>
                </c:pt>
                <c:pt idx="3">
                  <c:v>1371</c:v>
                </c:pt>
                <c:pt idx="4">
                  <c:v>1385</c:v>
                </c:pt>
                <c:pt idx="5">
                  <c:v>1395</c:v>
                </c:pt>
                <c:pt idx="6">
                  <c:v>1366</c:v>
                </c:pt>
                <c:pt idx="7">
                  <c:v>1303</c:v>
                </c:pt>
                <c:pt idx="8">
                  <c:v>1279</c:v>
                </c:pt>
                <c:pt idx="9">
                  <c:v>1221</c:v>
                </c:pt>
                <c:pt idx="10">
                  <c:v>1164</c:v>
                </c:pt>
                <c:pt idx="11">
                  <c:v>1139</c:v>
                </c:pt>
                <c:pt idx="12">
                  <c:v>1125</c:v>
                </c:pt>
                <c:pt idx="13">
                  <c:v>1129</c:v>
                </c:pt>
                <c:pt idx="14">
                  <c:v>1157</c:v>
                </c:pt>
                <c:pt idx="15">
                  <c:v>1200</c:v>
                </c:pt>
                <c:pt idx="16">
                  <c:v>1217</c:v>
                </c:pt>
                <c:pt idx="17">
                  <c:v>1219</c:v>
                </c:pt>
                <c:pt idx="18">
                  <c:v>1214</c:v>
                </c:pt>
                <c:pt idx="19">
                  <c:v>1191</c:v>
                </c:pt>
                <c:pt idx="20">
                  <c:v>1152</c:v>
                </c:pt>
                <c:pt idx="21">
                  <c:v>1114</c:v>
                </c:pt>
                <c:pt idx="22">
                  <c:v>1095</c:v>
                </c:pt>
                <c:pt idx="23">
                  <c:v>1082</c:v>
                </c:pt>
                <c:pt idx="24">
                  <c:v>1095</c:v>
                </c:pt>
                <c:pt idx="25">
                  <c:v>1097</c:v>
                </c:pt>
                <c:pt idx="26">
                  <c:v>1106</c:v>
                </c:pt>
                <c:pt idx="27">
                  <c:v>1125</c:v>
                </c:pt>
                <c:pt idx="28">
                  <c:v>1123</c:v>
                </c:pt>
                <c:pt idx="29">
                  <c:v>1114</c:v>
                </c:pt>
                <c:pt idx="30">
                  <c:v>1095</c:v>
                </c:pt>
                <c:pt idx="31">
                  <c:v>1089</c:v>
                </c:pt>
                <c:pt idx="32">
                  <c:v>1084</c:v>
                </c:pt>
                <c:pt idx="33">
                  <c:v>1117</c:v>
                </c:pt>
                <c:pt idx="34">
                  <c:v>1146</c:v>
                </c:pt>
                <c:pt idx="35">
                  <c:v>1167</c:v>
                </c:pt>
                <c:pt idx="36">
                  <c:v>1185</c:v>
                </c:pt>
                <c:pt idx="37">
                  <c:v>1191</c:v>
                </c:pt>
                <c:pt idx="38">
                  <c:v>1188</c:v>
                </c:pt>
                <c:pt idx="39">
                  <c:v>1192</c:v>
                </c:pt>
                <c:pt idx="40">
                  <c:v>1196</c:v>
                </c:pt>
                <c:pt idx="41">
                  <c:v>1207</c:v>
                </c:pt>
                <c:pt idx="42">
                  <c:v>1210</c:v>
                </c:pt>
                <c:pt idx="43">
                  <c:v>1212</c:v>
                </c:pt>
                <c:pt idx="44">
                  <c:v>1191</c:v>
                </c:pt>
                <c:pt idx="45">
                  <c:v>1197</c:v>
                </c:pt>
                <c:pt idx="46">
                  <c:v>1201</c:v>
                </c:pt>
                <c:pt idx="47">
                  <c:v>1192</c:v>
                </c:pt>
                <c:pt idx="48">
                  <c:v>1179</c:v>
                </c:pt>
                <c:pt idx="49">
                  <c:v>1169</c:v>
                </c:pt>
                <c:pt idx="50">
                  <c:v>1150</c:v>
                </c:pt>
                <c:pt idx="51">
                  <c:v>1143</c:v>
                </c:pt>
                <c:pt idx="52">
                  <c:v>1136</c:v>
                </c:pt>
                <c:pt idx="53">
                  <c:v>1122</c:v>
                </c:pt>
                <c:pt idx="54">
                  <c:v>1117</c:v>
                </c:pt>
                <c:pt idx="55">
                  <c:v>1117</c:v>
                </c:pt>
                <c:pt idx="56">
                  <c:v>1126</c:v>
                </c:pt>
                <c:pt idx="57">
                  <c:v>1117</c:v>
                </c:pt>
                <c:pt idx="58">
                  <c:v>1080</c:v>
                </c:pt>
                <c:pt idx="59">
                  <c:v>1055</c:v>
                </c:pt>
                <c:pt idx="60">
                  <c:v>1016</c:v>
                </c:pt>
                <c:pt idx="61">
                  <c:v>977</c:v>
                </c:pt>
                <c:pt idx="62">
                  <c:v>953</c:v>
                </c:pt>
                <c:pt idx="63">
                  <c:v>948</c:v>
                </c:pt>
                <c:pt idx="64">
                  <c:v>952</c:v>
                </c:pt>
                <c:pt idx="65">
                  <c:v>974</c:v>
                </c:pt>
                <c:pt idx="66">
                  <c:v>979</c:v>
                </c:pt>
                <c:pt idx="67">
                  <c:v>993</c:v>
                </c:pt>
                <c:pt idx="68">
                  <c:v>1014</c:v>
                </c:pt>
                <c:pt idx="69">
                  <c:v>1025</c:v>
                </c:pt>
                <c:pt idx="70">
                  <c:v>1052</c:v>
                </c:pt>
                <c:pt idx="71">
                  <c:v>1124</c:v>
                </c:pt>
                <c:pt idx="72">
                  <c:v>1201</c:v>
                </c:pt>
                <c:pt idx="73">
                  <c:v>1281</c:v>
                </c:pt>
                <c:pt idx="74">
                  <c:v>1306</c:v>
                </c:pt>
                <c:pt idx="75">
                  <c:v>1330</c:v>
                </c:pt>
                <c:pt idx="76">
                  <c:v>1376</c:v>
                </c:pt>
                <c:pt idx="77">
                  <c:v>1375</c:v>
                </c:pt>
                <c:pt idx="78">
                  <c:v>1361</c:v>
                </c:pt>
                <c:pt idx="79">
                  <c:v>1341</c:v>
                </c:pt>
                <c:pt idx="80">
                  <c:v>1327</c:v>
                </c:pt>
                <c:pt idx="81">
                  <c:v>1346</c:v>
                </c:pt>
                <c:pt idx="82">
                  <c:v>1376</c:v>
                </c:pt>
                <c:pt idx="83">
                  <c:v>1384</c:v>
                </c:pt>
                <c:pt idx="84">
                  <c:v>1432</c:v>
                </c:pt>
                <c:pt idx="85">
                  <c:v>1465</c:v>
                </c:pt>
                <c:pt idx="86">
                  <c:v>1453</c:v>
                </c:pt>
                <c:pt idx="87">
                  <c:v>1472</c:v>
                </c:pt>
                <c:pt idx="88">
                  <c:v>1476</c:v>
                </c:pt>
                <c:pt idx="89">
                  <c:v>1468</c:v>
                </c:pt>
                <c:pt idx="90">
                  <c:v>1403</c:v>
                </c:pt>
                <c:pt idx="91">
                  <c:v>1305</c:v>
                </c:pt>
                <c:pt idx="92">
                  <c:v>1273</c:v>
                </c:pt>
                <c:pt idx="93">
                  <c:v>1239</c:v>
                </c:pt>
                <c:pt idx="94">
                  <c:v>1199</c:v>
                </c:pt>
                <c:pt idx="95">
                  <c:v>1162</c:v>
                </c:pt>
                <c:pt idx="96">
                  <c:v>1109</c:v>
                </c:pt>
                <c:pt idx="97">
                  <c:v>1077</c:v>
                </c:pt>
                <c:pt idx="98">
                  <c:v>1057</c:v>
                </c:pt>
                <c:pt idx="99">
                  <c:v>1042</c:v>
                </c:pt>
                <c:pt idx="100">
                  <c:v>1090</c:v>
                </c:pt>
                <c:pt idx="101">
                  <c:v>1156</c:v>
                </c:pt>
                <c:pt idx="102">
                  <c:v>1193</c:v>
                </c:pt>
                <c:pt idx="103">
                  <c:v>1249</c:v>
                </c:pt>
                <c:pt idx="104">
                  <c:v>1340</c:v>
                </c:pt>
                <c:pt idx="105">
                  <c:v>1395</c:v>
                </c:pt>
                <c:pt idx="106">
                  <c:v>1391</c:v>
                </c:pt>
                <c:pt idx="107">
                  <c:v>1387</c:v>
                </c:pt>
                <c:pt idx="108">
                  <c:v>1390</c:v>
                </c:pt>
                <c:pt idx="109">
                  <c:v>1404</c:v>
                </c:pt>
                <c:pt idx="110">
                  <c:v>1433</c:v>
                </c:pt>
                <c:pt idx="111">
                  <c:v>1445</c:v>
                </c:pt>
                <c:pt idx="112">
                  <c:v>1442</c:v>
                </c:pt>
                <c:pt idx="113">
                  <c:v>1419</c:v>
                </c:pt>
                <c:pt idx="114">
                  <c:v>1373</c:v>
                </c:pt>
                <c:pt idx="115">
                  <c:v>1347</c:v>
                </c:pt>
                <c:pt idx="116">
                  <c:v>1341</c:v>
                </c:pt>
                <c:pt idx="117">
                  <c:v>1333</c:v>
                </c:pt>
                <c:pt idx="118">
                  <c:v>1323</c:v>
                </c:pt>
                <c:pt idx="119">
                  <c:v>1309</c:v>
                </c:pt>
                <c:pt idx="120">
                  <c:v>1329</c:v>
                </c:pt>
                <c:pt idx="121">
                  <c:v>1385</c:v>
                </c:pt>
                <c:pt idx="122">
                  <c:v>1422</c:v>
                </c:pt>
                <c:pt idx="123">
                  <c:v>1476</c:v>
                </c:pt>
                <c:pt idx="124">
                  <c:v>1612</c:v>
                </c:pt>
                <c:pt idx="125">
                  <c:v>1622</c:v>
                </c:pt>
                <c:pt idx="126">
                  <c:v>1609</c:v>
                </c:pt>
                <c:pt idx="127">
                  <c:v>1555</c:v>
                </c:pt>
                <c:pt idx="128">
                  <c:v>1586</c:v>
                </c:pt>
                <c:pt idx="129">
                  <c:v>1632</c:v>
                </c:pt>
                <c:pt idx="130">
                  <c:v>1666</c:v>
                </c:pt>
                <c:pt idx="131">
                  <c:v>1695</c:v>
                </c:pt>
                <c:pt idx="132">
                  <c:v>1721</c:v>
                </c:pt>
                <c:pt idx="133">
                  <c:v>1688</c:v>
                </c:pt>
                <c:pt idx="134">
                  <c:v>1657</c:v>
                </c:pt>
                <c:pt idx="135">
                  <c:v>1689</c:v>
                </c:pt>
                <c:pt idx="136">
                  <c:v>1718</c:v>
                </c:pt>
                <c:pt idx="137">
                  <c:v>1774</c:v>
                </c:pt>
                <c:pt idx="138">
                  <c:v>1772</c:v>
                </c:pt>
                <c:pt idx="139">
                  <c:v>1708</c:v>
                </c:pt>
                <c:pt idx="140">
                  <c:v>1676</c:v>
                </c:pt>
                <c:pt idx="141">
                  <c:v>1703</c:v>
                </c:pt>
                <c:pt idx="142">
                  <c:v>1747</c:v>
                </c:pt>
                <c:pt idx="143">
                  <c:v>1760</c:v>
                </c:pt>
                <c:pt idx="144">
                  <c:v>1756</c:v>
                </c:pt>
                <c:pt idx="145">
                  <c:v>1773</c:v>
                </c:pt>
                <c:pt idx="146">
                  <c:v>1773</c:v>
                </c:pt>
                <c:pt idx="147">
                  <c:v>1732</c:v>
                </c:pt>
                <c:pt idx="148">
                  <c:v>1704</c:v>
                </c:pt>
                <c:pt idx="149">
                  <c:v>1694</c:v>
                </c:pt>
                <c:pt idx="150">
                  <c:v>1691</c:v>
                </c:pt>
                <c:pt idx="151">
                  <c:v>1709</c:v>
                </c:pt>
                <c:pt idx="152">
                  <c:v>1725</c:v>
                </c:pt>
                <c:pt idx="153">
                  <c:v>1727</c:v>
                </c:pt>
                <c:pt idx="154">
                  <c:v>1720</c:v>
                </c:pt>
                <c:pt idx="155">
                  <c:v>1723</c:v>
                </c:pt>
                <c:pt idx="156">
                  <c:v>1727</c:v>
                </c:pt>
                <c:pt idx="157">
                  <c:v>1736</c:v>
                </c:pt>
                <c:pt idx="158">
                  <c:v>1735</c:v>
                </c:pt>
                <c:pt idx="159">
                  <c:v>1709</c:v>
                </c:pt>
                <c:pt idx="160">
                  <c:v>1697</c:v>
                </c:pt>
                <c:pt idx="161">
                  <c:v>1684</c:v>
                </c:pt>
                <c:pt idx="162">
                  <c:v>1661</c:v>
                </c:pt>
                <c:pt idx="163">
                  <c:v>1614</c:v>
                </c:pt>
                <c:pt idx="164">
                  <c:v>1579</c:v>
                </c:pt>
                <c:pt idx="165">
                  <c:v>1513</c:v>
                </c:pt>
                <c:pt idx="166">
                  <c:v>1477</c:v>
                </c:pt>
                <c:pt idx="167">
                  <c:v>1484</c:v>
                </c:pt>
                <c:pt idx="168">
                  <c:v>1490</c:v>
                </c:pt>
                <c:pt idx="169">
                  <c:v>1482</c:v>
                </c:pt>
                <c:pt idx="170">
                  <c:v>1439</c:v>
                </c:pt>
                <c:pt idx="171">
                  <c:v>1411</c:v>
                </c:pt>
                <c:pt idx="172">
                  <c:v>1382</c:v>
                </c:pt>
                <c:pt idx="173">
                  <c:v>1366</c:v>
                </c:pt>
                <c:pt idx="174">
                  <c:v>1357</c:v>
                </c:pt>
                <c:pt idx="175">
                  <c:v>1356</c:v>
                </c:pt>
                <c:pt idx="176">
                  <c:v>1373</c:v>
                </c:pt>
                <c:pt idx="177">
                  <c:v>1396</c:v>
                </c:pt>
                <c:pt idx="178">
                  <c:v>1413</c:v>
                </c:pt>
                <c:pt idx="179">
                  <c:v>1434</c:v>
                </c:pt>
                <c:pt idx="180">
                  <c:v>1450</c:v>
                </c:pt>
                <c:pt idx="181">
                  <c:v>1503</c:v>
                </c:pt>
                <c:pt idx="182">
                  <c:v>1524</c:v>
                </c:pt>
                <c:pt idx="183">
                  <c:v>1540</c:v>
                </c:pt>
                <c:pt idx="184">
                  <c:v>1555</c:v>
                </c:pt>
                <c:pt idx="185">
                  <c:v>1570</c:v>
                </c:pt>
                <c:pt idx="186">
                  <c:v>1574</c:v>
                </c:pt>
                <c:pt idx="187">
                  <c:v>1536</c:v>
                </c:pt>
                <c:pt idx="188">
                  <c:v>1530</c:v>
                </c:pt>
                <c:pt idx="189">
                  <c:v>1503</c:v>
                </c:pt>
                <c:pt idx="190">
                  <c:v>1493</c:v>
                </c:pt>
                <c:pt idx="191">
                  <c:v>1515</c:v>
                </c:pt>
                <c:pt idx="192">
                  <c:v>1579</c:v>
                </c:pt>
                <c:pt idx="193">
                  <c:v>1584</c:v>
                </c:pt>
                <c:pt idx="194">
                  <c:v>1578</c:v>
                </c:pt>
                <c:pt idx="195">
                  <c:v>1554</c:v>
                </c:pt>
                <c:pt idx="196">
                  <c:v>1565</c:v>
                </c:pt>
                <c:pt idx="197">
                  <c:v>1576</c:v>
                </c:pt>
                <c:pt idx="198">
                  <c:v>1579</c:v>
                </c:pt>
                <c:pt idx="199">
                  <c:v>1577</c:v>
                </c:pt>
                <c:pt idx="200">
                  <c:v>1546</c:v>
                </c:pt>
                <c:pt idx="201">
                  <c:v>1516</c:v>
                </c:pt>
                <c:pt idx="202">
                  <c:v>1519</c:v>
                </c:pt>
                <c:pt idx="203">
                  <c:v>1522</c:v>
                </c:pt>
                <c:pt idx="204">
                  <c:v>1513</c:v>
                </c:pt>
                <c:pt idx="205">
                  <c:v>1490</c:v>
                </c:pt>
                <c:pt idx="206">
                  <c:v>1470</c:v>
                </c:pt>
                <c:pt idx="207">
                  <c:v>1457</c:v>
                </c:pt>
                <c:pt idx="208">
                  <c:v>1428</c:v>
                </c:pt>
                <c:pt idx="209">
                  <c:v>1395</c:v>
                </c:pt>
                <c:pt idx="210">
                  <c:v>1304</c:v>
                </c:pt>
                <c:pt idx="211">
                  <c:v>1231</c:v>
                </c:pt>
                <c:pt idx="212">
                  <c:v>1147</c:v>
                </c:pt>
                <c:pt idx="213">
                  <c:v>1125</c:v>
                </c:pt>
                <c:pt idx="214">
                  <c:v>1064</c:v>
                </c:pt>
                <c:pt idx="215">
                  <c:v>1009</c:v>
                </c:pt>
                <c:pt idx="216">
                  <c:v>1020</c:v>
                </c:pt>
                <c:pt idx="217">
                  <c:v>1031</c:v>
                </c:pt>
                <c:pt idx="218">
                  <c:v>1023</c:v>
                </c:pt>
                <c:pt idx="219">
                  <c:v>1003</c:v>
                </c:pt>
                <c:pt idx="220">
                  <c:v>1008</c:v>
                </c:pt>
                <c:pt idx="221">
                  <c:v>1093</c:v>
                </c:pt>
                <c:pt idx="222">
                  <c:v>1217</c:v>
                </c:pt>
                <c:pt idx="223">
                  <c:v>1339</c:v>
                </c:pt>
                <c:pt idx="224">
                  <c:v>1330</c:v>
                </c:pt>
                <c:pt idx="225">
                  <c:v>1281</c:v>
                </c:pt>
                <c:pt idx="226">
                  <c:v>1231</c:v>
                </c:pt>
                <c:pt idx="227">
                  <c:v>1203</c:v>
                </c:pt>
                <c:pt idx="228">
                  <c:v>1237</c:v>
                </c:pt>
                <c:pt idx="229">
                  <c:v>1296</c:v>
                </c:pt>
                <c:pt idx="230">
                  <c:v>1339</c:v>
                </c:pt>
                <c:pt idx="231">
                  <c:v>1372</c:v>
                </c:pt>
                <c:pt idx="232">
                  <c:v>1385</c:v>
                </c:pt>
                <c:pt idx="233">
                  <c:v>1364</c:v>
                </c:pt>
                <c:pt idx="234">
                  <c:v>1353</c:v>
                </c:pt>
                <c:pt idx="235">
                  <c:v>1365</c:v>
                </c:pt>
                <c:pt idx="236">
                  <c:v>1401</c:v>
                </c:pt>
                <c:pt idx="237">
                  <c:v>1406</c:v>
                </c:pt>
                <c:pt idx="238">
                  <c:v>1395</c:v>
                </c:pt>
                <c:pt idx="239">
                  <c:v>1378</c:v>
                </c:pt>
                <c:pt idx="240">
                  <c:v>1318</c:v>
                </c:pt>
                <c:pt idx="241">
                  <c:v>1279</c:v>
                </c:pt>
                <c:pt idx="242">
                  <c:v>1271</c:v>
                </c:pt>
                <c:pt idx="243">
                  <c:v>1282</c:v>
                </c:pt>
                <c:pt idx="244">
                  <c:v>1267</c:v>
                </c:pt>
                <c:pt idx="245">
                  <c:v>1260</c:v>
                </c:pt>
                <c:pt idx="246">
                  <c:v>1247</c:v>
                </c:pt>
                <c:pt idx="247">
                  <c:v>1262</c:v>
                </c:pt>
                <c:pt idx="248">
                  <c:v>1238</c:v>
                </c:pt>
                <c:pt idx="249">
                  <c:v>1189</c:v>
                </c:pt>
                <c:pt idx="250">
                  <c:v>1169</c:v>
                </c:pt>
                <c:pt idx="251">
                  <c:v>1147</c:v>
                </c:pt>
                <c:pt idx="252">
                  <c:v>1096</c:v>
                </c:pt>
                <c:pt idx="253">
                  <c:v>1055</c:v>
                </c:pt>
                <c:pt idx="254">
                  <c:v>1077</c:v>
                </c:pt>
                <c:pt idx="255">
                  <c:v>1112</c:v>
                </c:pt>
                <c:pt idx="256">
                  <c:v>1036</c:v>
                </c:pt>
                <c:pt idx="257">
                  <c:v>982</c:v>
                </c:pt>
                <c:pt idx="258">
                  <c:v>939</c:v>
                </c:pt>
                <c:pt idx="259">
                  <c:v>905</c:v>
                </c:pt>
                <c:pt idx="260">
                  <c:v>852</c:v>
                </c:pt>
                <c:pt idx="261">
                  <c:v>797</c:v>
                </c:pt>
                <c:pt idx="262">
                  <c:v>721</c:v>
                </c:pt>
                <c:pt idx="263">
                  <c:v>668</c:v>
                </c:pt>
                <c:pt idx="264">
                  <c:v>645</c:v>
                </c:pt>
                <c:pt idx="265">
                  <c:v>634</c:v>
                </c:pt>
                <c:pt idx="266">
                  <c:v>629</c:v>
                </c:pt>
                <c:pt idx="267">
                  <c:v>629</c:v>
                </c:pt>
                <c:pt idx="268">
                  <c:v>610</c:v>
                </c:pt>
                <c:pt idx="269">
                  <c:v>601</c:v>
                </c:pt>
                <c:pt idx="270">
                  <c:v>595</c:v>
                </c:pt>
                <c:pt idx="271">
                  <c:v>598</c:v>
                </c:pt>
                <c:pt idx="272">
                  <c:v>608</c:v>
                </c:pt>
                <c:pt idx="273">
                  <c:v>628</c:v>
                </c:pt>
                <c:pt idx="274">
                  <c:v>639</c:v>
                </c:pt>
                <c:pt idx="275">
                  <c:v>635</c:v>
                </c:pt>
                <c:pt idx="276">
                  <c:v>622</c:v>
                </c:pt>
                <c:pt idx="277">
                  <c:v>630</c:v>
                </c:pt>
                <c:pt idx="278">
                  <c:v>634</c:v>
                </c:pt>
                <c:pt idx="279">
                  <c:v>637</c:v>
                </c:pt>
                <c:pt idx="280">
                  <c:v>649</c:v>
                </c:pt>
                <c:pt idx="281">
                  <c:v>651</c:v>
                </c:pt>
                <c:pt idx="282">
                  <c:v>658</c:v>
                </c:pt>
                <c:pt idx="283">
                  <c:v>664</c:v>
                </c:pt>
                <c:pt idx="284">
                  <c:v>669</c:v>
                </c:pt>
                <c:pt idx="285">
                  <c:v>663</c:v>
                </c:pt>
                <c:pt idx="286">
                  <c:v>664</c:v>
                </c:pt>
                <c:pt idx="287">
                  <c:v>657</c:v>
                </c:pt>
                <c:pt idx="288">
                  <c:v>649</c:v>
                </c:pt>
                <c:pt idx="289">
                  <c:v>645</c:v>
                </c:pt>
                <c:pt idx="290">
                  <c:v>647</c:v>
                </c:pt>
                <c:pt idx="291">
                  <c:v>654</c:v>
                </c:pt>
                <c:pt idx="292">
                  <c:v>677</c:v>
                </c:pt>
                <c:pt idx="293">
                  <c:v>730</c:v>
                </c:pt>
                <c:pt idx="294">
                  <c:v>721</c:v>
                </c:pt>
                <c:pt idx="295">
                  <c:v>712</c:v>
                </c:pt>
                <c:pt idx="296">
                  <c:v>709</c:v>
                </c:pt>
                <c:pt idx="297">
                  <c:v>695</c:v>
                </c:pt>
                <c:pt idx="298">
                  <c:v>690</c:v>
                </c:pt>
                <c:pt idx="299">
                  <c:v>689</c:v>
                </c:pt>
                <c:pt idx="300">
                  <c:v>683</c:v>
                </c:pt>
                <c:pt idx="301">
                  <c:v>690</c:v>
                </c:pt>
                <c:pt idx="302">
                  <c:v>692</c:v>
                </c:pt>
                <c:pt idx="303">
                  <c:v>689</c:v>
                </c:pt>
                <c:pt idx="304">
                  <c:v>685</c:v>
                </c:pt>
                <c:pt idx="305">
                  <c:v>674</c:v>
                </c:pt>
                <c:pt idx="306">
                  <c:v>672</c:v>
                </c:pt>
                <c:pt idx="307">
                  <c:v>699</c:v>
                </c:pt>
                <c:pt idx="308">
                  <c:v>711</c:v>
                </c:pt>
                <c:pt idx="309">
                  <c:v>714</c:v>
                </c:pt>
                <c:pt idx="310">
                  <c:v>725</c:v>
                </c:pt>
                <c:pt idx="311">
                  <c:v>734</c:v>
                </c:pt>
                <c:pt idx="312">
                  <c:v>728</c:v>
                </c:pt>
                <c:pt idx="313">
                  <c:v>726</c:v>
                </c:pt>
                <c:pt idx="314">
                  <c:v>738</c:v>
                </c:pt>
                <c:pt idx="315">
                  <c:v>749</c:v>
                </c:pt>
                <c:pt idx="316">
                  <c:v>767</c:v>
                </c:pt>
                <c:pt idx="317">
                  <c:v>790</c:v>
                </c:pt>
                <c:pt idx="318">
                  <c:v>821</c:v>
                </c:pt>
                <c:pt idx="319">
                  <c:v>850</c:v>
                </c:pt>
                <c:pt idx="320">
                  <c:v>869</c:v>
                </c:pt>
                <c:pt idx="321">
                  <c:v>889</c:v>
                </c:pt>
                <c:pt idx="322">
                  <c:v>913</c:v>
                </c:pt>
                <c:pt idx="323">
                  <c:v>1011</c:v>
                </c:pt>
                <c:pt idx="324">
                  <c:v>1031</c:v>
                </c:pt>
                <c:pt idx="325">
                  <c:v>1032</c:v>
                </c:pt>
                <c:pt idx="326">
                  <c:v>985</c:v>
                </c:pt>
                <c:pt idx="327">
                  <c:v>936</c:v>
                </c:pt>
                <c:pt idx="328">
                  <c:v>940</c:v>
                </c:pt>
                <c:pt idx="329">
                  <c:v>974</c:v>
                </c:pt>
                <c:pt idx="330">
                  <c:v>1013</c:v>
                </c:pt>
                <c:pt idx="331">
                  <c:v>1026</c:v>
                </c:pt>
                <c:pt idx="332">
                  <c:v>1043</c:v>
                </c:pt>
                <c:pt idx="333">
                  <c:v>1032</c:v>
                </c:pt>
                <c:pt idx="334">
                  <c:v>1032</c:v>
                </c:pt>
                <c:pt idx="335">
                  <c:v>1040</c:v>
                </c:pt>
                <c:pt idx="336">
                  <c:v>1041</c:v>
                </c:pt>
                <c:pt idx="337">
                  <c:v>1049</c:v>
                </c:pt>
                <c:pt idx="338">
                  <c:v>1059</c:v>
                </c:pt>
                <c:pt idx="339">
                  <c:v>1068</c:v>
                </c:pt>
                <c:pt idx="340">
                  <c:v>1066</c:v>
                </c:pt>
                <c:pt idx="341">
                  <c:v>1082</c:v>
                </c:pt>
                <c:pt idx="342">
                  <c:v>1107</c:v>
                </c:pt>
                <c:pt idx="343">
                  <c:v>1097</c:v>
                </c:pt>
                <c:pt idx="344">
                  <c:v>1096</c:v>
                </c:pt>
                <c:pt idx="345">
                  <c:v>1103</c:v>
                </c:pt>
                <c:pt idx="346">
                  <c:v>1122</c:v>
                </c:pt>
                <c:pt idx="347">
                  <c:v>1141</c:v>
                </c:pt>
                <c:pt idx="348">
                  <c:v>1138</c:v>
                </c:pt>
                <c:pt idx="349">
                  <c:v>1138</c:v>
                </c:pt>
                <c:pt idx="350">
                  <c:v>1125</c:v>
                </c:pt>
                <c:pt idx="351">
                  <c:v>1105</c:v>
                </c:pt>
                <c:pt idx="352">
                  <c:v>1080</c:v>
                </c:pt>
                <c:pt idx="353">
                  <c:v>1062</c:v>
                </c:pt>
                <c:pt idx="354">
                  <c:v>1085</c:v>
                </c:pt>
                <c:pt idx="355">
                  <c:v>1093</c:v>
                </c:pt>
                <c:pt idx="356">
                  <c:v>1135</c:v>
                </c:pt>
                <c:pt idx="357">
                  <c:v>1179</c:v>
                </c:pt>
              </c:numCache>
            </c:numRef>
          </c:val>
          <c:smooth val="0"/>
          <c:extLst>
            <c:ext xmlns:c16="http://schemas.microsoft.com/office/drawing/2014/chart" uri="{C3380CC4-5D6E-409C-BE32-E72D297353CC}">
              <c16:uniqueId val="{00000001-60CA-4C99-8CD6-CFF1310BC4F3}"/>
            </c:ext>
          </c:extLst>
        </c:ser>
        <c:dLbls>
          <c:showLegendKey val="0"/>
          <c:showVal val="0"/>
          <c:showCatName val="0"/>
          <c:showSerName val="0"/>
          <c:showPercent val="0"/>
          <c:showBubbleSize val="0"/>
        </c:dLbls>
        <c:marker val="1"/>
        <c:smooth val="0"/>
        <c:axId val="-1559840224"/>
        <c:axId val="-1559827712"/>
      </c:lineChart>
      <c:lineChart>
        <c:grouping val="standard"/>
        <c:varyColors val="0"/>
        <c:ser>
          <c:idx val="1"/>
          <c:order val="1"/>
          <c:tx>
            <c:strRef>
              <c:f>BDI!$C$1</c:f>
              <c:strCache>
                <c:ptCount val="1"/>
                <c:pt idx="0">
                  <c:v>CRB现货指数（右轴）</c:v>
                </c:pt>
              </c:strCache>
            </c:strRef>
          </c:tx>
          <c:spPr>
            <a:ln w="19050" cap="rnd">
              <a:solidFill>
                <a:schemeClr val="accent2"/>
              </a:solidFill>
              <a:round/>
            </a:ln>
            <a:effectLst/>
          </c:spPr>
          <c:marker>
            <c:symbol val="none"/>
          </c:marker>
          <c:dLbls>
            <c:dLbl>
              <c:idx val="356"/>
              <c:layout>
                <c:manualLayout>
                  <c:x val="-4.7546006527944724E-2"/>
                  <c:y val="7.5402922998044644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0CA-4C99-8CD6-CFF1310BC4F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BDI!$A$2:$A$378</c:f>
              <c:numCache>
                <c:formatCode>yyyy\-mm\-dd</c:formatCode>
                <c:ptCount val="358"/>
                <c:pt idx="0">
                  <c:v>43102</c:v>
                </c:pt>
                <c:pt idx="1">
                  <c:v>43103</c:v>
                </c:pt>
                <c:pt idx="2">
                  <c:v>43104</c:v>
                </c:pt>
                <c:pt idx="3">
                  <c:v>43105</c:v>
                </c:pt>
                <c:pt idx="4">
                  <c:v>43108</c:v>
                </c:pt>
                <c:pt idx="5">
                  <c:v>43109</c:v>
                </c:pt>
                <c:pt idx="6">
                  <c:v>43110</c:v>
                </c:pt>
                <c:pt idx="7">
                  <c:v>43111</c:v>
                </c:pt>
                <c:pt idx="8">
                  <c:v>43112</c:v>
                </c:pt>
                <c:pt idx="9">
                  <c:v>43116</c:v>
                </c:pt>
                <c:pt idx="10">
                  <c:v>43117</c:v>
                </c:pt>
                <c:pt idx="11">
                  <c:v>43118</c:v>
                </c:pt>
                <c:pt idx="12">
                  <c:v>43119</c:v>
                </c:pt>
                <c:pt idx="13">
                  <c:v>43122</c:v>
                </c:pt>
                <c:pt idx="14">
                  <c:v>43123</c:v>
                </c:pt>
                <c:pt idx="15">
                  <c:v>43124</c:v>
                </c:pt>
                <c:pt idx="16">
                  <c:v>43125</c:v>
                </c:pt>
                <c:pt idx="17">
                  <c:v>43126</c:v>
                </c:pt>
                <c:pt idx="18">
                  <c:v>43129</c:v>
                </c:pt>
                <c:pt idx="19">
                  <c:v>43130</c:v>
                </c:pt>
                <c:pt idx="20">
                  <c:v>43131</c:v>
                </c:pt>
                <c:pt idx="21">
                  <c:v>43132</c:v>
                </c:pt>
                <c:pt idx="22">
                  <c:v>43133</c:v>
                </c:pt>
                <c:pt idx="23">
                  <c:v>43136</c:v>
                </c:pt>
                <c:pt idx="24">
                  <c:v>43137</c:v>
                </c:pt>
                <c:pt idx="25">
                  <c:v>43138</c:v>
                </c:pt>
                <c:pt idx="26">
                  <c:v>43139</c:v>
                </c:pt>
                <c:pt idx="27">
                  <c:v>43140</c:v>
                </c:pt>
                <c:pt idx="28">
                  <c:v>43143</c:v>
                </c:pt>
                <c:pt idx="29">
                  <c:v>43144</c:v>
                </c:pt>
                <c:pt idx="30">
                  <c:v>43145</c:v>
                </c:pt>
                <c:pt idx="31">
                  <c:v>43146</c:v>
                </c:pt>
                <c:pt idx="32">
                  <c:v>43147</c:v>
                </c:pt>
                <c:pt idx="33">
                  <c:v>43151</c:v>
                </c:pt>
                <c:pt idx="34">
                  <c:v>43152</c:v>
                </c:pt>
                <c:pt idx="35">
                  <c:v>43153</c:v>
                </c:pt>
                <c:pt idx="36">
                  <c:v>43154</c:v>
                </c:pt>
                <c:pt idx="37">
                  <c:v>43157</c:v>
                </c:pt>
                <c:pt idx="38">
                  <c:v>43158</c:v>
                </c:pt>
                <c:pt idx="39">
                  <c:v>43159</c:v>
                </c:pt>
                <c:pt idx="40">
                  <c:v>43160</c:v>
                </c:pt>
                <c:pt idx="41">
                  <c:v>43161</c:v>
                </c:pt>
                <c:pt idx="42">
                  <c:v>43164</c:v>
                </c:pt>
                <c:pt idx="43">
                  <c:v>43165</c:v>
                </c:pt>
                <c:pt idx="44">
                  <c:v>43166</c:v>
                </c:pt>
                <c:pt idx="45">
                  <c:v>43167</c:v>
                </c:pt>
                <c:pt idx="46">
                  <c:v>43168</c:v>
                </c:pt>
                <c:pt idx="47">
                  <c:v>43171</c:v>
                </c:pt>
                <c:pt idx="48">
                  <c:v>43172</c:v>
                </c:pt>
                <c:pt idx="49">
                  <c:v>43173</c:v>
                </c:pt>
                <c:pt idx="50">
                  <c:v>43174</c:v>
                </c:pt>
                <c:pt idx="51">
                  <c:v>43175</c:v>
                </c:pt>
                <c:pt idx="52">
                  <c:v>43178</c:v>
                </c:pt>
                <c:pt idx="53">
                  <c:v>43179</c:v>
                </c:pt>
                <c:pt idx="54">
                  <c:v>43180</c:v>
                </c:pt>
                <c:pt idx="55">
                  <c:v>43181</c:v>
                </c:pt>
                <c:pt idx="56">
                  <c:v>43185</c:v>
                </c:pt>
                <c:pt idx="57">
                  <c:v>43186</c:v>
                </c:pt>
                <c:pt idx="58">
                  <c:v>43187</c:v>
                </c:pt>
                <c:pt idx="59">
                  <c:v>43188</c:v>
                </c:pt>
                <c:pt idx="60">
                  <c:v>43193</c:v>
                </c:pt>
                <c:pt idx="61">
                  <c:v>43194</c:v>
                </c:pt>
                <c:pt idx="62">
                  <c:v>43195</c:v>
                </c:pt>
                <c:pt idx="63">
                  <c:v>43196</c:v>
                </c:pt>
                <c:pt idx="64">
                  <c:v>43199</c:v>
                </c:pt>
                <c:pt idx="65">
                  <c:v>43200</c:v>
                </c:pt>
                <c:pt idx="66">
                  <c:v>43201</c:v>
                </c:pt>
                <c:pt idx="67">
                  <c:v>43202</c:v>
                </c:pt>
                <c:pt idx="68">
                  <c:v>43203</c:v>
                </c:pt>
                <c:pt idx="69">
                  <c:v>43206</c:v>
                </c:pt>
                <c:pt idx="70">
                  <c:v>43207</c:v>
                </c:pt>
                <c:pt idx="71">
                  <c:v>43208</c:v>
                </c:pt>
                <c:pt idx="72">
                  <c:v>43209</c:v>
                </c:pt>
                <c:pt idx="73">
                  <c:v>43210</c:v>
                </c:pt>
                <c:pt idx="74">
                  <c:v>43213</c:v>
                </c:pt>
                <c:pt idx="75">
                  <c:v>43214</c:v>
                </c:pt>
                <c:pt idx="76">
                  <c:v>43215</c:v>
                </c:pt>
                <c:pt idx="77">
                  <c:v>43216</c:v>
                </c:pt>
                <c:pt idx="78">
                  <c:v>43217</c:v>
                </c:pt>
                <c:pt idx="79">
                  <c:v>43220</c:v>
                </c:pt>
                <c:pt idx="80">
                  <c:v>43221</c:v>
                </c:pt>
                <c:pt idx="81">
                  <c:v>43222</c:v>
                </c:pt>
                <c:pt idx="82">
                  <c:v>43223</c:v>
                </c:pt>
                <c:pt idx="83">
                  <c:v>43224</c:v>
                </c:pt>
                <c:pt idx="84">
                  <c:v>43228</c:v>
                </c:pt>
                <c:pt idx="85">
                  <c:v>43229</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43249</c:v>
                </c:pt>
                <c:pt idx="99">
                  <c:v>43250</c:v>
                </c:pt>
                <c:pt idx="100">
                  <c:v>43251</c:v>
                </c:pt>
                <c:pt idx="101">
                  <c:v>43252</c:v>
                </c:pt>
                <c:pt idx="102">
                  <c:v>43255</c:v>
                </c:pt>
                <c:pt idx="103">
                  <c:v>43256</c:v>
                </c:pt>
                <c:pt idx="104">
                  <c:v>43257</c:v>
                </c:pt>
                <c:pt idx="105">
                  <c:v>43258</c:v>
                </c:pt>
                <c:pt idx="106">
                  <c:v>43259</c:v>
                </c:pt>
                <c:pt idx="107">
                  <c:v>43262</c:v>
                </c:pt>
                <c:pt idx="108">
                  <c:v>43263</c:v>
                </c:pt>
                <c:pt idx="109">
                  <c:v>43264</c:v>
                </c:pt>
                <c:pt idx="110">
                  <c:v>43265</c:v>
                </c:pt>
                <c:pt idx="111">
                  <c:v>43266</c:v>
                </c:pt>
                <c:pt idx="112">
                  <c:v>43269</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43286</c:v>
                </c:pt>
                <c:pt idx="125">
                  <c:v>43287</c:v>
                </c:pt>
                <c:pt idx="126">
                  <c:v>43290</c:v>
                </c:pt>
                <c:pt idx="127">
                  <c:v>43291</c:v>
                </c:pt>
                <c:pt idx="128">
                  <c:v>43292</c:v>
                </c:pt>
                <c:pt idx="129">
                  <c:v>43293</c:v>
                </c:pt>
                <c:pt idx="130">
                  <c:v>43294</c:v>
                </c:pt>
                <c:pt idx="131">
                  <c:v>43297</c:v>
                </c:pt>
                <c:pt idx="132">
                  <c:v>43298</c:v>
                </c:pt>
                <c:pt idx="133">
                  <c:v>43299</c:v>
                </c:pt>
                <c:pt idx="134">
                  <c:v>43300</c:v>
                </c:pt>
                <c:pt idx="135">
                  <c:v>43301</c:v>
                </c:pt>
                <c:pt idx="136">
                  <c:v>43304</c:v>
                </c:pt>
                <c:pt idx="137">
                  <c:v>43305</c:v>
                </c:pt>
                <c:pt idx="138">
                  <c:v>43306</c:v>
                </c:pt>
                <c:pt idx="139">
                  <c:v>43307</c:v>
                </c:pt>
                <c:pt idx="140">
                  <c:v>43308</c:v>
                </c:pt>
                <c:pt idx="141">
                  <c:v>43311</c:v>
                </c:pt>
                <c:pt idx="142">
                  <c:v>43312</c:v>
                </c:pt>
                <c:pt idx="143">
                  <c:v>43313</c:v>
                </c:pt>
                <c:pt idx="144">
                  <c:v>43314</c:v>
                </c:pt>
                <c:pt idx="145">
                  <c:v>43315</c:v>
                </c:pt>
                <c:pt idx="146">
                  <c:v>43318</c:v>
                </c:pt>
                <c:pt idx="147">
                  <c:v>43319</c:v>
                </c:pt>
                <c:pt idx="148">
                  <c:v>43320</c:v>
                </c:pt>
                <c:pt idx="149">
                  <c:v>43321</c:v>
                </c:pt>
                <c:pt idx="150">
                  <c:v>43322</c:v>
                </c:pt>
                <c:pt idx="151">
                  <c:v>43325</c:v>
                </c:pt>
                <c:pt idx="152">
                  <c:v>43326</c:v>
                </c:pt>
                <c:pt idx="153">
                  <c:v>43327</c:v>
                </c:pt>
                <c:pt idx="154">
                  <c:v>43328</c:v>
                </c:pt>
                <c:pt idx="155">
                  <c:v>43329</c:v>
                </c:pt>
                <c:pt idx="156">
                  <c:v>43332</c:v>
                </c:pt>
                <c:pt idx="157">
                  <c:v>43333</c:v>
                </c:pt>
                <c:pt idx="158">
                  <c:v>43334</c:v>
                </c:pt>
                <c:pt idx="159">
                  <c:v>43335</c:v>
                </c:pt>
                <c:pt idx="160">
                  <c:v>43336</c:v>
                </c:pt>
                <c:pt idx="161">
                  <c:v>43340</c:v>
                </c:pt>
                <c:pt idx="162">
                  <c:v>43341</c:v>
                </c:pt>
                <c:pt idx="163">
                  <c:v>43342</c:v>
                </c:pt>
                <c:pt idx="164">
                  <c:v>43343</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43367</c:v>
                </c:pt>
                <c:pt idx="180">
                  <c:v>43368</c:v>
                </c:pt>
                <c:pt idx="181">
                  <c:v>43369</c:v>
                </c:pt>
                <c:pt idx="182">
                  <c:v>43370</c:v>
                </c:pt>
                <c:pt idx="183">
                  <c:v>43371</c:v>
                </c:pt>
                <c:pt idx="184">
                  <c:v>43374</c:v>
                </c:pt>
                <c:pt idx="185">
                  <c:v>43375</c:v>
                </c:pt>
                <c:pt idx="186">
                  <c:v>43376</c:v>
                </c:pt>
                <c:pt idx="187">
                  <c:v>43378</c:v>
                </c:pt>
                <c:pt idx="188">
                  <c:v>43381</c:v>
                </c:pt>
                <c:pt idx="189">
                  <c:v>43382</c:v>
                </c:pt>
                <c:pt idx="190">
                  <c:v>43383</c:v>
                </c:pt>
                <c:pt idx="191">
                  <c:v>43384</c:v>
                </c:pt>
                <c:pt idx="192">
                  <c:v>43385</c:v>
                </c:pt>
                <c:pt idx="193">
                  <c:v>43388</c:v>
                </c:pt>
                <c:pt idx="194">
                  <c:v>43389</c:v>
                </c:pt>
                <c:pt idx="195">
                  <c:v>43390</c:v>
                </c:pt>
                <c:pt idx="196">
                  <c:v>43391</c:v>
                </c:pt>
                <c:pt idx="197">
                  <c:v>43392</c:v>
                </c:pt>
                <c:pt idx="198">
                  <c:v>43395</c:v>
                </c:pt>
                <c:pt idx="199">
                  <c:v>43396</c:v>
                </c:pt>
                <c:pt idx="200">
                  <c:v>43397</c:v>
                </c:pt>
                <c:pt idx="201">
                  <c:v>43398</c:v>
                </c:pt>
                <c:pt idx="202">
                  <c:v>43399</c:v>
                </c:pt>
                <c:pt idx="203">
                  <c:v>43402</c:v>
                </c:pt>
                <c:pt idx="204">
                  <c:v>43403</c:v>
                </c:pt>
                <c:pt idx="205">
                  <c:v>43404</c:v>
                </c:pt>
                <c:pt idx="206">
                  <c:v>43405</c:v>
                </c:pt>
                <c:pt idx="207">
                  <c:v>43406</c:v>
                </c:pt>
                <c:pt idx="208">
                  <c:v>43409</c:v>
                </c:pt>
                <c:pt idx="209">
                  <c:v>43410</c:v>
                </c:pt>
                <c:pt idx="210">
                  <c:v>43411</c:v>
                </c:pt>
                <c:pt idx="211">
                  <c:v>43412</c:v>
                </c:pt>
                <c:pt idx="212">
                  <c:v>43413</c:v>
                </c:pt>
                <c:pt idx="213">
                  <c:v>43416</c:v>
                </c:pt>
                <c:pt idx="214">
                  <c:v>43417</c:v>
                </c:pt>
                <c:pt idx="215">
                  <c:v>43418</c:v>
                </c:pt>
                <c:pt idx="216">
                  <c:v>43419</c:v>
                </c:pt>
                <c:pt idx="217">
                  <c:v>43420</c:v>
                </c:pt>
                <c:pt idx="218">
                  <c:v>43423</c:v>
                </c:pt>
                <c:pt idx="219">
                  <c:v>43424</c:v>
                </c:pt>
                <c:pt idx="220">
                  <c:v>43425</c:v>
                </c:pt>
                <c:pt idx="221">
                  <c:v>43427</c:v>
                </c:pt>
                <c:pt idx="222">
                  <c:v>43430</c:v>
                </c:pt>
                <c:pt idx="223">
                  <c:v>43431</c:v>
                </c:pt>
                <c:pt idx="224">
                  <c:v>43432</c:v>
                </c:pt>
                <c:pt idx="225">
                  <c:v>43433</c:v>
                </c:pt>
                <c:pt idx="226">
                  <c:v>43434</c:v>
                </c:pt>
                <c:pt idx="227">
                  <c:v>43437</c:v>
                </c:pt>
                <c:pt idx="228">
                  <c:v>43438</c:v>
                </c:pt>
                <c:pt idx="229">
                  <c:v>43439</c:v>
                </c:pt>
                <c:pt idx="230">
                  <c:v>43440</c:v>
                </c:pt>
                <c:pt idx="231">
                  <c:v>43441</c:v>
                </c:pt>
                <c:pt idx="232">
                  <c:v>43444</c:v>
                </c:pt>
                <c:pt idx="233">
                  <c:v>43445</c:v>
                </c:pt>
                <c:pt idx="234">
                  <c:v>43446</c:v>
                </c:pt>
                <c:pt idx="235">
                  <c:v>43447</c:v>
                </c:pt>
                <c:pt idx="236">
                  <c:v>43448</c:v>
                </c:pt>
                <c:pt idx="237">
                  <c:v>43451</c:v>
                </c:pt>
                <c:pt idx="238">
                  <c:v>43452</c:v>
                </c:pt>
                <c:pt idx="239">
                  <c:v>43453</c:v>
                </c:pt>
                <c:pt idx="240">
                  <c:v>43454</c:v>
                </c:pt>
                <c:pt idx="241">
                  <c:v>43455</c:v>
                </c:pt>
                <c:pt idx="242">
                  <c:v>43458</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43487</c:v>
                </c:pt>
                <c:pt idx="257">
                  <c:v>43488</c:v>
                </c:pt>
                <c:pt idx="258">
                  <c:v>43489</c:v>
                </c:pt>
                <c:pt idx="259">
                  <c:v>43490</c:v>
                </c:pt>
                <c:pt idx="260">
                  <c:v>43493</c:v>
                </c:pt>
                <c:pt idx="261">
                  <c:v>43494</c:v>
                </c:pt>
                <c:pt idx="262">
                  <c:v>43495</c:v>
                </c:pt>
                <c:pt idx="263">
                  <c:v>43496</c:v>
                </c:pt>
                <c:pt idx="264">
                  <c:v>43497</c:v>
                </c:pt>
                <c:pt idx="265">
                  <c:v>43500</c:v>
                </c:pt>
                <c:pt idx="266">
                  <c:v>43501</c:v>
                </c:pt>
                <c:pt idx="267">
                  <c:v>43502</c:v>
                </c:pt>
                <c:pt idx="268">
                  <c:v>43503</c:v>
                </c:pt>
                <c:pt idx="269">
                  <c:v>43504</c:v>
                </c:pt>
                <c:pt idx="270">
                  <c:v>43507</c:v>
                </c:pt>
                <c:pt idx="271">
                  <c:v>43508</c:v>
                </c:pt>
                <c:pt idx="272">
                  <c:v>43509</c:v>
                </c:pt>
                <c:pt idx="273">
                  <c:v>43510</c:v>
                </c:pt>
                <c:pt idx="274">
                  <c:v>43511</c:v>
                </c:pt>
                <c:pt idx="275">
                  <c:v>43515</c:v>
                </c:pt>
                <c:pt idx="276">
                  <c:v>43516</c:v>
                </c:pt>
                <c:pt idx="277">
                  <c:v>43517</c:v>
                </c:pt>
                <c:pt idx="278">
                  <c:v>43518</c:v>
                </c:pt>
                <c:pt idx="279">
                  <c:v>43521</c:v>
                </c:pt>
                <c:pt idx="280">
                  <c:v>43522</c:v>
                </c:pt>
                <c:pt idx="281">
                  <c:v>43523</c:v>
                </c:pt>
                <c:pt idx="282">
                  <c:v>43524</c:v>
                </c:pt>
                <c:pt idx="283">
                  <c:v>43525</c:v>
                </c:pt>
                <c:pt idx="284">
                  <c:v>43528</c:v>
                </c:pt>
                <c:pt idx="285">
                  <c:v>43529</c:v>
                </c:pt>
                <c:pt idx="286">
                  <c:v>43530</c:v>
                </c:pt>
                <c:pt idx="287">
                  <c:v>43531</c:v>
                </c:pt>
                <c:pt idx="288">
                  <c:v>43532</c:v>
                </c:pt>
                <c:pt idx="289">
                  <c:v>43535</c:v>
                </c:pt>
                <c:pt idx="290">
                  <c:v>43536</c:v>
                </c:pt>
                <c:pt idx="291">
                  <c:v>43537</c:v>
                </c:pt>
                <c:pt idx="292">
                  <c:v>43538</c:v>
                </c:pt>
                <c:pt idx="293">
                  <c:v>43539</c:v>
                </c:pt>
                <c:pt idx="294">
                  <c:v>43542</c:v>
                </c:pt>
                <c:pt idx="295">
                  <c:v>43543</c:v>
                </c:pt>
                <c:pt idx="296">
                  <c:v>43544</c:v>
                </c:pt>
                <c:pt idx="297">
                  <c:v>43545</c:v>
                </c:pt>
                <c:pt idx="298">
                  <c:v>43546</c:v>
                </c:pt>
                <c:pt idx="299">
                  <c:v>43549</c:v>
                </c:pt>
                <c:pt idx="300">
                  <c:v>43550</c:v>
                </c:pt>
                <c:pt idx="301">
                  <c:v>43551</c:v>
                </c:pt>
                <c:pt idx="302">
                  <c:v>43552</c:v>
                </c:pt>
                <c:pt idx="303">
                  <c:v>43553</c:v>
                </c:pt>
                <c:pt idx="304">
                  <c:v>43556</c:v>
                </c:pt>
                <c:pt idx="305">
                  <c:v>43557</c:v>
                </c:pt>
                <c:pt idx="306">
                  <c:v>43558</c:v>
                </c:pt>
                <c:pt idx="307">
                  <c:v>43559</c:v>
                </c:pt>
                <c:pt idx="308">
                  <c:v>43560</c:v>
                </c:pt>
                <c:pt idx="309">
                  <c:v>43563</c:v>
                </c:pt>
                <c:pt idx="310">
                  <c:v>43564</c:v>
                </c:pt>
                <c:pt idx="311">
                  <c:v>43565</c:v>
                </c:pt>
                <c:pt idx="312">
                  <c:v>43566</c:v>
                </c:pt>
                <c:pt idx="313">
                  <c:v>43567</c:v>
                </c:pt>
                <c:pt idx="314">
                  <c:v>43570</c:v>
                </c:pt>
                <c:pt idx="315">
                  <c:v>43571</c:v>
                </c:pt>
                <c:pt idx="316">
                  <c:v>43572</c:v>
                </c:pt>
                <c:pt idx="317">
                  <c:v>43573</c:v>
                </c:pt>
                <c:pt idx="318">
                  <c:v>43578</c:v>
                </c:pt>
                <c:pt idx="319">
                  <c:v>43579</c:v>
                </c:pt>
                <c:pt idx="320">
                  <c:v>43580</c:v>
                </c:pt>
                <c:pt idx="321">
                  <c:v>43581</c:v>
                </c:pt>
                <c:pt idx="322">
                  <c:v>43584</c:v>
                </c:pt>
                <c:pt idx="323">
                  <c:v>43585</c:v>
                </c:pt>
                <c:pt idx="324">
                  <c:v>43586</c:v>
                </c:pt>
                <c:pt idx="325">
                  <c:v>43587</c:v>
                </c:pt>
                <c:pt idx="326">
                  <c:v>43588</c:v>
                </c:pt>
                <c:pt idx="327">
                  <c:v>43592</c:v>
                </c:pt>
                <c:pt idx="328">
                  <c:v>43593</c:v>
                </c:pt>
                <c:pt idx="329">
                  <c:v>43594</c:v>
                </c:pt>
                <c:pt idx="330">
                  <c:v>43595</c:v>
                </c:pt>
                <c:pt idx="331">
                  <c:v>43598</c:v>
                </c:pt>
                <c:pt idx="332">
                  <c:v>43599</c:v>
                </c:pt>
                <c:pt idx="333">
                  <c:v>43600</c:v>
                </c:pt>
                <c:pt idx="334">
                  <c:v>43601</c:v>
                </c:pt>
                <c:pt idx="335">
                  <c:v>43602</c:v>
                </c:pt>
                <c:pt idx="336">
                  <c:v>43605</c:v>
                </c:pt>
                <c:pt idx="337">
                  <c:v>43606</c:v>
                </c:pt>
                <c:pt idx="338">
                  <c:v>43607</c:v>
                </c:pt>
                <c:pt idx="339">
                  <c:v>43608</c:v>
                </c:pt>
                <c:pt idx="340">
                  <c:v>43609</c:v>
                </c:pt>
                <c:pt idx="341">
                  <c:v>43613</c:v>
                </c:pt>
                <c:pt idx="342">
                  <c:v>43614</c:v>
                </c:pt>
                <c:pt idx="343">
                  <c:v>43615</c:v>
                </c:pt>
                <c:pt idx="344">
                  <c:v>43616</c:v>
                </c:pt>
                <c:pt idx="345">
                  <c:v>43619</c:v>
                </c:pt>
                <c:pt idx="346">
                  <c:v>43620</c:v>
                </c:pt>
                <c:pt idx="347">
                  <c:v>43621</c:v>
                </c:pt>
                <c:pt idx="348">
                  <c:v>43622</c:v>
                </c:pt>
                <c:pt idx="349">
                  <c:v>43623</c:v>
                </c:pt>
                <c:pt idx="350">
                  <c:v>43626</c:v>
                </c:pt>
                <c:pt idx="351">
                  <c:v>43627</c:v>
                </c:pt>
                <c:pt idx="352">
                  <c:v>43628</c:v>
                </c:pt>
                <c:pt idx="353">
                  <c:v>43629</c:v>
                </c:pt>
                <c:pt idx="354">
                  <c:v>43630</c:v>
                </c:pt>
                <c:pt idx="355">
                  <c:v>43633</c:v>
                </c:pt>
                <c:pt idx="356">
                  <c:v>43634</c:v>
                </c:pt>
                <c:pt idx="357">
                  <c:v>43635</c:v>
                </c:pt>
              </c:numCache>
            </c:numRef>
          </c:cat>
          <c:val>
            <c:numRef>
              <c:f>BDI!$C$2:$C$378</c:f>
              <c:numCache>
                <c:formatCode>General</c:formatCode>
                <c:ptCount val="358"/>
                <c:pt idx="0">
                  <c:v>433.72</c:v>
                </c:pt>
                <c:pt idx="1">
                  <c:v>435.27</c:v>
                </c:pt>
                <c:pt idx="2">
                  <c:v>436.56</c:v>
                </c:pt>
                <c:pt idx="3">
                  <c:v>436.5</c:v>
                </c:pt>
                <c:pt idx="4">
                  <c:v>436.79</c:v>
                </c:pt>
                <c:pt idx="5">
                  <c:v>439.83</c:v>
                </c:pt>
                <c:pt idx="6">
                  <c:v>441.15</c:v>
                </c:pt>
                <c:pt idx="7">
                  <c:v>441.41</c:v>
                </c:pt>
                <c:pt idx="8">
                  <c:v>439.79</c:v>
                </c:pt>
                <c:pt idx="9">
                  <c:v>438.88</c:v>
                </c:pt>
                <c:pt idx="10">
                  <c:v>437.96</c:v>
                </c:pt>
                <c:pt idx="11">
                  <c:v>436.95</c:v>
                </c:pt>
                <c:pt idx="12">
                  <c:v>437.02</c:v>
                </c:pt>
                <c:pt idx="13">
                  <c:v>438.39</c:v>
                </c:pt>
                <c:pt idx="14">
                  <c:v>437.32</c:v>
                </c:pt>
                <c:pt idx="15">
                  <c:v>438.83</c:v>
                </c:pt>
                <c:pt idx="16">
                  <c:v>439.04</c:v>
                </c:pt>
                <c:pt idx="17">
                  <c:v>439.95</c:v>
                </c:pt>
                <c:pt idx="18">
                  <c:v>441.54</c:v>
                </c:pt>
                <c:pt idx="19">
                  <c:v>442.85</c:v>
                </c:pt>
                <c:pt idx="20">
                  <c:v>443.44</c:v>
                </c:pt>
                <c:pt idx="21">
                  <c:v>443.38</c:v>
                </c:pt>
                <c:pt idx="22">
                  <c:v>443.46</c:v>
                </c:pt>
                <c:pt idx="23">
                  <c:v>442.6</c:v>
                </c:pt>
                <c:pt idx="24">
                  <c:v>443.15</c:v>
                </c:pt>
                <c:pt idx="25">
                  <c:v>442.03</c:v>
                </c:pt>
                <c:pt idx="26">
                  <c:v>440.88</c:v>
                </c:pt>
                <c:pt idx="27">
                  <c:v>438.4</c:v>
                </c:pt>
                <c:pt idx="28">
                  <c:v>439.26</c:v>
                </c:pt>
                <c:pt idx="29">
                  <c:v>439.5</c:v>
                </c:pt>
                <c:pt idx="30">
                  <c:v>441.07</c:v>
                </c:pt>
                <c:pt idx="31">
                  <c:v>440.89</c:v>
                </c:pt>
                <c:pt idx="32">
                  <c:v>441.92</c:v>
                </c:pt>
                <c:pt idx="33">
                  <c:v>441.18</c:v>
                </c:pt>
                <c:pt idx="34">
                  <c:v>442.13</c:v>
                </c:pt>
                <c:pt idx="35">
                  <c:v>442.46</c:v>
                </c:pt>
                <c:pt idx="36">
                  <c:v>442.97</c:v>
                </c:pt>
                <c:pt idx="37">
                  <c:v>444.32</c:v>
                </c:pt>
                <c:pt idx="38">
                  <c:v>443.28</c:v>
                </c:pt>
                <c:pt idx="39">
                  <c:v>443.89</c:v>
                </c:pt>
                <c:pt idx="40">
                  <c:v>444.22</c:v>
                </c:pt>
                <c:pt idx="41">
                  <c:v>444.11</c:v>
                </c:pt>
                <c:pt idx="42">
                  <c:v>445.59</c:v>
                </c:pt>
                <c:pt idx="43">
                  <c:v>445.12</c:v>
                </c:pt>
                <c:pt idx="44">
                  <c:v>444.58</c:v>
                </c:pt>
                <c:pt idx="45">
                  <c:v>447.07</c:v>
                </c:pt>
                <c:pt idx="46">
                  <c:v>445.18</c:v>
                </c:pt>
                <c:pt idx="47">
                  <c:v>445.49</c:v>
                </c:pt>
                <c:pt idx="48">
                  <c:v>446.61</c:v>
                </c:pt>
                <c:pt idx="49">
                  <c:v>446.2</c:v>
                </c:pt>
                <c:pt idx="50">
                  <c:v>445.49</c:v>
                </c:pt>
                <c:pt idx="51">
                  <c:v>443.61</c:v>
                </c:pt>
                <c:pt idx="52">
                  <c:v>441.07</c:v>
                </c:pt>
                <c:pt idx="53">
                  <c:v>440.16</c:v>
                </c:pt>
                <c:pt idx="54">
                  <c:v>440.42</c:v>
                </c:pt>
                <c:pt idx="55">
                  <c:v>439.3</c:v>
                </c:pt>
                <c:pt idx="56">
                  <c:v>437.22</c:v>
                </c:pt>
                <c:pt idx="57">
                  <c:v>436.14</c:v>
                </c:pt>
                <c:pt idx="58">
                  <c:v>436.09</c:v>
                </c:pt>
                <c:pt idx="59">
                  <c:v>436.88</c:v>
                </c:pt>
                <c:pt idx="60">
                  <c:v>437.25</c:v>
                </c:pt>
                <c:pt idx="61">
                  <c:v>434.96</c:v>
                </c:pt>
                <c:pt idx="62">
                  <c:v>436.63</c:v>
                </c:pt>
                <c:pt idx="63">
                  <c:v>436.43</c:v>
                </c:pt>
                <c:pt idx="64">
                  <c:v>439.3</c:v>
                </c:pt>
                <c:pt idx="65">
                  <c:v>440.13</c:v>
                </c:pt>
                <c:pt idx="66">
                  <c:v>440.65</c:v>
                </c:pt>
                <c:pt idx="67">
                  <c:v>440.63</c:v>
                </c:pt>
                <c:pt idx="68">
                  <c:v>439.73</c:v>
                </c:pt>
                <c:pt idx="69">
                  <c:v>439.93</c:v>
                </c:pt>
                <c:pt idx="70">
                  <c:v>440.79</c:v>
                </c:pt>
                <c:pt idx="71">
                  <c:v>444.35</c:v>
                </c:pt>
                <c:pt idx="72">
                  <c:v>445.53</c:v>
                </c:pt>
                <c:pt idx="73">
                  <c:v>445.63</c:v>
                </c:pt>
                <c:pt idx="74">
                  <c:v>444.41</c:v>
                </c:pt>
                <c:pt idx="75">
                  <c:v>444.9</c:v>
                </c:pt>
                <c:pt idx="76">
                  <c:v>447.17</c:v>
                </c:pt>
                <c:pt idx="77">
                  <c:v>446.29</c:v>
                </c:pt>
                <c:pt idx="78">
                  <c:v>441.74</c:v>
                </c:pt>
                <c:pt idx="79">
                  <c:v>445.1</c:v>
                </c:pt>
                <c:pt idx="80">
                  <c:v>446.5</c:v>
                </c:pt>
                <c:pt idx="81">
                  <c:v>445.94</c:v>
                </c:pt>
                <c:pt idx="82">
                  <c:v>446.49</c:v>
                </c:pt>
                <c:pt idx="83">
                  <c:v>446.43</c:v>
                </c:pt>
                <c:pt idx="84">
                  <c:v>444.07</c:v>
                </c:pt>
                <c:pt idx="85">
                  <c:v>445.11</c:v>
                </c:pt>
                <c:pt idx="86">
                  <c:v>444.07</c:v>
                </c:pt>
                <c:pt idx="87">
                  <c:v>443.64</c:v>
                </c:pt>
                <c:pt idx="88">
                  <c:v>443.62</c:v>
                </c:pt>
                <c:pt idx="89">
                  <c:v>442.25</c:v>
                </c:pt>
                <c:pt idx="90">
                  <c:v>443.55</c:v>
                </c:pt>
                <c:pt idx="91">
                  <c:v>443.39</c:v>
                </c:pt>
                <c:pt idx="92">
                  <c:v>444.84</c:v>
                </c:pt>
                <c:pt idx="93">
                  <c:v>445.3</c:v>
                </c:pt>
                <c:pt idx="94">
                  <c:v>445.98</c:v>
                </c:pt>
                <c:pt idx="95">
                  <c:v>445.23</c:v>
                </c:pt>
                <c:pt idx="96">
                  <c:v>444.76</c:v>
                </c:pt>
                <c:pt idx="97">
                  <c:v>444.76</c:v>
                </c:pt>
                <c:pt idx="98">
                  <c:v>445.48</c:v>
                </c:pt>
                <c:pt idx="99">
                  <c:v>445.87</c:v>
                </c:pt>
                <c:pt idx="100">
                  <c:v>446.27</c:v>
                </c:pt>
                <c:pt idx="101">
                  <c:v>445.63</c:v>
                </c:pt>
                <c:pt idx="102">
                  <c:v>443.49</c:v>
                </c:pt>
                <c:pt idx="103">
                  <c:v>443.97</c:v>
                </c:pt>
                <c:pt idx="104">
                  <c:v>446.27</c:v>
                </c:pt>
                <c:pt idx="105">
                  <c:v>447.02</c:v>
                </c:pt>
                <c:pt idx="106">
                  <c:v>450.3</c:v>
                </c:pt>
                <c:pt idx="107">
                  <c:v>450.01</c:v>
                </c:pt>
                <c:pt idx="108">
                  <c:v>451.96</c:v>
                </c:pt>
                <c:pt idx="109">
                  <c:v>451.35</c:v>
                </c:pt>
                <c:pt idx="110">
                  <c:v>450.94</c:v>
                </c:pt>
                <c:pt idx="111">
                  <c:v>449.96</c:v>
                </c:pt>
                <c:pt idx="112">
                  <c:v>446.95</c:v>
                </c:pt>
                <c:pt idx="113">
                  <c:v>443.83</c:v>
                </c:pt>
                <c:pt idx="114">
                  <c:v>445.16</c:v>
                </c:pt>
                <c:pt idx="115">
                  <c:v>444.11</c:v>
                </c:pt>
                <c:pt idx="116">
                  <c:v>443.21</c:v>
                </c:pt>
                <c:pt idx="117">
                  <c:v>440.3</c:v>
                </c:pt>
                <c:pt idx="118">
                  <c:v>439.42</c:v>
                </c:pt>
                <c:pt idx="119">
                  <c:v>439.42</c:v>
                </c:pt>
                <c:pt idx="120">
                  <c:v>438.33</c:v>
                </c:pt>
                <c:pt idx="121">
                  <c:v>439.11</c:v>
                </c:pt>
                <c:pt idx="122">
                  <c:v>437.86</c:v>
                </c:pt>
                <c:pt idx="123">
                  <c:v>437.34</c:v>
                </c:pt>
                <c:pt idx="124">
                  <c:v>436.22</c:v>
                </c:pt>
                <c:pt idx="125">
                  <c:v>436.81</c:v>
                </c:pt>
                <c:pt idx="126">
                  <c:v>438.05</c:v>
                </c:pt>
                <c:pt idx="127">
                  <c:v>438.66</c:v>
                </c:pt>
                <c:pt idx="128">
                  <c:v>434.89</c:v>
                </c:pt>
                <c:pt idx="129">
                  <c:v>436.1</c:v>
                </c:pt>
                <c:pt idx="130">
                  <c:v>435.05</c:v>
                </c:pt>
                <c:pt idx="131">
                  <c:v>432.95</c:v>
                </c:pt>
                <c:pt idx="132">
                  <c:v>432.46</c:v>
                </c:pt>
                <c:pt idx="133">
                  <c:v>431.77</c:v>
                </c:pt>
                <c:pt idx="134">
                  <c:v>430.58</c:v>
                </c:pt>
                <c:pt idx="135">
                  <c:v>432.04</c:v>
                </c:pt>
                <c:pt idx="136">
                  <c:v>432.14</c:v>
                </c:pt>
                <c:pt idx="137">
                  <c:v>431.48</c:v>
                </c:pt>
                <c:pt idx="138">
                  <c:v>432.95</c:v>
                </c:pt>
                <c:pt idx="139">
                  <c:v>433.59</c:v>
                </c:pt>
                <c:pt idx="140">
                  <c:v>432.82</c:v>
                </c:pt>
                <c:pt idx="141">
                  <c:v>432.49</c:v>
                </c:pt>
                <c:pt idx="142">
                  <c:v>433.13</c:v>
                </c:pt>
                <c:pt idx="143">
                  <c:v>429.28</c:v>
                </c:pt>
                <c:pt idx="144">
                  <c:v>427.83</c:v>
                </c:pt>
                <c:pt idx="145">
                  <c:v>427.37</c:v>
                </c:pt>
                <c:pt idx="146">
                  <c:v>426.79</c:v>
                </c:pt>
                <c:pt idx="147">
                  <c:v>425.64</c:v>
                </c:pt>
                <c:pt idx="148">
                  <c:v>424.8</c:v>
                </c:pt>
                <c:pt idx="149">
                  <c:v>424.12</c:v>
                </c:pt>
                <c:pt idx="150">
                  <c:v>421.87</c:v>
                </c:pt>
                <c:pt idx="151">
                  <c:v>418.97</c:v>
                </c:pt>
                <c:pt idx="152">
                  <c:v>418.03</c:v>
                </c:pt>
                <c:pt idx="153">
                  <c:v>414.17</c:v>
                </c:pt>
                <c:pt idx="154">
                  <c:v>413.84</c:v>
                </c:pt>
                <c:pt idx="155">
                  <c:v>413.5</c:v>
                </c:pt>
                <c:pt idx="156">
                  <c:v>414.19</c:v>
                </c:pt>
                <c:pt idx="157">
                  <c:v>414.42</c:v>
                </c:pt>
                <c:pt idx="158">
                  <c:v>413.66</c:v>
                </c:pt>
                <c:pt idx="159">
                  <c:v>412.51</c:v>
                </c:pt>
                <c:pt idx="160">
                  <c:v>412.3</c:v>
                </c:pt>
                <c:pt idx="161">
                  <c:v>412.23</c:v>
                </c:pt>
                <c:pt idx="162">
                  <c:v>411.78</c:v>
                </c:pt>
                <c:pt idx="163">
                  <c:v>410.96</c:v>
                </c:pt>
                <c:pt idx="164">
                  <c:v>411.42</c:v>
                </c:pt>
                <c:pt idx="165">
                  <c:v>411.23</c:v>
                </c:pt>
                <c:pt idx="166">
                  <c:v>409.89</c:v>
                </c:pt>
                <c:pt idx="167">
                  <c:v>410.44</c:v>
                </c:pt>
                <c:pt idx="168">
                  <c:v>411.77</c:v>
                </c:pt>
                <c:pt idx="169">
                  <c:v>413.6</c:v>
                </c:pt>
                <c:pt idx="170">
                  <c:v>411.55</c:v>
                </c:pt>
                <c:pt idx="171">
                  <c:v>409.53</c:v>
                </c:pt>
                <c:pt idx="172">
                  <c:v>409.47</c:v>
                </c:pt>
                <c:pt idx="173">
                  <c:v>408.7</c:v>
                </c:pt>
                <c:pt idx="174">
                  <c:v>410.51</c:v>
                </c:pt>
                <c:pt idx="175">
                  <c:v>410.2</c:v>
                </c:pt>
                <c:pt idx="176">
                  <c:v>412.25</c:v>
                </c:pt>
                <c:pt idx="177">
                  <c:v>413.55</c:v>
                </c:pt>
                <c:pt idx="178">
                  <c:v>414.3</c:v>
                </c:pt>
                <c:pt idx="179">
                  <c:v>415.67</c:v>
                </c:pt>
                <c:pt idx="180">
                  <c:v>416.76</c:v>
                </c:pt>
                <c:pt idx="181">
                  <c:v>416.45</c:v>
                </c:pt>
                <c:pt idx="182">
                  <c:v>416.5</c:v>
                </c:pt>
                <c:pt idx="183">
                  <c:v>414.95</c:v>
                </c:pt>
                <c:pt idx="184">
                  <c:v>415.23</c:v>
                </c:pt>
                <c:pt idx="185">
                  <c:v>417.25</c:v>
                </c:pt>
                <c:pt idx="186">
                  <c:v>417.68</c:v>
                </c:pt>
                <c:pt idx="187">
                  <c:v>417.29</c:v>
                </c:pt>
                <c:pt idx="188">
                  <c:v>417.43</c:v>
                </c:pt>
                <c:pt idx="189">
                  <c:v>418.08</c:v>
                </c:pt>
                <c:pt idx="190">
                  <c:v>416.68</c:v>
                </c:pt>
                <c:pt idx="191">
                  <c:v>416.68</c:v>
                </c:pt>
                <c:pt idx="192">
                  <c:v>417.66</c:v>
                </c:pt>
                <c:pt idx="193">
                  <c:v>419.02</c:v>
                </c:pt>
                <c:pt idx="194">
                  <c:v>418.83</c:v>
                </c:pt>
                <c:pt idx="195">
                  <c:v>417.73</c:v>
                </c:pt>
                <c:pt idx="196">
                  <c:v>415.92</c:v>
                </c:pt>
                <c:pt idx="197">
                  <c:v>416.67</c:v>
                </c:pt>
                <c:pt idx="198">
                  <c:v>416.8</c:v>
                </c:pt>
                <c:pt idx="199">
                  <c:v>416.14</c:v>
                </c:pt>
                <c:pt idx="200">
                  <c:v>415.42</c:v>
                </c:pt>
                <c:pt idx="201">
                  <c:v>415.73</c:v>
                </c:pt>
                <c:pt idx="202">
                  <c:v>416.79</c:v>
                </c:pt>
                <c:pt idx="203">
                  <c:v>416.4</c:v>
                </c:pt>
                <c:pt idx="204">
                  <c:v>415.57</c:v>
                </c:pt>
                <c:pt idx="205">
                  <c:v>416.13</c:v>
                </c:pt>
                <c:pt idx="206">
                  <c:v>417.76</c:v>
                </c:pt>
                <c:pt idx="207">
                  <c:v>417.75</c:v>
                </c:pt>
                <c:pt idx="208">
                  <c:v>418.89</c:v>
                </c:pt>
                <c:pt idx="209">
                  <c:v>417.36</c:v>
                </c:pt>
                <c:pt idx="210">
                  <c:v>417.36</c:v>
                </c:pt>
                <c:pt idx="211">
                  <c:v>416.23</c:v>
                </c:pt>
                <c:pt idx="212">
                  <c:v>414.26</c:v>
                </c:pt>
                <c:pt idx="213">
                  <c:v>415.35</c:v>
                </c:pt>
                <c:pt idx="214">
                  <c:v>413.81</c:v>
                </c:pt>
                <c:pt idx="215">
                  <c:v>414.52</c:v>
                </c:pt>
                <c:pt idx="216">
                  <c:v>415.17</c:v>
                </c:pt>
                <c:pt idx="217">
                  <c:v>416.8</c:v>
                </c:pt>
                <c:pt idx="218">
                  <c:v>418.1</c:v>
                </c:pt>
                <c:pt idx="219">
                  <c:v>416.79</c:v>
                </c:pt>
                <c:pt idx="220">
                  <c:v>416.45</c:v>
                </c:pt>
                <c:pt idx="221">
                  <c:v>415.27</c:v>
                </c:pt>
                <c:pt idx="222">
                  <c:v>413.26</c:v>
                </c:pt>
                <c:pt idx="223">
                  <c:v>411.73</c:v>
                </c:pt>
                <c:pt idx="224">
                  <c:v>413.24</c:v>
                </c:pt>
                <c:pt idx="225">
                  <c:v>414.49</c:v>
                </c:pt>
                <c:pt idx="226">
                  <c:v>416.18</c:v>
                </c:pt>
                <c:pt idx="227">
                  <c:v>418.3</c:v>
                </c:pt>
                <c:pt idx="228">
                  <c:v>418.64</c:v>
                </c:pt>
                <c:pt idx="229">
                  <c:v>417.02</c:v>
                </c:pt>
                <c:pt idx="230">
                  <c:v>416.56</c:v>
                </c:pt>
                <c:pt idx="231">
                  <c:v>417.73</c:v>
                </c:pt>
                <c:pt idx="232">
                  <c:v>416.78</c:v>
                </c:pt>
                <c:pt idx="233">
                  <c:v>414.66</c:v>
                </c:pt>
                <c:pt idx="234">
                  <c:v>415.27</c:v>
                </c:pt>
                <c:pt idx="235">
                  <c:v>416.2</c:v>
                </c:pt>
                <c:pt idx="236">
                  <c:v>414.97</c:v>
                </c:pt>
                <c:pt idx="237">
                  <c:v>414.38</c:v>
                </c:pt>
                <c:pt idx="238">
                  <c:v>413.38</c:v>
                </c:pt>
                <c:pt idx="239">
                  <c:v>412.76</c:v>
                </c:pt>
                <c:pt idx="240">
                  <c:v>411.74</c:v>
                </c:pt>
                <c:pt idx="241">
                  <c:v>410.8</c:v>
                </c:pt>
                <c:pt idx="242">
                  <c:v>410.49</c:v>
                </c:pt>
                <c:pt idx="243">
                  <c:v>409.43</c:v>
                </c:pt>
                <c:pt idx="244">
                  <c:v>410.92</c:v>
                </c:pt>
                <c:pt idx="245">
                  <c:v>412.94</c:v>
                </c:pt>
                <c:pt idx="246">
                  <c:v>413.58</c:v>
                </c:pt>
                <c:pt idx="247">
                  <c:v>413.63</c:v>
                </c:pt>
                <c:pt idx="248">
                  <c:v>412.56</c:v>
                </c:pt>
                <c:pt idx="249">
                  <c:v>411</c:v>
                </c:pt>
                <c:pt idx="250">
                  <c:v>411.81</c:v>
                </c:pt>
                <c:pt idx="251">
                  <c:v>412.52</c:v>
                </c:pt>
                <c:pt idx="252">
                  <c:v>411.24</c:v>
                </c:pt>
                <c:pt idx="253">
                  <c:v>412.31</c:v>
                </c:pt>
                <c:pt idx="254">
                  <c:v>414.02</c:v>
                </c:pt>
                <c:pt idx="255">
                  <c:v>411.3</c:v>
                </c:pt>
                <c:pt idx="256">
                  <c:v>410.1</c:v>
                </c:pt>
                <c:pt idx="257">
                  <c:v>411.52</c:v>
                </c:pt>
                <c:pt idx="258">
                  <c:v>411.35</c:v>
                </c:pt>
                <c:pt idx="259">
                  <c:v>411.62</c:v>
                </c:pt>
                <c:pt idx="260">
                  <c:v>412.47</c:v>
                </c:pt>
                <c:pt idx="261">
                  <c:v>412.99</c:v>
                </c:pt>
                <c:pt idx="262">
                  <c:v>413.66</c:v>
                </c:pt>
                <c:pt idx="263">
                  <c:v>412.83</c:v>
                </c:pt>
                <c:pt idx="264">
                  <c:v>412.94</c:v>
                </c:pt>
                <c:pt idx="265">
                  <c:v>413.49</c:v>
                </c:pt>
                <c:pt idx="266">
                  <c:v>414.15</c:v>
                </c:pt>
                <c:pt idx="267">
                  <c:v>413.47</c:v>
                </c:pt>
                <c:pt idx="268">
                  <c:v>413.47</c:v>
                </c:pt>
                <c:pt idx="269">
                  <c:v>413.03</c:v>
                </c:pt>
                <c:pt idx="270">
                  <c:v>411.59</c:v>
                </c:pt>
                <c:pt idx="271">
                  <c:v>411.81</c:v>
                </c:pt>
                <c:pt idx="272">
                  <c:v>411.68</c:v>
                </c:pt>
                <c:pt idx="273">
                  <c:v>411.57</c:v>
                </c:pt>
                <c:pt idx="274">
                  <c:v>413.36</c:v>
                </c:pt>
                <c:pt idx="275">
                  <c:v>413.71</c:v>
                </c:pt>
                <c:pt idx="276">
                  <c:v>413.82</c:v>
                </c:pt>
                <c:pt idx="277">
                  <c:v>413.69</c:v>
                </c:pt>
                <c:pt idx="278">
                  <c:v>414.97</c:v>
                </c:pt>
                <c:pt idx="279">
                  <c:v>414.19</c:v>
                </c:pt>
                <c:pt idx="280">
                  <c:v>413.13</c:v>
                </c:pt>
                <c:pt idx="281">
                  <c:v>413.36</c:v>
                </c:pt>
                <c:pt idx="282">
                  <c:v>412.83</c:v>
                </c:pt>
                <c:pt idx="283">
                  <c:v>413.73</c:v>
                </c:pt>
                <c:pt idx="284">
                  <c:v>413.24</c:v>
                </c:pt>
                <c:pt idx="285">
                  <c:v>414.17</c:v>
                </c:pt>
                <c:pt idx="286">
                  <c:v>413.01</c:v>
                </c:pt>
                <c:pt idx="287">
                  <c:v>413.56</c:v>
                </c:pt>
                <c:pt idx="288">
                  <c:v>414.33</c:v>
                </c:pt>
                <c:pt idx="289">
                  <c:v>413.86</c:v>
                </c:pt>
                <c:pt idx="290">
                  <c:v>417.35</c:v>
                </c:pt>
                <c:pt idx="291">
                  <c:v>419.42</c:v>
                </c:pt>
                <c:pt idx="292">
                  <c:v>418.27</c:v>
                </c:pt>
                <c:pt idx="293">
                  <c:v>419.58</c:v>
                </c:pt>
                <c:pt idx="294">
                  <c:v>420</c:v>
                </c:pt>
                <c:pt idx="295">
                  <c:v>420.73</c:v>
                </c:pt>
                <c:pt idx="296">
                  <c:v>421.99</c:v>
                </c:pt>
                <c:pt idx="297">
                  <c:v>423.67</c:v>
                </c:pt>
                <c:pt idx="298">
                  <c:v>424.35</c:v>
                </c:pt>
                <c:pt idx="299">
                  <c:v>425.45</c:v>
                </c:pt>
                <c:pt idx="300">
                  <c:v>425.73</c:v>
                </c:pt>
                <c:pt idx="301">
                  <c:v>426.3</c:v>
                </c:pt>
                <c:pt idx="302">
                  <c:v>425.44</c:v>
                </c:pt>
                <c:pt idx="303">
                  <c:v>425.61</c:v>
                </c:pt>
                <c:pt idx="304">
                  <c:v>426.5</c:v>
                </c:pt>
                <c:pt idx="305">
                  <c:v>426.37</c:v>
                </c:pt>
                <c:pt idx="306">
                  <c:v>426.9</c:v>
                </c:pt>
                <c:pt idx="307">
                  <c:v>427.5</c:v>
                </c:pt>
                <c:pt idx="308">
                  <c:v>424.94</c:v>
                </c:pt>
                <c:pt idx="309">
                  <c:v>425.23</c:v>
                </c:pt>
                <c:pt idx="310">
                  <c:v>424.84</c:v>
                </c:pt>
                <c:pt idx="311">
                  <c:v>425.3</c:v>
                </c:pt>
                <c:pt idx="312">
                  <c:v>424.6</c:v>
                </c:pt>
                <c:pt idx="313">
                  <c:v>426.1</c:v>
                </c:pt>
                <c:pt idx="314">
                  <c:v>425.53</c:v>
                </c:pt>
                <c:pt idx="315">
                  <c:v>424.9</c:v>
                </c:pt>
                <c:pt idx="316">
                  <c:v>425.29</c:v>
                </c:pt>
                <c:pt idx="317">
                  <c:v>425.08</c:v>
                </c:pt>
                <c:pt idx="318">
                  <c:v>422.61</c:v>
                </c:pt>
                <c:pt idx="319">
                  <c:v>421.12</c:v>
                </c:pt>
                <c:pt idx="320">
                  <c:v>421.53</c:v>
                </c:pt>
                <c:pt idx="321">
                  <c:v>422.59</c:v>
                </c:pt>
                <c:pt idx="322">
                  <c:v>421.99</c:v>
                </c:pt>
                <c:pt idx="323">
                  <c:v>422.09</c:v>
                </c:pt>
                <c:pt idx="324">
                  <c:v>420.13</c:v>
                </c:pt>
                <c:pt idx="325">
                  <c:v>418.41</c:v>
                </c:pt>
                <c:pt idx="326">
                  <c:v>418.59</c:v>
                </c:pt>
                <c:pt idx="327">
                  <c:v>417.29</c:v>
                </c:pt>
                <c:pt idx="328">
                  <c:v>414.2</c:v>
                </c:pt>
                <c:pt idx="329">
                  <c:v>412.54</c:v>
                </c:pt>
                <c:pt idx="330">
                  <c:v>410.08</c:v>
                </c:pt>
                <c:pt idx="331">
                  <c:v>408.41</c:v>
                </c:pt>
                <c:pt idx="332">
                  <c:v>410.4</c:v>
                </c:pt>
                <c:pt idx="333">
                  <c:v>411.99</c:v>
                </c:pt>
                <c:pt idx="334">
                  <c:v>413.97</c:v>
                </c:pt>
                <c:pt idx="335">
                  <c:v>412.57</c:v>
                </c:pt>
                <c:pt idx="336">
                  <c:v>413.38</c:v>
                </c:pt>
                <c:pt idx="337">
                  <c:v>413.63</c:v>
                </c:pt>
                <c:pt idx="338">
                  <c:v>413.58</c:v>
                </c:pt>
                <c:pt idx="339">
                  <c:v>413.02</c:v>
                </c:pt>
                <c:pt idx="340">
                  <c:v>414.71</c:v>
                </c:pt>
                <c:pt idx="341">
                  <c:v>417.42</c:v>
                </c:pt>
                <c:pt idx="342">
                  <c:v>415.37</c:v>
                </c:pt>
                <c:pt idx="343">
                  <c:v>417.41</c:v>
                </c:pt>
                <c:pt idx="344">
                  <c:v>415.96</c:v>
                </c:pt>
                <c:pt idx="345">
                  <c:v>416.23</c:v>
                </c:pt>
                <c:pt idx="346">
                  <c:v>415.31</c:v>
                </c:pt>
                <c:pt idx="347">
                  <c:v>414.38</c:v>
                </c:pt>
                <c:pt idx="348">
                  <c:v>415.78</c:v>
                </c:pt>
                <c:pt idx="349">
                  <c:v>409.61</c:v>
                </c:pt>
                <c:pt idx="350">
                  <c:v>410.71</c:v>
                </c:pt>
                <c:pt idx="351">
                  <c:v>412.4</c:v>
                </c:pt>
                <c:pt idx="352">
                  <c:v>413.1</c:v>
                </c:pt>
                <c:pt idx="353">
                  <c:v>413.18</c:v>
                </c:pt>
                <c:pt idx="354">
                  <c:v>412.08</c:v>
                </c:pt>
                <c:pt idx="355">
                  <c:v>412.52</c:v>
                </c:pt>
                <c:pt idx="356">
                  <c:v>412.14</c:v>
                </c:pt>
              </c:numCache>
            </c:numRef>
          </c:val>
          <c:smooth val="0"/>
          <c:extLst>
            <c:ext xmlns:c16="http://schemas.microsoft.com/office/drawing/2014/chart" uri="{C3380CC4-5D6E-409C-BE32-E72D297353CC}">
              <c16:uniqueId val="{00000003-60CA-4C99-8CD6-CFF1310BC4F3}"/>
            </c:ext>
          </c:extLst>
        </c:ser>
        <c:dLbls>
          <c:showLegendKey val="0"/>
          <c:showVal val="0"/>
          <c:showCatName val="0"/>
          <c:showSerName val="0"/>
          <c:showPercent val="0"/>
          <c:showBubbleSize val="0"/>
        </c:dLbls>
        <c:marker val="1"/>
        <c:smooth val="0"/>
        <c:axId val="-1530604944"/>
        <c:axId val="-1559837504"/>
      </c:lineChart>
      <c:dateAx>
        <c:axId val="-155984022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27712"/>
        <c:crosses val="autoZero"/>
        <c:auto val="1"/>
        <c:lblOffset val="100"/>
        <c:baseTimeUnit val="days"/>
      </c:dateAx>
      <c:valAx>
        <c:axId val="-155982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9840224"/>
        <c:crosses val="autoZero"/>
        <c:crossBetween val="between"/>
      </c:valAx>
      <c:valAx>
        <c:axId val="-155983750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0604944"/>
        <c:crosses val="max"/>
        <c:crossBetween val="between"/>
      </c:valAx>
      <c:dateAx>
        <c:axId val="-1530604944"/>
        <c:scaling>
          <c:orientation val="minMax"/>
        </c:scaling>
        <c:delete val="1"/>
        <c:axPos val="b"/>
        <c:numFmt formatCode="yyyy\-mm\-dd" sourceLinked="1"/>
        <c:majorTickMark val="out"/>
        <c:minorTickMark val="none"/>
        <c:tickLblPos val="nextTo"/>
        <c:crossAx val="-1559837504"/>
        <c:crosses val="autoZero"/>
        <c:auto val="1"/>
        <c:lblOffset val="100"/>
        <c:baseTimeUnit val="day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770966713272992E-2"/>
          <c:y val="0.11471577797741726"/>
          <c:w val="0.87733657124635123"/>
          <c:h val="0.74091339463439565"/>
        </c:manualLayout>
      </c:layout>
      <c:lineChart>
        <c:grouping val="standard"/>
        <c:varyColors val="0"/>
        <c:ser>
          <c:idx val="0"/>
          <c:order val="0"/>
          <c:tx>
            <c:strRef>
              <c:f>有色!$B$1</c:f>
              <c:strCache>
                <c:ptCount val="1"/>
                <c:pt idx="0">
                  <c:v>LME铜</c:v>
                </c:pt>
              </c:strCache>
            </c:strRef>
          </c:tx>
          <c:spPr>
            <a:ln w="19050" cap="rnd">
              <a:solidFill>
                <a:schemeClr val="accent1"/>
              </a:solidFill>
              <a:round/>
            </a:ln>
            <a:effectLst/>
          </c:spPr>
          <c:marker>
            <c:symbol val="none"/>
          </c:marker>
          <c:cat>
            <c:numRef>
              <c:f>有色!$A$2:$A$43</c:f>
              <c:numCache>
                <c:formatCode>yyyy\-mm\-dd</c:formatCode>
                <c:ptCount val="42"/>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numCache>
            </c:numRef>
          </c:cat>
          <c:val>
            <c:numRef>
              <c:f>有色!$B$2:$B$43</c:f>
              <c:numCache>
                <c:formatCode>General</c:formatCode>
                <c:ptCount val="42"/>
                <c:pt idx="0">
                  <c:v>4541.5</c:v>
                </c:pt>
                <c:pt idx="1">
                  <c:v>4705</c:v>
                </c:pt>
                <c:pt idx="2">
                  <c:v>4855.5</c:v>
                </c:pt>
                <c:pt idx="3">
                  <c:v>5045</c:v>
                </c:pt>
                <c:pt idx="4">
                  <c:v>4700</c:v>
                </c:pt>
                <c:pt idx="5">
                  <c:v>4827</c:v>
                </c:pt>
                <c:pt idx="6">
                  <c:v>4853</c:v>
                </c:pt>
                <c:pt idx="7">
                  <c:v>4602.5</c:v>
                </c:pt>
                <c:pt idx="8">
                  <c:v>4832</c:v>
                </c:pt>
                <c:pt idx="9">
                  <c:v>4827.5</c:v>
                </c:pt>
                <c:pt idx="10">
                  <c:v>5740</c:v>
                </c:pt>
                <c:pt idx="11">
                  <c:v>5501</c:v>
                </c:pt>
                <c:pt idx="12">
                  <c:v>5921</c:v>
                </c:pt>
                <c:pt idx="13">
                  <c:v>5936</c:v>
                </c:pt>
                <c:pt idx="14">
                  <c:v>5849</c:v>
                </c:pt>
                <c:pt idx="15">
                  <c:v>5688.5</c:v>
                </c:pt>
                <c:pt idx="16">
                  <c:v>5615.5</c:v>
                </c:pt>
                <c:pt idx="17">
                  <c:v>5907.5</c:v>
                </c:pt>
                <c:pt idx="18">
                  <c:v>6347</c:v>
                </c:pt>
                <c:pt idx="19">
                  <c:v>6792</c:v>
                </c:pt>
                <c:pt idx="20">
                  <c:v>6485</c:v>
                </c:pt>
                <c:pt idx="21">
                  <c:v>6802</c:v>
                </c:pt>
                <c:pt idx="22">
                  <c:v>6761</c:v>
                </c:pt>
                <c:pt idx="23">
                  <c:v>7157</c:v>
                </c:pt>
                <c:pt idx="24">
                  <c:v>7100.5</c:v>
                </c:pt>
                <c:pt idx="25">
                  <c:v>6953</c:v>
                </c:pt>
                <c:pt idx="26">
                  <c:v>6685</c:v>
                </c:pt>
                <c:pt idx="27">
                  <c:v>6783</c:v>
                </c:pt>
                <c:pt idx="28">
                  <c:v>6825</c:v>
                </c:pt>
                <c:pt idx="29">
                  <c:v>6646</c:v>
                </c:pt>
                <c:pt idx="30">
                  <c:v>6213</c:v>
                </c:pt>
                <c:pt idx="31">
                  <c:v>6019</c:v>
                </c:pt>
                <c:pt idx="32">
                  <c:v>6180</c:v>
                </c:pt>
                <c:pt idx="33">
                  <c:v>6073</c:v>
                </c:pt>
                <c:pt idx="34">
                  <c:v>6238</c:v>
                </c:pt>
                <c:pt idx="35">
                  <c:v>5965</c:v>
                </c:pt>
                <c:pt idx="36">
                  <c:v>6148</c:v>
                </c:pt>
                <c:pt idx="37">
                  <c:v>6536</c:v>
                </c:pt>
                <c:pt idx="38">
                  <c:v>6485</c:v>
                </c:pt>
                <c:pt idx="39">
                  <c:v>6442</c:v>
                </c:pt>
                <c:pt idx="40">
                  <c:v>5780.5</c:v>
                </c:pt>
                <c:pt idx="41">
                  <c:v>5848.5</c:v>
                </c:pt>
              </c:numCache>
            </c:numRef>
          </c:val>
          <c:smooth val="0"/>
          <c:extLst>
            <c:ext xmlns:c16="http://schemas.microsoft.com/office/drawing/2014/chart" uri="{C3380CC4-5D6E-409C-BE32-E72D297353CC}">
              <c16:uniqueId val="{00000000-239A-4656-8D5D-554601911CEA}"/>
            </c:ext>
          </c:extLst>
        </c:ser>
        <c:ser>
          <c:idx val="1"/>
          <c:order val="1"/>
          <c:tx>
            <c:strRef>
              <c:f>有色!$C$1</c:f>
              <c:strCache>
                <c:ptCount val="1"/>
                <c:pt idx="0">
                  <c:v>LME锡</c:v>
                </c:pt>
              </c:strCache>
            </c:strRef>
          </c:tx>
          <c:spPr>
            <a:ln w="19050" cap="rnd">
              <a:solidFill>
                <a:schemeClr val="accent2"/>
              </a:solidFill>
              <a:round/>
            </a:ln>
            <a:effectLst/>
          </c:spPr>
          <c:marker>
            <c:symbol val="none"/>
          </c:marker>
          <c:cat>
            <c:numRef>
              <c:f>有色!$A$2:$A$43</c:f>
              <c:numCache>
                <c:formatCode>yyyy\-mm\-dd</c:formatCode>
                <c:ptCount val="42"/>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numCache>
            </c:numRef>
          </c:cat>
          <c:val>
            <c:numRef>
              <c:f>有色!$C$2:$C$43</c:f>
              <c:numCache>
                <c:formatCode>General</c:formatCode>
                <c:ptCount val="42"/>
                <c:pt idx="0">
                  <c:v>14875</c:v>
                </c:pt>
                <c:pt idx="1">
                  <c:v>16295</c:v>
                </c:pt>
                <c:pt idx="2">
                  <c:v>16900</c:v>
                </c:pt>
                <c:pt idx="3">
                  <c:v>17420</c:v>
                </c:pt>
                <c:pt idx="4">
                  <c:v>16200</c:v>
                </c:pt>
                <c:pt idx="5">
                  <c:v>17055</c:v>
                </c:pt>
                <c:pt idx="6">
                  <c:v>17850</c:v>
                </c:pt>
                <c:pt idx="7">
                  <c:v>18880</c:v>
                </c:pt>
                <c:pt idx="8">
                  <c:v>20295</c:v>
                </c:pt>
                <c:pt idx="9">
                  <c:v>21000</c:v>
                </c:pt>
                <c:pt idx="10">
                  <c:v>21350</c:v>
                </c:pt>
                <c:pt idx="11">
                  <c:v>21100</c:v>
                </c:pt>
                <c:pt idx="12">
                  <c:v>20080</c:v>
                </c:pt>
                <c:pt idx="13">
                  <c:v>19200</c:v>
                </c:pt>
                <c:pt idx="14">
                  <c:v>20100</c:v>
                </c:pt>
                <c:pt idx="15">
                  <c:v>19850</c:v>
                </c:pt>
                <c:pt idx="16">
                  <c:v>20400</c:v>
                </c:pt>
                <c:pt idx="17">
                  <c:v>20200</c:v>
                </c:pt>
                <c:pt idx="18">
                  <c:v>20930</c:v>
                </c:pt>
                <c:pt idx="19">
                  <c:v>20880</c:v>
                </c:pt>
                <c:pt idx="20">
                  <c:v>20995</c:v>
                </c:pt>
                <c:pt idx="21">
                  <c:v>19505</c:v>
                </c:pt>
                <c:pt idx="22">
                  <c:v>19775</c:v>
                </c:pt>
                <c:pt idx="23">
                  <c:v>19875</c:v>
                </c:pt>
                <c:pt idx="24">
                  <c:v>21900</c:v>
                </c:pt>
                <c:pt idx="25">
                  <c:v>21775</c:v>
                </c:pt>
                <c:pt idx="26">
                  <c:v>21125</c:v>
                </c:pt>
                <c:pt idx="27">
                  <c:v>21150</c:v>
                </c:pt>
                <c:pt idx="28">
                  <c:v>20800</c:v>
                </c:pt>
                <c:pt idx="29">
                  <c:v>19675</c:v>
                </c:pt>
                <c:pt idx="30">
                  <c:v>20125</c:v>
                </c:pt>
                <c:pt idx="31">
                  <c:v>19025</c:v>
                </c:pt>
                <c:pt idx="32">
                  <c:v>18950</c:v>
                </c:pt>
                <c:pt idx="33">
                  <c:v>19150</c:v>
                </c:pt>
                <c:pt idx="34">
                  <c:v>18525</c:v>
                </c:pt>
                <c:pt idx="35">
                  <c:v>19500</c:v>
                </c:pt>
                <c:pt idx="36">
                  <c:v>20950</c:v>
                </c:pt>
                <c:pt idx="37">
                  <c:v>21775</c:v>
                </c:pt>
                <c:pt idx="38">
                  <c:v>21575</c:v>
                </c:pt>
                <c:pt idx="39">
                  <c:v>19825</c:v>
                </c:pt>
                <c:pt idx="40">
                  <c:v>18860</c:v>
                </c:pt>
                <c:pt idx="41">
                  <c:v>18975</c:v>
                </c:pt>
              </c:numCache>
            </c:numRef>
          </c:val>
          <c:smooth val="0"/>
          <c:extLst>
            <c:ext xmlns:c16="http://schemas.microsoft.com/office/drawing/2014/chart" uri="{C3380CC4-5D6E-409C-BE32-E72D297353CC}">
              <c16:uniqueId val="{00000001-239A-4656-8D5D-554601911CEA}"/>
            </c:ext>
          </c:extLst>
        </c:ser>
        <c:ser>
          <c:idx val="2"/>
          <c:order val="2"/>
          <c:tx>
            <c:strRef>
              <c:f>有色!$D$1</c:f>
              <c:strCache>
                <c:ptCount val="1"/>
                <c:pt idx="0">
                  <c:v>LME镍</c:v>
                </c:pt>
              </c:strCache>
            </c:strRef>
          </c:tx>
          <c:spPr>
            <a:ln w="19050" cap="rnd">
              <a:solidFill>
                <a:schemeClr val="accent3"/>
              </a:solidFill>
              <a:round/>
            </a:ln>
            <a:effectLst/>
          </c:spPr>
          <c:marker>
            <c:symbol val="none"/>
          </c:marker>
          <c:cat>
            <c:numRef>
              <c:f>有色!$A$2:$A$43</c:f>
              <c:numCache>
                <c:formatCode>yyyy\-mm\-dd</c:formatCode>
                <c:ptCount val="42"/>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numCache>
            </c:numRef>
          </c:cat>
          <c:val>
            <c:numRef>
              <c:f>有色!$D$2:$D$43</c:f>
              <c:numCache>
                <c:formatCode>General</c:formatCode>
                <c:ptCount val="42"/>
                <c:pt idx="0">
                  <c:v>8545</c:v>
                </c:pt>
                <c:pt idx="1">
                  <c:v>8420</c:v>
                </c:pt>
                <c:pt idx="2">
                  <c:v>8280</c:v>
                </c:pt>
                <c:pt idx="3">
                  <c:v>9460</c:v>
                </c:pt>
                <c:pt idx="4">
                  <c:v>8465</c:v>
                </c:pt>
                <c:pt idx="5">
                  <c:v>9415</c:v>
                </c:pt>
                <c:pt idx="6">
                  <c:v>10445</c:v>
                </c:pt>
                <c:pt idx="7">
                  <c:v>9725</c:v>
                </c:pt>
                <c:pt idx="8">
                  <c:v>10460</c:v>
                </c:pt>
                <c:pt idx="9">
                  <c:v>10550</c:v>
                </c:pt>
                <c:pt idx="10">
                  <c:v>10965</c:v>
                </c:pt>
                <c:pt idx="11">
                  <c:v>10010</c:v>
                </c:pt>
                <c:pt idx="12">
                  <c:v>9890</c:v>
                </c:pt>
                <c:pt idx="13">
                  <c:v>10870</c:v>
                </c:pt>
                <c:pt idx="14">
                  <c:v>9875</c:v>
                </c:pt>
                <c:pt idx="15">
                  <c:v>9485</c:v>
                </c:pt>
                <c:pt idx="16">
                  <c:v>8810</c:v>
                </c:pt>
                <c:pt idx="17">
                  <c:v>9280</c:v>
                </c:pt>
                <c:pt idx="18">
                  <c:v>10235</c:v>
                </c:pt>
                <c:pt idx="19">
                  <c:v>11620</c:v>
                </c:pt>
                <c:pt idx="20">
                  <c:v>10585</c:v>
                </c:pt>
                <c:pt idx="21">
                  <c:v>11850</c:v>
                </c:pt>
                <c:pt idx="22">
                  <c:v>11295</c:v>
                </c:pt>
                <c:pt idx="23">
                  <c:v>12260</c:v>
                </c:pt>
                <c:pt idx="24">
                  <c:v>13555</c:v>
                </c:pt>
                <c:pt idx="25">
                  <c:v>13800</c:v>
                </c:pt>
                <c:pt idx="26">
                  <c:v>13245</c:v>
                </c:pt>
                <c:pt idx="27">
                  <c:v>13725</c:v>
                </c:pt>
                <c:pt idx="28">
                  <c:v>15200</c:v>
                </c:pt>
                <c:pt idx="29">
                  <c:v>14910</c:v>
                </c:pt>
                <c:pt idx="30">
                  <c:v>13770</c:v>
                </c:pt>
                <c:pt idx="31">
                  <c:v>13010</c:v>
                </c:pt>
                <c:pt idx="32">
                  <c:v>12480</c:v>
                </c:pt>
                <c:pt idx="33">
                  <c:v>11625</c:v>
                </c:pt>
                <c:pt idx="34">
                  <c:v>11020</c:v>
                </c:pt>
                <c:pt idx="35">
                  <c:v>10595</c:v>
                </c:pt>
                <c:pt idx="36">
                  <c:v>12380</c:v>
                </c:pt>
                <c:pt idx="37">
                  <c:v>13040</c:v>
                </c:pt>
                <c:pt idx="38">
                  <c:v>13015</c:v>
                </c:pt>
                <c:pt idx="39">
                  <c:v>12360</c:v>
                </c:pt>
                <c:pt idx="40">
                  <c:v>12040</c:v>
                </c:pt>
                <c:pt idx="41">
                  <c:v>11705</c:v>
                </c:pt>
              </c:numCache>
            </c:numRef>
          </c:val>
          <c:smooth val="0"/>
          <c:extLst>
            <c:ext xmlns:c16="http://schemas.microsoft.com/office/drawing/2014/chart" uri="{C3380CC4-5D6E-409C-BE32-E72D297353CC}">
              <c16:uniqueId val="{00000002-239A-4656-8D5D-554601911CEA}"/>
            </c:ext>
          </c:extLst>
        </c:ser>
        <c:dLbls>
          <c:showLegendKey val="0"/>
          <c:showVal val="0"/>
          <c:showCatName val="0"/>
          <c:showSerName val="0"/>
          <c:showPercent val="0"/>
          <c:showBubbleSize val="0"/>
        </c:dLbls>
        <c:marker val="1"/>
        <c:smooth val="0"/>
        <c:axId val="-1530600048"/>
        <c:axId val="-1530598416"/>
      </c:lineChart>
      <c:lineChart>
        <c:grouping val="standard"/>
        <c:varyColors val="0"/>
        <c:ser>
          <c:idx val="3"/>
          <c:order val="3"/>
          <c:tx>
            <c:strRef>
              <c:f>有色!$E$1</c:f>
              <c:strCache>
                <c:ptCount val="1"/>
                <c:pt idx="0">
                  <c:v>LME铝（右）</c:v>
                </c:pt>
              </c:strCache>
            </c:strRef>
          </c:tx>
          <c:spPr>
            <a:ln w="19050" cap="rnd">
              <a:solidFill>
                <a:schemeClr val="accent4"/>
              </a:solidFill>
              <a:round/>
            </a:ln>
            <a:effectLst/>
          </c:spPr>
          <c:marker>
            <c:symbol val="none"/>
          </c:marker>
          <c:cat>
            <c:numRef>
              <c:f>有色!$A$2:$A$43</c:f>
              <c:numCache>
                <c:formatCode>yyyy\-mm\-dd</c:formatCode>
                <c:ptCount val="42"/>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numCache>
            </c:numRef>
          </c:cat>
          <c:val>
            <c:numRef>
              <c:f>有色!$E$2:$E$43</c:f>
              <c:numCache>
                <c:formatCode>General</c:formatCode>
                <c:ptCount val="42"/>
                <c:pt idx="0">
                  <c:v>1529.5</c:v>
                </c:pt>
                <c:pt idx="1">
                  <c:v>1621.5</c:v>
                </c:pt>
                <c:pt idx="2">
                  <c:v>1491.5</c:v>
                </c:pt>
                <c:pt idx="3">
                  <c:v>1673</c:v>
                </c:pt>
                <c:pt idx="4">
                  <c:v>1548</c:v>
                </c:pt>
                <c:pt idx="5">
                  <c:v>1635</c:v>
                </c:pt>
                <c:pt idx="6">
                  <c:v>1616</c:v>
                </c:pt>
                <c:pt idx="7">
                  <c:v>1601</c:v>
                </c:pt>
                <c:pt idx="8">
                  <c:v>1658.5</c:v>
                </c:pt>
                <c:pt idx="9">
                  <c:v>1723</c:v>
                </c:pt>
                <c:pt idx="10">
                  <c:v>1722.5</c:v>
                </c:pt>
                <c:pt idx="11">
                  <c:v>1713.5</c:v>
                </c:pt>
                <c:pt idx="12">
                  <c:v>1820.5</c:v>
                </c:pt>
                <c:pt idx="13">
                  <c:v>1895</c:v>
                </c:pt>
                <c:pt idx="14">
                  <c:v>1946.5</c:v>
                </c:pt>
                <c:pt idx="15">
                  <c:v>1930</c:v>
                </c:pt>
                <c:pt idx="16">
                  <c:v>1919.5</c:v>
                </c:pt>
                <c:pt idx="17">
                  <c:v>1908.5</c:v>
                </c:pt>
                <c:pt idx="18">
                  <c:v>1904</c:v>
                </c:pt>
                <c:pt idx="19">
                  <c:v>2113.5</c:v>
                </c:pt>
                <c:pt idx="20">
                  <c:v>2110.5</c:v>
                </c:pt>
                <c:pt idx="21">
                  <c:v>2140</c:v>
                </c:pt>
                <c:pt idx="22">
                  <c:v>2033</c:v>
                </c:pt>
                <c:pt idx="23">
                  <c:v>2241.5</c:v>
                </c:pt>
                <c:pt idx="24">
                  <c:v>2224.5</c:v>
                </c:pt>
                <c:pt idx="25">
                  <c:v>2158.5</c:v>
                </c:pt>
                <c:pt idx="26">
                  <c:v>1997</c:v>
                </c:pt>
                <c:pt idx="27">
                  <c:v>2224</c:v>
                </c:pt>
                <c:pt idx="28">
                  <c:v>2285.5</c:v>
                </c:pt>
                <c:pt idx="29">
                  <c:v>2183</c:v>
                </c:pt>
                <c:pt idx="30">
                  <c:v>2061</c:v>
                </c:pt>
                <c:pt idx="31">
                  <c:v>2112</c:v>
                </c:pt>
                <c:pt idx="32">
                  <c:v>2011.5</c:v>
                </c:pt>
                <c:pt idx="33">
                  <c:v>1946</c:v>
                </c:pt>
                <c:pt idx="34">
                  <c:v>1935</c:v>
                </c:pt>
                <c:pt idx="35">
                  <c:v>1869.5</c:v>
                </c:pt>
                <c:pt idx="36">
                  <c:v>1880.5</c:v>
                </c:pt>
                <c:pt idx="37">
                  <c:v>1893</c:v>
                </c:pt>
                <c:pt idx="38">
                  <c:v>1900</c:v>
                </c:pt>
                <c:pt idx="39">
                  <c:v>1809</c:v>
                </c:pt>
                <c:pt idx="40">
                  <c:v>1761</c:v>
                </c:pt>
                <c:pt idx="41">
                  <c:v>1733</c:v>
                </c:pt>
              </c:numCache>
            </c:numRef>
          </c:val>
          <c:smooth val="0"/>
          <c:extLst>
            <c:ext xmlns:c16="http://schemas.microsoft.com/office/drawing/2014/chart" uri="{C3380CC4-5D6E-409C-BE32-E72D297353CC}">
              <c16:uniqueId val="{00000003-239A-4656-8D5D-554601911CEA}"/>
            </c:ext>
          </c:extLst>
        </c:ser>
        <c:ser>
          <c:idx val="4"/>
          <c:order val="4"/>
          <c:tx>
            <c:strRef>
              <c:f>有色!$F$1</c:f>
              <c:strCache>
                <c:ptCount val="1"/>
                <c:pt idx="0">
                  <c:v>LME锌（右）</c:v>
                </c:pt>
              </c:strCache>
            </c:strRef>
          </c:tx>
          <c:spPr>
            <a:ln w="19050" cap="rnd">
              <a:solidFill>
                <a:schemeClr val="accent5"/>
              </a:solidFill>
              <a:round/>
            </a:ln>
            <a:effectLst/>
          </c:spPr>
          <c:marker>
            <c:symbol val="none"/>
          </c:marker>
          <c:cat>
            <c:numRef>
              <c:f>有色!$A$2:$A$43</c:f>
              <c:numCache>
                <c:formatCode>yyyy\-mm\-dd</c:formatCode>
                <c:ptCount val="42"/>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numCache>
            </c:numRef>
          </c:cat>
          <c:val>
            <c:numRef>
              <c:f>有色!$F$2:$F$43</c:f>
              <c:numCache>
                <c:formatCode>General</c:formatCode>
                <c:ptCount val="42"/>
                <c:pt idx="0">
                  <c:v>1610</c:v>
                </c:pt>
                <c:pt idx="1">
                  <c:v>1785</c:v>
                </c:pt>
                <c:pt idx="2">
                  <c:v>1785</c:v>
                </c:pt>
                <c:pt idx="3">
                  <c:v>1943</c:v>
                </c:pt>
                <c:pt idx="4">
                  <c:v>1924</c:v>
                </c:pt>
                <c:pt idx="5">
                  <c:v>2102.5</c:v>
                </c:pt>
                <c:pt idx="6">
                  <c:v>2220</c:v>
                </c:pt>
                <c:pt idx="7">
                  <c:v>2327.5</c:v>
                </c:pt>
                <c:pt idx="8">
                  <c:v>2378</c:v>
                </c:pt>
                <c:pt idx="9">
                  <c:v>2418.5</c:v>
                </c:pt>
                <c:pt idx="10">
                  <c:v>2709</c:v>
                </c:pt>
                <c:pt idx="11">
                  <c:v>2563</c:v>
                </c:pt>
                <c:pt idx="12">
                  <c:v>2848</c:v>
                </c:pt>
                <c:pt idx="13">
                  <c:v>2813</c:v>
                </c:pt>
                <c:pt idx="14">
                  <c:v>2782.5</c:v>
                </c:pt>
                <c:pt idx="15">
                  <c:v>2639</c:v>
                </c:pt>
                <c:pt idx="16">
                  <c:v>2572</c:v>
                </c:pt>
                <c:pt idx="17">
                  <c:v>2754</c:v>
                </c:pt>
                <c:pt idx="18">
                  <c:v>2802</c:v>
                </c:pt>
                <c:pt idx="19">
                  <c:v>3139.5</c:v>
                </c:pt>
                <c:pt idx="20">
                  <c:v>3217</c:v>
                </c:pt>
                <c:pt idx="21">
                  <c:v>3320</c:v>
                </c:pt>
                <c:pt idx="22">
                  <c:v>3197</c:v>
                </c:pt>
                <c:pt idx="23">
                  <c:v>3309</c:v>
                </c:pt>
                <c:pt idx="24">
                  <c:v>3589.5</c:v>
                </c:pt>
                <c:pt idx="25">
                  <c:v>3498.5</c:v>
                </c:pt>
                <c:pt idx="26">
                  <c:v>3332</c:v>
                </c:pt>
                <c:pt idx="27">
                  <c:v>3171</c:v>
                </c:pt>
                <c:pt idx="28">
                  <c:v>3100</c:v>
                </c:pt>
                <c:pt idx="29">
                  <c:v>2948</c:v>
                </c:pt>
                <c:pt idx="30">
                  <c:v>2630</c:v>
                </c:pt>
                <c:pt idx="31">
                  <c:v>2504</c:v>
                </c:pt>
                <c:pt idx="32">
                  <c:v>2573</c:v>
                </c:pt>
                <c:pt idx="33">
                  <c:v>2590</c:v>
                </c:pt>
                <c:pt idx="34">
                  <c:v>2628.5</c:v>
                </c:pt>
                <c:pt idx="35">
                  <c:v>2510.5</c:v>
                </c:pt>
                <c:pt idx="36">
                  <c:v>2719.5</c:v>
                </c:pt>
                <c:pt idx="37">
                  <c:v>2794</c:v>
                </c:pt>
                <c:pt idx="38">
                  <c:v>3000</c:v>
                </c:pt>
                <c:pt idx="39">
                  <c:v>2934.5</c:v>
                </c:pt>
                <c:pt idx="40">
                  <c:v>2685</c:v>
                </c:pt>
                <c:pt idx="41">
                  <c:v>2589</c:v>
                </c:pt>
              </c:numCache>
            </c:numRef>
          </c:val>
          <c:smooth val="0"/>
          <c:extLst>
            <c:ext xmlns:c16="http://schemas.microsoft.com/office/drawing/2014/chart" uri="{C3380CC4-5D6E-409C-BE32-E72D297353CC}">
              <c16:uniqueId val="{00000004-239A-4656-8D5D-554601911CEA}"/>
            </c:ext>
          </c:extLst>
        </c:ser>
        <c:ser>
          <c:idx val="5"/>
          <c:order val="5"/>
          <c:tx>
            <c:strRef>
              <c:f>有色!$G$1</c:f>
              <c:strCache>
                <c:ptCount val="1"/>
                <c:pt idx="0">
                  <c:v>LME铅（右）</c:v>
                </c:pt>
              </c:strCache>
            </c:strRef>
          </c:tx>
          <c:spPr>
            <a:ln w="19050" cap="rnd">
              <a:solidFill>
                <a:schemeClr val="accent6"/>
              </a:solidFill>
              <a:round/>
            </a:ln>
            <a:effectLst/>
          </c:spPr>
          <c:marker>
            <c:symbol val="none"/>
          </c:marker>
          <c:cat>
            <c:numRef>
              <c:f>有色!$A$2:$A$43</c:f>
              <c:numCache>
                <c:formatCode>yyyy\-mm\-dd</c:formatCode>
                <c:ptCount val="42"/>
                <c:pt idx="0">
                  <c:v>42400</c:v>
                </c:pt>
                <c:pt idx="1">
                  <c:v>42429</c:v>
                </c:pt>
                <c:pt idx="2">
                  <c:v>42460</c:v>
                </c:pt>
                <c:pt idx="3">
                  <c:v>42490</c:v>
                </c:pt>
                <c:pt idx="4">
                  <c:v>42521</c:v>
                </c:pt>
                <c:pt idx="5">
                  <c:v>42551</c:v>
                </c:pt>
                <c:pt idx="6">
                  <c:v>42582</c:v>
                </c:pt>
                <c:pt idx="7">
                  <c:v>42613</c:v>
                </c:pt>
                <c:pt idx="8">
                  <c:v>42643</c:v>
                </c:pt>
                <c:pt idx="9">
                  <c:v>42674</c:v>
                </c:pt>
                <c:pt idx="10">
                  <c:v>42704</c:v>
                </c:pt>
                <c:pt idx="11">
                  <c:v>42735</c:v>
                </c:pt>
                <c:pt idx="12">
                  <c:v>42766</c:v>
                </c:pt>
                <c:pt idx="13">
                  <c:v>42794</c:v>
                </c:pt>
                <c:pt idx="14">
                  <c:v>42825</c:v>
                </c:pt>
                <c:pt idx="15">
                  <c:v>42855</c:v>
                </c:pt>
                <c:pt idx="16">
                  <c:v>42886</c:v>
                </c:pt>
                <c:pt idx="17">
                  <c:v>42916</c:v>
                </c:pt>
                <c:pt idx="18">
                  <c:v>42947</c:v>
                </c:pt>
                <c:pt idx="19">
                  <c:v>42978</c:v>
                </c:pt>
                <c:pt idx="20">
                  <c:v>43008</c:v>
                </c:pt>
                <c:pt idx="21">
                  <c:v>43039</c:v>
                </c:pt>
                <c:pt idx="22">
                  <c:v>43069</c:v>
                </c:pt>
                <c:pt idx="23">
                  <c:v>43100</c:v>
                </c:pt>
                <c:pt idx="24">
                  <c:v>43131</c:v>
                </c:pt>
                <c:pt idx="25">
                  <c:v>43159</c:v>
                </c:pt>
                <c:pt idx="26">
                  <c:v>43190</c:v>
                </c:pt>
                <c:pt idx="27">
                  <c:v>43220</c:v>
                </c:pt>
                <c:pt idx="28">
                  <c:v>43251</c:v>
                </c:pt>
                <c:pt idx="29">
                  <c:v>43281</c:v>
                </c:pt>
                <c:pt idx="30">
                  <c:v>43312</c:v>
                </c:pt>
                <c:pt idx="31">
                  <c:v>43343</c:v>
                </c:pt>
                <c:pt idx="32">
                  <c:v>43373</c:v>
                </c:pt>
                <c:pt idx="33">
                  <c:v>43404</c:v>
                </c:pt>
                <c:pt idx="34">
                  <c:v>43434</c:v>
                </c:pt>
                <c:pt idx="35">
                  <c:v>43465</c:v>
                </c:pt>
                <c:pt idx="36">
                  <c:v>43496</c:v>
                </c:pt>
                <c:pt idx="37">
                  <c:v>43524</c:v>
                </c:pt>
                <c:pt idx="38">
                  <c:v>43555</c:v>
                </c:pt>
                <c:pt idx="39">
                  <c:v>43585</c:v>
                </c:pt>
                <c:pt idx="40">
                  <c:v>43616</c:v>
                </c:pt>
                <c:pt idx="41">
                  <c:v>43646</c:v>
                </c:pt>
              </c:numCache>
            </c:numRef>
          </c:cat>
          <c:val>
            <c:numRef>
              <c:f>有色!$G$2:$G$43</c:f>
              <c:numCache>
                <c:formatCode>General</c:formatCode>
                <c:ptCount val="42"/>
                <c:pt idx="0">
                  <c:v>1711.5</c:v>
                </c:pt>
                <c:pt idx="1">
                  <c:v>1777.5</c:v>
                </c:pt>
                <c:pt idx="2">
                  <c:v>1704.5</c:v>
                </c:pt>
                <c:pt idx="3">
                  <c:v>1795.5</c:v>
                </c:pt>
                <c:pt idx="4">
                  <c:v>1691.5</c:v>
                </c:pt>
                <c:pt idx="5">
                  <c:v>1780</c:v>
                </c:pt>
                <c:pt idx="6">
                  <c:v>1784</c:v>
                </c:pt>
                <c:pt idx="7">
                  <c:v>1875</c:v>
                </c:pt>
                <c:pt idx="8">
                  <c:v>2105.5</c:v>
                </c:pt>
                <c:pt idx="9">
                  <c:v>2065.5</c:v>
                </c:pt>
                <c:pt idx="10">
                  <c:v>2330</c:v>
                </c:pt>
                <c:pt idx="11">
                  <c:v>1985</c:v>
                </c:pt>
                <c:pt idx="12">
                  <c:v>2355</c:v>
                </c:pt>
                <c:pt idx="13">
                  <c:v>2272</c:v>
                </c:pt>
                <c:pt idx="14">
                  <c:v>2310</c:v>
                </c:pt>
                <c:pt idx="15">
                  <c:v>2280</c:v>
                </c:pt>
                <c:pt idx="16">
                  <c:v>2075</c:v>
                </c:pt>
                <c:pt idx="17">
                  <c:v>2274</c:v>
                </c:pt>
                <c:pt idx="18">
                  <c:v>2312</c:v>
                </c:pt>
                <c:pt idx="19">
                  <c:v>2373</c:v>
                </c:pt>
                <c:pt idx="20">
                  <c:v>2519</c:v>
                </c:pt>
                <c:pt idx="21">
                  <c:v>2421</c:v>
                </c:pt>
                <c:pt idx="22">
                  <c:v>2474</c:v>
                </c:pt>
                <c:pt idx="23">
                  <c:v>2495</c:v>
                </c:pt>
                <c:pt idx="24">
                  <c:v>2624</c:v>
                </c:pt>
                <c:pt idx="25">
                  <c:v>2530.5</c:v>
                </c:pt>
                <c:pt idx="26">
                  <c:v>2411</c:v>
                </c:pt>
                <c:pt idx="27">
                  <c:v>2345</c:v>
                </c:pt>
                <c:pt idx="28">
                  <c:v>2445.5</c:v>
                </c:pt>
                <c:pt idx="29">
                  <c:v>2432</c:v>
                </c:pt>
                <c:pt idx="30">
                  <c:v>2154</c:v>
                </c:pt>
                <c:pt idx="31">
                  <c:v>2062</c:v>
                </c:pt>
                <c:pt idx="32">
                  <c:v>2002</c:v>
                </c:pt>
                <c:pt idx="33">
                  <c:v>1867</c:v>
                </c:pt>
                <c:pt idx="34">
                  <c:v>1956.5</c:v>
                </c:pt>
                <c:pt idx="35">
                  <c:v>2009</c:v>
                </c:pt>
                <c:pt idx="36">
                  <c:v>2090</c:v>
                </c:pt>
                <c:pt idx="37">
                  <c:v>2154</c:v>
                </c:pt>
                <c:pt idx="38">
                  <c:v>2022</c:v>
                </c:pt>
                <c:pt idx="39">
                  <c:v>1941</c:v>
                </c:pt>
                <c:pt idx="40">
                  <c:v>1782.5</c:v>
                </c:pt>
                <c:pt idx="41">
                  <c:v>1886</c:v>
                </c:pt>
              </c:numCache>
            </c:numRef>
          </c:val>
          <c:smooth val="0"/>
          <c:extLst>
            <c:ext xmlns:c16="http://schemas.microsoft.com/office/drawing/2014/chart" uri="{C3380CC4-5D6E-409C-BE32-E72D297353CC}">
              <c16:uniqueId val="{00000005-239A-4656-8D5D-554601911CEA}"/>
            </c:ext>
          </c:extLst>
        </c:ser>
        <c:dLbls>
          <c:showLegendKey val="0"/>
          <c:showVal val="0"/>
          <c:showCatName val="0"/>
          <c:showSerName val="0"/>
          <c:showPercent val="0"/>
          <c:showBubbleSize val="0"/>
        </c:dLbls>
        <c:marker val="1"/>
        <c:smooth val="0"/>
        <c:axId val="-1557017280"/>
        <c:axId val="-1530596240"/>
      </c:lineChart>
      <c:dateAx>
        <c:axId val="-153060004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0598416"/>
        <c:crosses val="autoZero"/>
        <c:auto val="1"/>
        <c:lblOffset val="100"/>
        <c:baseTimeUnit val="months"/>
      </c:dateAx>
      <c:valAx>
        <c:axId val="-153059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30600048"/>
        <c:crosses val="autoZero"/>
        <c:crossBetween val="between"/>
      </c:valAx>
      <c:valAx>
        <c:axId val="-153059624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57017280"/>
        <c:crosses val="max"/>
        <c:crossBetween val="between"/>
      </c:valAx>
      <c:dateAx>
        <c:axId val="-1557017280"/>
        <c:scaling>
          <c:orientation val="minMax"/>
        </c:scaling>
        <c:delete val="1"/>
        <c:axPos val="b"/>
        <c:numFmt formatCode="yyyy\-mm\-dd" sourceLinked="1"/>
        <c:majorTickMark val="out"/>
        <c:minorTickMark val="none"/>
        <c:tickLblPos val="nextTo"/>
        <c:crossAx val="-1530596240"/>
        <c:crosses val="autoZero"/>
        <c:auto val="1"/>
        <c:lblOffset val="100"/>
        <c:baseTimeUnit val="months"/>
      </c:dateAx>
      <c:spPr>
        <a:noFill/>
        <a:ln>
          <a:noFill/>
        </a:ln>
        <a:effectLst/>
      </c:spPr>
    </c:plotArea>
    <c:legend>
      <c:legendPos val="t"/>
      <c:layout>
        <c:manualLayout>
          <c:xMode val="edge"/>
          <c:yMode val="edge"/>
          <c:x val="0.13627075821129836"/>
          <c:y val="3.3557046979865772E-2"/>
          <c:w val="0.72745836092918292"/>
          <c:h val="4.966773238915605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538083657523491E-2"/>
          <c:y val="0.16014780983951757"/>
          <c:w val="0.90813158829608387"/>
          <c:h val="0.69903673994946547"/>
        </c:manualLayout>
      </c:layout>
      <c:lineChart>
        <c:grouping val="standard"/>
        <c:varyColors val="0"/>
        <c:ser>
          <c:idx val="0"/>
          <c:order val="0"/>
          <c:tx>
            <c:strRef>
              <c:f>初级工业原料!$B$1:$B$2</c:f>
              <c:strCache>
                <c:ptCount val="2"/>
                <c:pt idx="0">
                  <c:v>焦煤</c:v>
                </c:pt>
                <c:pt idx="1">
                  <c:v>元/吨</c:v>
                </c:pt>
              </c:strCache>
            </c:strRef>
          </c:tx>
          <c:spPr>
            <a:ln w="25400" cap="rnd">
              <a:solidFill>
                <a:schemeClr val="accent1"/>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初级工业原料!$B$3:$B$1816</c:f>
              <c:numCache>
                <c:formatCode>General</c:formatCode>
                <c:ptCount val="167"/>
                <c:pt idx="0">
                  <c:v>559.5</c:v>
                </c:pt>
                <c:pt idx="1">
                  <c:v>571.5</c:v>
                </c:pt>
                <c:pt idx="2">
                  <c:v>602.5</c:v>
                </c:pt>
                <c:pt idx="3">
                  <c:v>593</c:v>
                </c:pt>
                <c:pt idx="4">
                  <c:v>610</c:v>
                </c:pt>
                <c:pt idx="5">
                  <c:v>632.5</c:v>
                </c:pt>
                <c:pt idx="6">
                  <c:v>612</c:v>
                </c:pt>
                <c:pt idx="7">
                  <c:v>650.5</c:v>
                </c:pt>
                <c:pt idx="8">
                  <c:v>652.5</c:v>
                </c:pt>
                <c:pt idx="9">
                  <c:v>705.5</c:v>
                </c:pt>
                <c:pt idx="10">
                  <c:v>772.5</c:v>
                </c:pt>
                <c:pt idx="11">
                  <c:v>760</c:v>
                </c:pt>
                <c:pt idx="12">
                  <c:v>694</c:v>
                </c:pt>
                <c:pt idx="13">
                  <c:v>671.5</c:v>
                </c:pt>
                <c:pt idx="14">
                  <c:v>722</c:v>
                </c:pt>
                <c:pt idx="15">
                  <c:v>678</c:v>
                </c:pt>
                <c:pt idx="16">
                  <c:v>697.5</c:v>
                </c:pt>
                <c:pt idx="17">
                  <c:v>690.5</c:v>
                </c:pt>
                <c:pt idx="18">
                  <c:v>663.5</c:v>
                </c:pt>
                <c:pt idx="19">
                  <c:v>709.5</c:v>
                </c:pt>
                <c:pt idx="20">
                  <c:v>717</c:v>
                </c:pt>
                <c:pt idx="21">
                  <c:v>720</c:v>
                </c:pt>
                <c:pt idx="22">
                  <c:v>743</c:v>
                </c:pt>
                <c:pt idx="23">
                  <c:v>734</c:v>
                </c:pt>
                <c:pt idx="24">
                  <c:v>765</c:v>
                </c:pt>
                <c:pt idx="25">
                  <c:v>780</c:v>
                </c:pt>
                <c:pt idx="26">
                  <c:v>812</c:v>
                </c:pt>
                <c:pt idx="27">
                  <c:v>847.5</c:v>
                </c:pt>
                <c:pt idx="28">
                  <c:v>857.5</c:v>
                </c:pt>
                <c:pt idx="29">
                  <c:v>895</c:v>
                </c:pt>
                <c:pt idx="30">
                  <c:v>895</c:v>
                </c:pt>
                <c:pt idx="31">
                  <c:v>861.5</c:v>
                </c:pt>
                <c:pt idx="32">
                  <c:v>924.5</c:v>
                </c:pt>
                <c:pt idx="33">
                  <c:v>999.5</c:v>
                </c:pt>
                <c:pt idx="34">
                  <c:v>1083</c:v>
                </c:pt>
                <c:pt idx="35">
                  <c:v>1211.5</c:v>
                </c:pt>
                <c:pt idx="36">
                  <c:v>1263</c:v>
                </c:pt>
                <c:pt idx="37">
                  <c:v>1378.5</c:v>
                </c:pt>
                <c:pt idx="38">
                  <c:v>1538</c:v>
                </c:pt>
                <c:pt idx="39">
                  <c:v>1505.5</c:v>
                </c:pt>
                <c:pt idx="40">
                  <c:v>1557</c:v>
                </c:pt>
                <c:pt idx="41">
                  <c:v>1264</c:v>
                </c:pt>
                <c:pt idx="42">
                  <c:v>1276</c:v>
                </c:pt>
                <c:pt idx="43">
                  <c:v>1271</c:v>
                </c:pt>
                <c:pt idx="44">
                  <c:v>1254</c:v>
                </c:pt>
                <c:pt idx="45">
                  <c:v>1182</c:v>
                </c:pt>
                <c:pt idx="46">
                  <c:v>1156.5</c:v>
                </c:pt>
                <c:pt idx="47">
                  <c:v>1258</c:v>
                </c:pt>
                <c:pt idx="48">
                  <c:v>1220.5</c:v>
                </c:pt>
                <c:pt idx="49">
                  <c:v>1229.5</c:v>
                </c:pt>
                <c:pt idx="50">
                  <c:v>1190.5</c:v>
                </c:pt>
                <c:pt idx="51">
                  <c:v>1158.5</c:v>
                </c:pt>
                <c:pt idx="52">
                  <c:v>1234.5</c:v>
                </c:pt>
                <c:pt idx="53">
                  <c:v>1226.5</c:v>
                </c:pt>
                <c:pt idx="54">
                  <c:v>1294</c:v>
                </c:pt>
                <c:pt idx="55">
                  <c:v>1299.5</c:v>
                </c:pt>
                <c:pt idx="56">
                  <c:v>1285</c:v>
                </c:pt>
                <c:pt idx="57">
                  <c:v>1301.5</c:v>
                </c:pt>
                <c:pt idx="58">
                  <c:v>1215.5</c:v>
                </c:pt>
                <c:pt idx="59">
                  <c:v>1298</c:v>
                </c:pt>
                <c:pt idx="60">
                  <c:v>1126.5</c:v>
                </c:pt>
                <c:pt idx="61">
                  <c:v>1137.5</c:v>
                </c:pt>
                <c:pt idx="62">
                  <c:v>1121</c:v>
                </c:pt>
                <c:pt idx="63">
                  <c:v>1033</c:v>
                </c:pt>
                <c:pt idx="64">
                  <c:v>1005.5</c:v>
                </c:pt>
                <c:pt idx="65">
                  <c:v>1042.5</c:v>
                </c:pt>
                <c:pt idx="66">
                  <c:v>1042.5</c:v>
                </c:pt>
                <c:pt idx="67">
                  <c:v>943</c:v>
                </c:pt>
                <c:pt idx="68">
                  <c:v>963</c:v>
                </c:pt>
                <c:pt idx="69">
                  <c:v>973.5</c:v>
                </c:pt>
                <c:pt idx="70">
                  <c:v>1037</c:v>
                </c:pt>
                <c:pt idx="71">
                  <c:v>1115</c:v>
                </c:pt>
                <c:pt idx="72">
                  <c:v>1124</c:v>
                </c:pt>
                <c:pt idx="73">
                  <c:v>1170.5</c:v>
                </c:pt>
                <c:pt idx="74">
                  <c:v>1240</c:v>
                </c:pt>
                <c:pt idx="75">
                  <c:v>1271.5</c:v>
                </c:pt>
                <c:pt idx="76">
                  <c:v>1262</c:v>
                </c:pt>
                <c:pt idx="77">
                  <c:v>1340.5</c:v>
                </c:pt>
                <c:pt idx="78">
                  <c:v>1467</c:v>
                </c:pt>
                <c:pt idx="79">
                  <c:v>1506</c:v>
                </c:pt>
                <c:pt idx="80">
                  <c:v>1441.5</c:v>
                </c:pt>
                <c:pt idx="81">
                  <c:v>1411.5</c:v>
                </c:pt>
                <c:pt idx="82">
                  <c:v>1358.5</c:v>
                </c:pt>
                <c:pt idx="83">
                  <c:v>1216</c:v>
                </c:pt>
                <c:pt idx="84">
                  <c:v>1125</c:v>
                </c:pt>
                <c:pt idx="85">
                  <c:v>1163.5</c:v>
                </c:pt>
                <c:pt idx="86">
                  <c:v>1123.5</c:v>
                </c:pt>
                <c:pt idx="87">
                  <c:v>1102.5</c:v>
                </c:pt>
                <c:pt idx="88">
                  <c:v>1135.5</c:v>
                </c:pt>
                <c:pt idx="89">
                  <c:v>1207.5</c:v>
                </c:pt>
                <c:pt idx="90">
                  <c:v>1177</c:v>
                </c:pt>
                <c:pt idx="91">
                  <c:v>1316.5</c:v>
                </c:pt>
                <c:pt idx="92">
                  <c:v>1392</c:v>
                </c:pt>
                <c:pt idx="93">
                  <c:v>1244</c:v>
                </c:pt>
                <c:pt idx="94">
                  <c:v>1250.5</c:v>
                </c:pt>
                <c:pt idx="95">
                  <c:v>1378.5</c:v>
                </c:pt>
                <c:pt idx="96">
                  <c:v>1314.5</c:v>
                </c:pt>
                <c:pt idx="97">
                  <c:v>1350.5</c:v>
                </c:pt>
                <c:pt idx="98">
                  <c:v>1353.5</c:v>
                </c:pt>
                <c:pt idx="99">
                  <c:v>1278.5</c:v>
                </c:pt>
                <c:pt idx="100">
                  <c:v>1310.5</c:v>
                </c:pt>
                <c:pt idx="101">
                  <c:v>1313.5</c:v>
                </c:pt>
                <c:pt idx="102">
                  <c:v>1361.5</c:v>
                </c:pt>
                <c:pt idx="103">
                  <c:v>1371.5</c:v>
                </c:pt>
                <c:pt idx="104">
                  <c:v>1380.5</c:v>
                </c:pt>
                <c:pt idx="105">
                  <c:v>1383</c:v>
                </c:pt>
                <c:pt idx="106">
                  <c:v>1317</c:v>
                </c:pt>
                <c:pt idx="107">
                  <c:v>1286.5</c:v>
                </c:pt>
                <c:pt idx="108">
                  <c:v>1237.5</c:v>
                </c:pt>
                <c:pt idx="109">
                  <c:v>1257.5</c:v>
                </c:pt>
                <c:pt idx="110">
                  <c:v>1297</c:v>
                </c:pt>
                <c:pt idx="111">
                  <c:v>1130</c:v>
                </c:pt>
                <c:pt idx="112">
                  <c:v>1151.5</c:v>
                </c:pt>
                <c:pt idx="113">
                  <c:v>1161.5</c:v>
                </c:pt>
                <c:pt idx="114">
                  <c:v>1203.5</c:v>
                </c:pt>
                <c:pt idx="115">
                  <c:v>1251.5</c:v>
                </c:pt>
                <c:pt idx="116">
                  <c:v>1243</c:v>
                </c:pt>
                <c:pt idx="117">
                  <c:v>1193</c:v>
                </c:pt>
                <c:pt idx="118">
                  <c:v>1253.5</c:v>
                </c:pt>
                <c:pt idx="119">
                  <c:v>1253.5</c:v>
                </c:pt>
                <c:pt idx="120">
                  <c:v>1249</c:v>
                </c:pt>
                <c:pt idx="121">
                  <c:v>1178</c:v>
                </c:pt>
                <c:pt idx="122">
                  <c:v>1189.5</c:v>
                </c:pt>
                <c:pt idx="123">
                  <c:v>1148</c:v>
                </c:pt>
                <c:pt idx="124">
                  <c:v>1144</c:v>
                </c:pt>
                <c:pt idx="125">
                  <c:v>1162.5</c:v>
                </c:pt>
                <c:pt idx="126">
                  <c:v>1196</c:v>
                </c:pt>
                <c:pt idx="127">
                  <c:v>1192.5</c:v>
                </c:pt>
                <c:pt idx="128">
                  <c:v>1262</c:v>
                </c:pt>
                <c:pt idx="129">
                  <c:v>1289</c:v>
                </c:pt>
                <c:pt idx="130">
                  <c:v>1289</c:v>
                </c:pt>
                <c:pt idx="131">
                  <c:v>1249.5</c:v>
                </c:pt>
                <c:pt idx="132">
                  <c:v>1281.5</c:v>
                </c:pt>
                <c:pt idx="133">
                  <c:v>1290.5</c:v>
                </c:pt>
                <c:pt idx="134">
                  <c:v>1279.5</c:v>
                </c:pt>
                <c:pt idx="135">
                  <c:v>1258</c:v>
                </c:pt>
                <c:pt idx="136">
                  <c:v>1369</c:v>
                </c:pt>
                <c:pt idx="137">
                  <c:v>1374</c:v>
                </c:pt>
                <c:pt idx="138">
                  <c:v>1417.5</c:v>
                </c:pt>
                <c:pt idx="139">
                  <c:v>1362.5</c:v>
                </c:pt>
                <c:pt idx="140">
                  <c:v>1351.5</c:v>
                </c:pt>
                <c:pt idx="141">
                  <c:v>1386</c:v>
                </c:pt>
                <c:pt idx="142">
                  <c:v>1351.5</c:v>
                </c:pt>
                <c:pt idx="143">
                  <c:v>1333</c:v>
                </c:pt>
                <c:pt idx="144">
                  <c:v>1438</c:v>
                </c:pt>
                <c:pt idx="145">
                  <c:v>1250</c:v>
                </c:pt>
                <c:pt idx="146">
                  <c:v>1198</c:v>
                </c:pt>
                <c:pt idx="147">
                  <c:v>1175</c:v>
                </c:pt>
                <c:pt idx="148">
                  <c:v>1177.5</c:v>
                </c:pt>
                <c:pt idx="149">
                  <c:v>1211.5</c:v>
                </c:pt>
                <c:pt idx="150">
                  <c:v>1237</c:v>
                </c:pt>
                <c:pt idx="151">
                  <c:v>1221.5</c:v>
                </c:pt>
                <c:pt idx="152">
                  <c:v>1275</c:v>
                </c:pt>
                <c:pt idx="153">
                  <c:v>1272.5</c:v>
                </c:pt>
                <c:pt idx="154">
                  <c:v>1285</c:v>
                </c:pt>
                <c:pt idx="155">
                  <c:v>1302</c:v>
                </c:pt>
                <c:pt idx="156">
                  <c:v>1254.5</c:v>
                </c:pt>
                <c:pt idx="157">
                  <c:v>1242.5</c:v>
                </c:pt>
                <c:pt idx="158">
                  <c:v>1241</c:v>
                </c:pt>
                <c:pt idx="159">
                  <c:v>1230</c:v>
                </c:pt>
                <c:pt idx="160">
                  <c:v>1246</c:v>
                </c:pt>
                <c:pt idx="161">
                  <c:v>1311</c:v>
                </c:pt>
                <c:pt idx="162">
                  <c:v>1323</c:v>
                </c:pt>
                <c:pt idx="163">
                  <c:v>1351.5</c:v>
                </c:pt>
                <c:pt idx="164">
                  <c:v>1356</c:v>
                </c:pt>
                <c:pt idx="165">
                  <c:v>1381.5</c:v>
                </c:pt>
                <c:pt idx="166">
                  <c:v>1403.5</c:v>
                </c:pt>
              </c:numCache>
            </c:numRef>
          </c:val>
          <c:smooth val="0"/>
          <c:extLst>
            <c:ext xmlns:c16="http://schemas.microsoft.com/office/drawing/2014/chart" uri="{C3380CC4-5D6E-409C-BE32-E72D297353CC}">
              <c16:uniqueId val="{00000000-7E18-4401-B5B9-F027E02A8B81}"/>
            </c:ext>
          </c:extLst>
        </c:ser>
        <c:ser>
          <c:idx val="1"/>
          <c:order val="1"/>
          <c:tx>
            <c:strRef>
              <c:f>初级工业原料!$C$1:$C$2</c:f>
              <c:strCache>
                <c:ptCount val="2"/>
                <c:pt idx="0">
                  <c:v>焦炭</c:v>
                </c:pt>
                <c:pt idx="1">
                  <c:v>元/吨</c:v>
                </c:pt>
              </c:strCache>
            </c:strRef>
          </c:tx>
          <c:spPr>
            <a:ln w="25400" cap="rnd">
              <a:solidFill>
                <a:schemeClr val="accent2"/>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初级工业原料!$C$3:$C$1816</c:f>
              <c:numCache>
                <c:formatCode>General</c:formatCode>
                <c:ptCount val="167"/>
                <c:pt idx="0">
                  <c:v>644</c:v>
                </c:pt>
                <c:pt idx="1">
                  <c:v>663.5</c:v>
                </c:pt>
                <c:pt idx="2">
                  <c:v>696.5</c:v>
                </c:pt>
                <c:pt idx="3">
                  <c:v>701</c:v>
                </c:pt>
                <c:pt idx="4">
                  <c:v>736.5</c:v>
                </c:pt>
                <c:pt idx="5">
                  <c:v>770</c:v>
                </c:pt>
                <c:pt idx="6">
                  <c:v>757</c:v>
                </c:pt>
                <c:pt idx="7">
                  <c:v>806</c:v>
                </c:pt>
                <c:pt idx="8">
                  <c:v>827.5</c:v>
                </c:pt>
                <c:pt idx="9">
                  <c:v>903</c:v>
                </c:pt>
                <c:pt idx="10">
                  <c:v>1047.5</c:v>
                </c:pt>
                <c:pt idx="11">
                  <c:v>1090.5</c:v>
                </c:pt>
                <c:pt idx="12">
                  <c:v>998.5</c:v>
                </c:pt>
                <c:pt idx="13">
                  <c:v>881</c:v>
                </c:pt>
                <c:pt idx="14">
                  <c:v>912.5</c:v>
                </c:pt>
                <c:pt idx="15">
                  <c:v>838</c:v>
                </c:pt>
                <c:pt idx="16">
                  <c:v>860</c:v>
                </c:pt>
                <c:pt idx="17">
                  <c:v>888</c:v>
                </c:pt>
                <c:pt idx="18">
                  <c:v>843.5</c:v>
                </c:pt>
                <c:pt idx="19">
                  <c:v>881</c:v>
                </c:pt>
                <c:pt idx="20">
                  <c:v>948</c:v>
                </c:pt>
                <c:pt idx="21">
                  <c:v>942</c:v>
                </c:pt>
                <c:pt idx="22">
                  <c:v>1016</c:v>
                </c:pt>
                <c:pt idx="23">
                  <c:v>1015.5</c:v>
                </c:pt>
                <c:pt idx="24">
                  <c:v>1077.5</c:v>
                </c:pt>
                <c:pt idx="25">
                  <c:v>1137.5</c:v>
                </c:pt>
                <c:pt idx="26">
                  <c:v>1244.5</c:v>
                </c:pt>
                <c:pt idx="27">
                  <c:v>1233</c:v>
                </c:pt>
                <c:pt idx="28">
                  <c:v>1237.5</c:v>
                </c:pt>
                <c:pt idx="29">
                  <c:v>1210</c:v>
                </c:pt>
                <c:pt idx="30">
                  <c:v>1177.5</c:v>
                </c:pt>
                <c:pt idx="31">
                  <c:v>1128.5</c:v>
                </c:pt>
                <c:pt idx="32">
                  <c:v>1230</c:v>
                </c:pt>
                <c:pt idx="33">
                  <c:v>1289.5</c:v>
                </c:pt>
                <c:pt idx="34">
                  <c:v>1431</c:v>
                </c:pt>
                <c:pt idx="35">
                  <c:v>1537.5</c:v>
                </c:pt>
                <c:pt idx="36">
                  <c:v>1707.5</c:v>
                </c:pt>
                <c:pt idx="37">
                  <c:v>1871</c:v>
                </c:pt>
                <c:pt idx="38">
                  <c:v>2116.5</c:v>
                </c:pt>
                <c:pt idx="39">
                  <c:v>2012.5</c:v>
                </c:pt>
                <c:pt idx="40">
                  <c:v>2126</c:v>
                </c:pt>
                <c:pt idx="41">
                  <c:v>1733.5</c:v>
                </c:pt>
                <c:pt idx="42">
                  <c:v>1762.5</c:v>
                </c:pt>
                <c:pt idx="43">
                  <c:v>1766.5</c:v>
                </c:pt>
                <c:pt idx="44">
                  <c:v>1651.5</c:v>
                </c:pt>
                <c:pt idx="45">
                  <c:v>1538</c:v>
                </c:pt>
                <c:pt idx="46">
                  <c:v>1528</c:v>
                </c:pt>
                <c:pt idx="47">
                  <c:v>1703</c:v>
                </c:pt>
                <c:pt idx="48">
                  <c:v>1658.5</c:v>
                </c:pt>
                <c:pt idx="49">
                  <c:v>1667.5</c:v>
                </c:pt>
                <c:pt idx="50">
                  <c:v>1609</c:v>
                </c:pt>
                <c:pt idx="51">
                  <c:v>1570.5</c:v>
                </c:pt>
                <c:pt idx="52">
                  <c:v>1688</c:v>
                </c:pt>
                <c:pt idx="53">
                  <c:v>1673</c:v>
                </c:pt>
                <c:pt idx="54">
                  <c:v>1781</c:v>
                </c:pt>
                <c:pt idx="55">
                  <c:v>1800.5</c:v>
                </c:pt>
                <c:pt idx="56">
                  <c:v>1860.5</c:v>
                </c:pt>
                <c:pt idx="57">
                  <c:v>1893.5</c:v>
                </c:pt>
                <c:pt idx="58">
                  <c:v>1755</c:v>
                </c:pt>
                <c:pt idx="59">
                  <c:v>1846</c:v>
                </c:pt>
                <c:pt idx="60">
                  <c:v>1623.5</c:v>
                </c:pt>
                <c:pt idx="61">
                  <c:v>1639</c:v>
                </c:pt>
                <c:pt idx="62">
                  <c:v>1612</c:v>
                </c:pt>
                <c:pt idx="63">
                  <c:v>1481</c:v>
                </c:pt>
                <c:pt idx="64">
                  <c:v>1515.5</c:v>
                </c:pt>
                <c:pt idx="65">
                  <c:v>1553</c:v>
                </c:pt>
                <c:pt idx="66">
                  <c:v>1544.5</c:v>
                </c:pt>
                <c:pt idx="67">
                  <c:v>1401</c:v>
                </c:pt>
                <c:pt idx="68">
                  <c:v>1425</c:v>
                </c:pt>
                <c:pt idx="69">
                  <c:v>1532.5</c:v>
                </c:pt>
                <c:pt idx="70">
                  <c:v>1625.5</c:v>
                </c:pt>
                <c:pt idx="71">
                  <c:v>1741</c:v>
                </c:pt>
                <c:pt idx="72">
                  <c:v>1784</c:v>
                </c:pt>
                <c:pt idx="73">
                  <c:v>1845.5</c:v>
                </c:pt>
                <c:pt idx="74">
                  <c:v>1920</c:v>
                </c:pt>
                <c:pt idx="75">
                  <c:v>1950</c:v>
                </c:pt>
                <c:pt idx="76">
                  <c:v>2001.5</c:v>
                </c:pt>
                <c:pt idx="77">
                  <c:v>2177</c:v>
                </c:pt>
                <c:pt idx="78">
                  <c:v>2248.5</c:v>
                </c:pt>
                <c:pt idx="79">
                  <c:v>2452</c:v>
                </c:pt>
                <c:pt idx="80">
                  <c:v>2360</c:v>
                </c:pt>
                <c:pt idx="81">
                  <c:v>2408.5</c:v>
                </c:pt>
                <c:pt idx="82">
                  <c:v>2328</c:v>
                </c:pt>
                <c:pt idx="83">
                  <c:v>2062.5</c:v>
                </c:pt>
                <c:pt idx="84">
                  <c:v>1900</c:v>
                </c:pt>
                <c:pt idx="85">
                  <c:v>1849.5</c:v>
                </c:pt>
                <c:pt idx="86">
                  <c:v>1726.5</c:v>
                </c:pt>
                <c:pt idx="87">
                  <c:v>1734</c:v>
                </c:pt>
                <c:pt idx="88">
                  <c:v>1730.5</c:v>
                </c:pt>
                <c:pt idx="89">
                  <c:v>1821.5</c:v>
                </c:pt>
                <c:pt idx="90">
                  <c:v>1832.5</c:v>
                </c:pt>
                <c:pt idx="91">
                  <c:v>1996.5</c:v>
                </c:pt>
                <c:pt idx="92">
                  <c:v>2167.5</c:v>
                </c:pt>
                <c:pt idx="93">
                  <c:v>2005.5</c:v>
                </c:pt>
                <c:pt idx="94">
                  <c:v>2026</c:v>
                </c:pt>
                <c:pt idx="95">
                  <c:v>2096.5</c:v>
                </c:pt>
                <c:pt idx="96">
                  <c:v>1988</c:v>
                </c:pt>
                <c:pt idx="97">
                  <c:v>2069.5</c:v>
                </c:pt>
                <c:pt idx="98">
                  <c:v>2014.5</c:v>
                </c:pt>
                <c:pt idx="99">
                  <c:v>1967</c:v>
                </c:pt>
                <c:pt idx="100">
                  <c:v>2049</c:v>
                </c:pt>
                <c:pt idx="101">
                  <c:v>2028</c:v>
                </c:pt>
                <c:pt idx="102">
                  <c:v>2126</c:v>
                </c:pt>
                <c:pt idx="103">
                  <c:v>2133</c:v>
                </c:pt>
                <c:pt idx="104">
                  <c:v>2189</c:v>
                </c:pt>
                <c:pt idx="105">
                  <c:v>2232</c:v>
                </c:pt>
                <c:pt idx="106">
                  <c:v>2079</c:v>
                </c:pt>
                <c:pt idx="107">
                  <c:v>1992.5</c:v>
                </c:pt>
                <c:pt idx="108">
                  <c:v>1891.5</c:v>
                </c:pt>
                <c:pt idx="109">
                  <c:v>1792.5</c:v>
                </c:pt>
                <c:pt idx="110">
                  <c:v>1887.5</c:v>
                </c:pt>
                <c:pt idx="111">
                  <c:v>1742</c:v>
                </c:pt>
                <c:pt idx="112">
                  <c:v>1859.5</c:v>
                </c:pt>
                <c:pt idx="113">
                  <c:v>1909.5</c:v>
                </c:pt>
                <c:pt idx="114">
                  <c:v>1985</c:v>
                </c:pt>
                <c:pt idx="115">
                  <c:v>2036.5</c:v>
                </c:pt>
                <c:pt idx="116">
                  <c:v>2101.5</c:v>
                </c:pt>
                <c:pt idx="117">
                  <c:v>2003</c:v>
                </c:pt>
                <c:pt idx="118">
                  <c:v>2098</c:v>
                </c:pt>
                <c:pt idx="119">
                  <c:v>2077</c:v>
                </c:pt>
                <c:pt idx="120">
                  <c:v>2174.5</c:v>
                </c:pt>
                <c:pt idx="121">
                  <c:v>2117.5</c:v>
                </c:pt>
                <c:pt idx="122">
                  <c:v>2076.5</c:v>
                </c:pt>
                <c:pt idx="123">
                  <c:v>2002.5</c:v>
                </c:pt>
                <c:pt idx="124">
                  <c:v>2056</c:v>
                </c:pt>
                <c:pt idx="125">
                  <c:v>2036</c:v>
                </c:pt>
                <c:pt idx="126">
                  <c:v>2180</c:v>
                </c:pt>
                <c:pt idx="127">
                  <c:v>2386.5</c:v>
                </c:pt>
                <c:pt idx="128">
                  <c:v>2458</c:v>
                </c:pt>
                <c:pt idx="129">
                  <c:v>2630.5</c:v>
                </c:pt>
                <c:pt idx="130">
                  <c:v>2514.5</c:v>
                </c:pt>
                <c:pt idx="131">
                  <c:v>2435.5</c:v>
                </c:pt>
                <c:pt idx="132">
                  <c:v>2402.5</c:v>
                </c:pt>
                <c:pt idx="133">
                  <c:v>2250</c:v>
                </c:pt>
                <c:pt idx="134">
                  <c:v>2348.5</c:v>
                </c:pt>
                <c:pt idx="135">
                  <c:v>2237</c:v>
                </c:pt>
                <c:pt idx="136">
                  <c:v>2487.5</c:v>
                </c:pt>
                <c:pt idx="137">
                  <c:v>2387</c:v>
                </c:pt>
                <c:pt idx="138">
                  <c:v>2452</c:v>
                </c:pt>
                <c:pt idx="139">
                  <c:v>2328.5</c:v>
                </c:pt>
                <c:pt idx="140">
                  <c:v>2367.5</c:v>
                </c:pt>
                <c:pt idx="141">
                  <c:v>2408</c:v>
                </c:pt>
                <c:pt idx="142">
                  <c:v>2231.5</c:v>
                </c:pt>
                <c:pt idx="143">
                  <c:v>2122.5</c:v>
                </c:pt>
                <c:pt idx="144">
                  <c:v>1980.5</c:v>
                </c:pt>
                <c:pt idx="145">
                  <c:v>2020</c:v>
                </c:pt>
                <c:pt idx="146">
                  <c:v>1987</c:v>
                </c:pt>
                <c:pt idx="147">
                  <c:v>1884.5</c:v>
                </c:pt>
                <c:pt idx="148">
                  <c:v>1935</c:v>
                </c:pt>
                <c:pt idx="149">
                  <c:v>1953.5</c:v>
                </c:pt>
                <c:pt idx="150">
                  <c:v>2053.5</c:v>
                </c:pt>
                <c:pt idx="151">
                  <c:v>2054.5</c:v>
                </c:pt>
                <c:pt idx="152">
                  <c:v>2080</c:v>
                </c:pt>
                <c:pt idx="153">
                  <c:v>2060</c:v>
                </c:pt>
                <c:pt idx="154">
                  <c:v>2143.5</c:v>
                </c:pt>
                <c:pt idx="155">
                  <c:v>2140</c:v>
                </c:pt>
                <c:pt idx="156">
                  <c:v>2043</c:v>
                </c:pt>
                <c:pt idx="157">
                  <c:v>1990.5</c:v>
                </c:pt>
                <c:pt idx="158">
                  <c:v>1978.5</c:v>
                </c:pt>
                <c:pt idx="159">
                  <c:v>1975.5</c:v>
                </c:pt>
                <c:pt idx="160">
                  <c:v>2019.5</c:v>
                </c:pt>
                <c:pt idx="161">
                  <c:v>2008.5</c:v>
                </c:pt>
                <c:pt idx="162">
                  <c:v>2032</c:v>
                </c:pt>
                <c:pt idx="163">
                  <c:v>2031</c:v>
                </c:pt>
                <c:pt idx="164">
                  <c:v>2158.5</c:v>
                </c:pt>
                <c:pt idx="165">
                  <c:v>2153.5</c:v>
                </c:pt>
                <c:pt idx="166">
                  <c:v>2290.5</c:v>
                </c:pt>
              </c:numCache>
            </c:numRef>
          </c:val>
          <c:smooth val="0"/>
          <c:extLst>
            <c:ext xmlns:c16="http://schemas.microsoft.com/office/drawing/2014/chart" uri="{C3380CC4-5D6E-409C-BE32-E72D297353CC}">
              <c16:uniqueId val="{00000001-7E18-4401-B5B9-F027E02A8B81}"/>
            </c:ext>
          </c:extLst>
        </c:ser>
        <c:dLbls>
          <c:showLegendKey val="0"/>
          <c:showVal val="0"/>
          <c:showCatName val="0"/>
          <c:showSerName val="0"/>
          <c:showPercent val="0"/>
          <c:showBubbleSize val="0"/>
        </c:dLbls>
        <c:marker val="1"/>
        <c:smooth val="0"/>
        <c:axId val="528678784"/>
        <c:axId val="528701088"/>
      </c:lineChart>
      <c:lineChart>
        <c:grouping val="standard"/>
        <c:varyColors val="0"/>
        <c:ser>
          <c:idx val="2"/>
          <c:order val="2"/>
          <c:tx>
            <c:strRef>
              <c:f>初级工业原料!$D$1:$D$2</c:f>
              <c:strCache>
                <c:ptCount val="2"/>
                <c:pt idx="0">
                  <c:v>布伦特原油（右）</c:v>
                </c:pt>
                <c:pt idx="1">
                  <c:v>美元/桶</c:v>
                </c:pt>
              </c:strCache>
            </c:strRef>
          </c:tx>
          <c:spPr>
            <a:ln w="25400" cap="rnd">
              <a:solidFill>
                <a:schemeClr val="accent3"/>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初级工业原料!$D$3:$D$1816</c:f>
              <c:numCache>
                <c:formatCode>General</c:formatCode>
                <c:ptCount val="167"/>
                <c:pt idx="0">
                  <c:v>34.659999999999997</c:v>
                </c:pt>
                <c:pt idx="1">
                  <c:v>33.1</c:v>
                </c:pt>
                <c:pt idx="2">
                  <c:v>36.22</c:v>
                </c:pt>
                <c:pt idx="3">
                  <c:v>37.630000000000003</c:v>
                </c:pt>
                <c:pt idx="4">
                  <c:v>40.35</c:v>
                </c:pt>
                <c:pt idx="5">
                  <c:v>41.66</c:v>
                </c:pt>
                <c:pt idx="6">
                  <c:v>40.49</c:v>
                </c:pt>
                <c:pt idx="7">
                  <c:v>38.799999999999997</c:v>
                </c:pt>
                <c:pt idx="8">
                  <c:v>41.65</c:v>
                </c:pt>
                <c:pt idx="9">
                  <c:v>42.78</c:v>
                </c:pt>
                <c:pt idx="10">
                  <c:v>45.58</c:v>
                </c:pt>
                <c:pt idx="11">
                  <c:v>47.57</c:v>
                </c:pt>
                <c:pt idx="12">
                  <c:v>45.99</c:v>
                </c:pt>
                <c:pt idx="13">
                  <c:v>47.75</c:v>
                </c:pt>
                <c:pt idx="14">
                  <c:v>48.82</c:v>
                </c:pt>
                <c:pt idx="15">
                  <c:v>49.33</c:v>
                </c:pt>
                <c:pt idx="16">
                  <c:v>49.65</c:v>
                </c:pt>
                <c:pt idx="17">
                  <c:v>50.91</c:v>
                </c:pt>
                <c:pt idx="18">
                  <c:v>48.53</c:v>
                </c:pt>
                <c:pt idx="19">
                  <c:v>48.75</c:v>
                </c:pt>
                <c:pt idx="20">
                  <c:v>49.8</c:v>
                </c:pt>
                <c:pt idx="21">
                  <c:v>46.67</c:v>
                </c:pt>
                <c:pt idx="22">
                  <c:v>47.66</c:v>
                </c:pt>
                <c:pt idx="23">
                  <c:v>45.38</c:v>
                </c:pt>
                <c:pt idx="24">
                  <c:v>42.33</c:v>
                </c:pt>
                <c:pt idx="25">
                  <c:v>43.79</c:v>
                </c:pt>
                <c:pt idx="26">
                  <c:v>46.71</c:v>
                </c:pt>
                <c:pt idx="27">
                  <c:v>50.54</c:v>
                </c:pt>
                <c:pt idx="28">
                  <c:v>49.77</c:v>
                </c:pt>
                <c:pt idx="29">
                  <c:v>46.78</c:v>
                </c:pt>
                <c:pt idx="30">
                  <c:v>48.68</c:v>
                </c:pt>
                <c:pt idx="31">
                  <c:v>46.11</c:v>
                </c:pt>
                <c:pt idx="32">
                  <c:v>47.48</c:v>
                </c:pt>
                <c:pt idx="33">
                  <c:v>49</c:v>
                </c:pt>
                <c:pt idx="34">
                  <c:v>51.63</c:v>
                </c:pt>
                <c:pt idx="35">
                  <c:v>51.68</c:v>
                </c:pt>
                <c:pt idx="36">
                  <c:v>49.97</c:v>
                </c:pt>
                <c:pt idx="37">
                  <c:v>46.65</c:v>
                </c:pt>
                <c:pt idx="38">
                  <c:v>44.79</c:v>
                </c:pt>
                <c:pt idx="39">
                  <c:v>46.11</c:v>
                </c:pt>
                <c:pt idx="40">
                  <c:v>47.82</c:v>
                </c:pt>
                <c:pt idx="41">
                  <c:v>54.29</c:v>
                </c:pt>
                <c:pt idx="42">
                  <c:v>54.22</c:v>
                </c:pt>
                <c:pt idx="43">
                  <c:v>54.91</c:v>
                </c:pt>
                <c:pt idx="44">
                  <c:v>54.85</c:v>
                </c:pt>
                <c:pt idx="45">
                  <c:v>56.62</c:v>
                </c:pt>
                <c:pt idx="46">
                  <c:v>56.61</c:v>
                </c:pt>
                <c:pt idx="47">
                  <c:v>55.67</c:v>
                </c:pt>
                <c:pt idx="48">
                  <c:v>55.74</c:v>
                </c:pt>
                <c:pt idx="49">
                  <c:v>55.51</c:v>
                </c:pt>
                <c:pt idx="50">
                  <c:v>57.16</c:v>
                </c:pt>
                <c:pt idx="51">
                  <c:v>56.63</c:v>
                </c:pt>
                <c:pt idx="52">
                  <c:v>55.37</c:v>
                </c:pt>
                <c:pt idx="53">
                  <c:v>56.16</c:v>
                </c:pt>
                <c:pt idx="54">
                  <c:v>55.5</c:v>
                </c:pt>
                <c:pt idx="55">
                  <c:v>51.72</c:v>
                </c:pt>
                <c:pt idx="56">
                  <c:v>51.68</c:v>
                </c:pt>
                <c:pt idx="57">
                  <c:v>50.67</c:v>
                </c:pt>
                <c:pt idx="58">
                  <c:v>52.61</c:v>
                </c:pt>
                <c:pt idx="59">
                  <c:v>55.18</c:v>
                </c:pt>
                <c:pt idx="60">
                  <c:v>55.76</c:v>
                </c:pt>
                <c:pt idx="61">
                  <c:v>52.02</c:v>
                </c:pt>
                <c:pt idx="62">
                  <c:v>51.49</c:v>
                </c:pt>
                <c:pt idx="63">
                  <c:v>49.38</c:v>
                </c:pt>
                <c:pt idx="64">
                  <c:v>50.74</c:v>
                </c:pt>
                <c:pt idx="65">
                  <c:v>53.54</c:v>
                </c:pt>
                <c:pt idx="66">
                  <c:v>51.6</c:v>
                </c:pt>
                <c:pt idx="67">
                  <c:v>49.84</c:v>
                </c:pt>
                <c:pt idx="68">
                  <c:v>48.25</c:v>
                </c:pt>
                <c:pt idx="69">
                  <c:v>47.19</c:v>
                </c:pt>
                <c:pt idx="70">
                  <c:v>45.6</c:v>
                </c:pt>
                <c:pt idx="71">
                  <c:v>47.89</c:v>
                </c:pt>
                <c:pt idx="72">
                  <c:v>46.73</c:v>
                </c:pt>
                <c:pt idx="73">
                  <c:v>48.77</c:v>
                </c:pt>
                <c:pt idx="74">
                  <c:v>48.56</c:v>
                </c:pt>
                <c:pt idx="75">
                  <c:v>52.45</c:v>
                </c:pt>
                <c:pt idx="76">
                  <c:v>52.36</c:v>
                </c:pt>
                <c:pt idx="77">
                  <c:v>51.69</c:v>
                </c:pt>
                <c:pt idx="78">
                  <c:v>51.86</c:v>
                </c:pt>
                <c:pt idx="79">
                  <c:v>52.3</c:v>
                </c:pt>
                <c:pt idx="80">
                  <c:v>52.77</c:v>
                </c:pt>
                <c:pt idx="81">
                  <c:v>54.21</c:v>
                </c:pt>
                <c:pt idx="82">
                  <c:v>55.57</c:v>
                </c:pt>
                <c:pt idx="83">
                  <c:v>56.7</c:v>
                </c:pt>
                <c:pt idx="84">
                  <c:v>57.38</c:v>
                </c:pt>
                <c:pt idx="85">
                  <c:v>57.01</c:v>
                </c:pt>
                <c:pt idx="86">
                  <c:v>57.46</c:v>
                </c:pt>
                <c:pt idx="87">
                  <c:v>60.19</c:v>
                </c:pt>
                <c:pt idx="88">
                  <c:v>60.76</c:v>
                </c:pt>
                <c:pt idx="89">
                  <c:v>64.12</c:v>
                </c:pt>
                <c:pt idx="90">
                  <c:v>62.02</c:v>
                </c:pt>
                <c:pt idx="91">
                  <c:v>63.41</c:v>
                </c:pt>
                <c:pt idx="92">
                  <c:v>64.260000000000005</c:v>
                </c:pt>
                <c:pt idx="93">
                  <c:v>63.08</c:v>
                </c:pt>
                <c:pt idx="94">
                  <c:v>63.3</c:v>
                </c:pt>
                <c:pt idx="95">
                  <c:v>64.739999999999995</c:v>
                </c:pt>
                <c:pt idx="96">
                  <c:v>66.510000000000005</c:v>
                </c:pt>
                <c:pt idx="97">
                  <c:v>67.59</c:v>
                </c:pt>
                <c:pt idx="98">
                  <c:v>69.13</c:v>
                </c:pt>
                <c:pt idx="99">
                  <c:v>68.599999999999994</c:v>
                </c:pt>
                <c:pt idx="100">
                  <c:v>70.2</c:v>
                </c:pt>
                <c:pt idx="101">
                  <c:v>68.150000000000006</c:v>
                </c:pt>
                <c:pt idx="102">
                  <c:v>63.6</c:v>
                </c:pt>
                <c:pt idx="103">
                  <c:v>64.45</c:v>
                </c:pt>
                <c:pt idx="104">
                  <c:v>65.349999999999994</c:v>
                </c:pt>
                <c:pt idx="105">
                  <c:v>63.41</c:v>
                </c:pt>
                <c:pt idx="106">
                  <c:v>64.680000000000007</c:v>
                </c:pt>
                <c:pt idx="107">
                  <c:v>65.900000000000006</c:v>
                </c:pt>
                <c:pt idx="108">
                  <c:v>70.11</c:v>
                </c:pt>
                <c:pt idx="109">
                  <c:v>70.37</c:v>
                </c:pt>
                <c:pt idx="110">
                  <c:v>67.31</c:v>
                </c:pt>
                <c:pt idx="111">
                  <c:v>72.64</c:v>
                </c:pt>
                <c:pt idx="112">
                  <c:v>73.62</c:v>
                </c:pt>
                <c:pt idx="113">
                  <c:v>74.39</c:v>
                </c:pt>
                <c:pt idx="114">
                  <c:v>74.540000000000006</c:v>
                </c:pt>
                <c:pt idx="115">
                  <c:v>77.25</c:v>
                </c:pt>
                <c:pt idx="116">
                  <c:v>79.23</c:v>
                </c:pt>
                <c:pt idx="117">
                  <c:v>76.37</c:v>
                </c:pt>
                <c:pt idx="118">
                  <c:v>76.44</c:v>
                </c:pt>
                <c:pt idx="119">
                  <c:v>76.28</c:v>
                </c:pt>
                <c:pt idx="120">
                  <c:v>73.37</c:v>
                </c:pt>
                <c:pt idx="121">
                  <c:v>74.540000000000006</c:v>
                </c:pt>
                <c:pt idx="122">
                  <c:v>79.53</c:v>
                </c:pt>
                <c:pt idx="123">
                  <c:v>77.150000000000006</c:v>
                </c:pt>
                <c:pt idx="124">
                  <c:v>75.22</c:v>
                </c:pt>
                <c:pt idx="125">
                  <c:v>72.930000000000007</c:v>
                </c:pt>
                <c:pt idx="126">
                  <c:v>74.66</c:v>
                </c:pt>
                <c:pt idx="127">
                  <c:v>73.28</c:v>
                </c:pt>
                <c:pt idx="128">
                  <c:v>72.86</c:v>
                </c:pt>
                <c:pt idx="129">
                  <c:v>71.8</c:v>
                </c:pt>
                <c:pt idx="130">
                  <c:v>76.16</c:v>
                </c:pt>
                <c:pt idx="131">
                  <c:v>77.78</c:v>
                </c:pt>
                <c:pt idx="132">
                  <c:v>76.52</c:v>
                </c:pt>
                <c:pt idx="133">
                  <c:v>78.41</c:v>
                </c:pt>
                <c:pt idx="134">
                  <c:v>78.430000000000007</c:v>
                </c:pt>
                <c:pt idx="135">
                  <c:v>82.74</c:v>
                </c:pt>
                <c:pt idx="136">
                  <c:v>80.28</c:v>
                </c:pt>
                <c:pt idx="137">
                  <c:v>80.03</c:v>
                </c:pt>
                <c:pt idx="138">
                  <c:v>77.290000000000006</c:v>
                </c:pt>
                <c:pt idx="139">
                  <c:v>73.05</c:v>
                </c:pt>
                <c:pt idx="140">
                  <c:v>70.28</c:v>
                </c:pt>
                <c:pt idx="141">
                  <c:v>68.06</c:v>
                </c:pt>
                <c:pt idx="142">
                  <c:v>59.04</c:v>
                </c:pt>
                <c:pt idx="143">
                  <c:v>58.49</c:v>
                </c:pt>
                <c:pt idx="144">
                  <c:v>63.11</c:v>
                </c:pt>
                <c:pt idx="145">
                  <c:v>60.66</c:v>
                </c:pt>
                <c:pt idx="146">
                  <c:v>53.78</c:v>
                </c:pt>
                <c:pt idx="147">
                  <c:v>53.27</c:v>
                </c:pt>
                <c:pt idx="148">
                  <c:v>58.2</c:v>
                </c:pt>
                <c:pt idx="149">
                  <c:v>60.93</c:v>
                </c:pt>
                <c:pt idx="150">
                  <c:v>62.64</c:v>
                </c:pt>
                <c:pt idx="151">
                  <c:v>61.2</c:v>
                </c:pt>
                <c:pt idx="152">
                  <c:v>61.77</c:v>
                </c:pt>
                <c:pt idx="153">
                  <c:v>65.56</c:v>
                </c:pt>
                <c:pt idx="154">
                  <c:v>67.19</c:v>
                </c:pt>
                <c:pt idx="155">
                  <c:v>65.41</c:v>
                </c:pt>
                <c:pt idx="156">
                  <c:v>66.069999999999993</c:v>
                </c:pt>
                <c:pt idx="157">
                  <c:v>66.709999999999994</c:v>
                </c:pt>
                <c:pt idx="158">
                  <c:v>66.72</c:v>
                </c:pt>
                <c:pt idx="159">
                  <c:v>67.739999999999995</c:v>
                </c:pt>
                <c:pt idx="160">
                  <c:v>69.930000000000007</c:v>
                </c:pt>
                <c:pt idx="161">
                  <c:v>71.56</c:v>
                </c:pt>
                <c:pt idx="162">
                  <c:v>72</c:v>
                </c:pt>
                <c:pt idx="163">
                  <c:v>72.010000000000005</c:v>
                </c:pt>
                <c:pt idx="164">
                  <c:v>70.66</c:v>
                </c:pt>
                <c:pt idx="165">
                  <c:v>72.27</c:v>
                </c:pt>
                <c:pt idx="166">
                  <c:v>67.739999999999995</c:v>
                </c:pt>
              </c:numCache>
            </c:numRef>
          </c:val>
          <c:smooth val="0"/>
          <c:extLst>
            <c:ext xmlns:c16="http://schemas.microsoft.com/office/drawing/2014/chart" uri="{C3380CC4-5D6E-409C-BE32-E72D297353CC}">
              <c16:uniqueId val="{00000002-7E18-4401-B5B9-F027E02A8B81}"/>
            </c:ext>
          </c:extLst>
        </c:ser>
        <c:ser>
          <c:idx val="3"/>
          <c:order val="3"/>
          <c:tx>
            <c:strRef>
              <c:f>初级工业原料!$E$1:$E$2</c:f>
              <c:strCache>
                <c:ptCount val="2"/>
                <c:pt idx="0">
                  <c:v>东京橡胶（右）</c:v>
                </c:pt>
                <c:pt idx="1">
                  <c:v>日元/公斤</c:v>
                </c:pt>
              </c:strCache>
            </c:strRef>
          </c:tx>
          <c:spPr>
            <a:ln w="25400" cap="rnd">
              <a:solidFill>
                <a:schemeClr val="accent4"/>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初级工业原料!$E$3:$E$1816</c:f>
              <c:numCache>
                <c:formatCode>General</c:formatCode>
                <c:ptCount val="167"/>
                <c:pt idx="0">
                  <c:v>154.80000000000001</c:v>
                </c:pt>
                <c:pt idx="1">
                  <c:v>153.19999999999999</c:v>
                </c:pt>
                <c:pt idx="2">
                  <c:v>155.6</c:v>
                </c:pt>
                <c:pt idx="3">
                  <c:v>174.6</c:v>
                </c:pt>
                <c:pt idx="4">
                  <c:v>168.9</c:v>
                </c:pt>
                <c:pt idx="5">
                  <c:v>178.9</c:v>
                </c:pt>
                <c:pt idx="6">
                  <c:v>175.3</c:v>
                </c:pt>
                <c:pt idx="7">
                  <c:v>176.8</c:v>
                </c:pt>
                <c:pt idx="8">
                  <c:v>177</c:v>
                </c:pt>
                <c:pt idx="9">
                  <c:v>190.3</c:v>
                </c:pt>
                <c:pt idx="10">
                  <c:v>198.6</c:v>
                </c:pt>
                <c:pt idx="11">
                  <c:v>194.8</c:v>
                </c:pt>
                <c:pt idx="12">
                  <c:v>183.5</c:v>
                </c:pt>
                <c:pt idx="13">
                  <c:v>173.1</c:v>
                </c:pt>
                <c:pt idx="14">
                  <c:v>163.1</c:v>
                </c:pt>
                <c:pt idx="15">
                  <c:v>162.1</c:v>
                </c:pt>
                <c:pt idx="16">
                  <c:v>157.9</c:v>
                </c:pt>
                <c:pt idx="17">
                  <c:v>148</c:v>
                </c:pt>
                <c:pt idx="18">
                  <c:v>150.5</c:v>
                </c:pt>
                <c:pt idx="19">
                  <c:v>151.6</c:v>
                </c:pt>
                <c:pt idx="20">
                  <c:v>155.80000000000001</c:v>
                </c:pt>
                <c:pt idx="21">
                  <c:v>147.19999999999999</c:v>
                </c:pt>
                <c:pt idx="22">
                  <c:v>159.19999999999999</c:v>
                </c:pt>
                <c:pt idx="23">
                  <c:v>162.80000000000001</c:v>
                </c:pt>
                <c:pt idx="24">
                  <c:v>153.5</c:v>
                </c:pt>
                <c:pt idx="25">
                  <c:v>153.69999999999999</c:v>
                </c:pt>
                <c:pt idx="26">
                  <c:v>158.19999999999999</c:v>
                </c:pt>
                <c:pt idx="27">
                  <c:v>157</c:v>
                </c:pt>
                <c:pt idx="28">
                  <c:v>150.4</c:v>
                </c:pt>
                <c:pt idx="29">
                  <c:v>157.1</c:v>
                </c:pt>
                <c:pt idx="30">
                  <c:v>158.80000000000001</c:v>
                </c:pt>
                <c:pt idx="31">
                  <c:v>157.69999999999999</c:v>
                </c:pt>
                <c:pt idx="32">
                  <c:v>169</c:v>
                </c:pt>
                <c:pt idx="33">
                  <c:v>163.30000000000001</c:v>
                </c:pt>
                <c:pt idx="34">
                  <c:v>183.3</c:v>
                </c:pt>
                <c:pt idx="35">
                  <c:v>173.9</c:v>
                </c:pt>
                <c:pt idx="36">
                  <c:v>183.9</c:v>
                </c:pt>
                <c:pt idx="37">
                  <c:v>177.8</c:v>
                </c:pt>
                <c:pt idx="38">
                  <c:v>205.5</c:v>
                </c:pt>
                <c:pt idx="39">
                  <c:v>209.5</c:v>
                </c:pt>
                <c:pt idx="40">
                  <c:v>235.6</c:v>
                </c:pt>
                <c:pt idx="41">
                  <c:v>229.7</c:v>
                </c:pt>
                <c:pt idx="42">
                  <c:v>245.4</c:v>
                </c:pt>
                <c:pt idx="43">
                  <c:v>283.39999999999998</c:v>
                </c:pt>
                <c:pt idx="44">
                  <c:v>264.8</c:v>
                </c:pt>
                <c:pt idx="45">
                  <c:v>263.89999999999998</c:v>
                </c:pt>
                <c:pt idx="46">
                  <c:v>267.5</c:v>
                </c:pt>
                <c:pt idx="47">
                  <c:v>293.5</c:v>
                </c:pt>
                <c:pt idx="48">
                  <c:v>288.3</c:v>
                </c:pt>
                <c:pt idx="49">
                  <c:v>331.3</c:v>
                </c:pt>
                <c:pt idx="50">
                  <c:v>301</c:v>
                </c:pt>
                <c:pt idx="51">
                  <c:v>311.7</c:v>
                </c:pt>
                <c:pt idx="52">
                  <c:v>296.2</c:v>
                </c:pt>
                <c:pt idx="53">
                  <c:v>269.60000000000002</c:v>
                </c:pt>
                <c:pt idx="54">
                  <c:v>272.89999999999998</c:v>
                </c:pt>
                <c:pt idx="55">
                  <c:v>261.7</c:v>
                </c:pt>
                <c:pt idx="56">
                  <c:v>268</c:v>
                </c:pt>
                <c:pt idx="57">
                  <c:v>247.4</c:v>
                </c:pt>
                <c:pt idx="58">
                  <c:v>245</c:v>
                </c:pt>
                <c:pt idx="59">
                  <c:v>237.9</c:v>
                </c:pt>
                <c:pt idx="60">
                  <c:v>218.5</c:v>
                </c:pt>
                <c:pt idx="61">
                  <c:v>216</c:v>
                </c:pt>
                <c:pt idx="62">
                  <c:v>217.3</c:v>
                </c:pt>
                <c:pt idx="63">
                  <c:v>221.7</c:v>
                </c:pt>
                <c:pt idx="64">
                  <c:v>214.5</c:v>
                </c:pt>
                <c:pt idx="65">
                  <c:v>224.9</c:v>
                </c:pt>
                <c:pt idx="66">
                  <c:v>216.2</c:v>
                </c:pt>
                <c:pt idx="67">
                  <c:v>194</c:v>
                </c:pt>
                <c:pt idx="68">
                  <c:v>187</c:v>
                </c:pt>
                <c:pt idx="69">
                  <c:v>201</c:v>
                </c:pt>
                <c:pt idx="70">
                  <c:v>189.3</c:v>
                </c:pt>
                <c:pt idx="71">
                  <c:v>201</c:v>
                </c:pt>
                <c:pt idx="72">
                  <c:v>197.1</c:v>
                </c:pt>
                <c:pt idx="73">
                  <c:v>201.6</c:v>
                </c:pt>
                <c:pt idx="74">
                  <c:v>214.5</c:v>
                </c:pt>
                <c:pt idx="75">
                  <c:v>204.5</c:v>
                </c:pt>
                <c:pt idx="76">
                  <c:v>206.8</c:v>
                </c:pt>
                <c:pt idx="77">
                  <c:v>214.1</c:v>
                </c:pt>
                <c:pt idx="78">
                  <c:v>216.2</c:v>
                </c:pt>
                <c:pt idx="79">
                  <c:v>219.2</c:v>
                </c:pt>
                <c:pt idx="80">
                  <c:v>218.4</c:v>
                </c:pt>
                <c:pt idx="81">
                  <c:v>226</c:v>
                </c:pt>
                <c:pt idx="82">
                  <c:v>221.2</c:v>
                </c:pt>
                <c:pt idx="83">
                  <c:v>210.5</c:v>
                </c:pt>
                <c:pt idx="84">
                  <c:v>201.8</c:v>
                </c:pt>
                <c:pt idx="85">
                  <c:v>201.7</c:v>
                </c:pt>
                <c:pt idx="86">
                  <c:v>197.1</c:v>
                </c:pt>
                <c:pt idx="87">
                  <c:v>200.5</c:v>
                </c:pt>
                <c:pt idx="88">
                  <c:v>199.8</c:v>
                </c:pt>
                <c:pt idx="89">
                  <c:v>198.6</c:v>
                </c:pt>
                <c:pt idx="90">
                  <c:v>190.3</c:v>
                </c:pt>
                <c:pt idx="91">
                  <c:v>195.7</c:v>
                </c:pt>
                <c:pt idx="92">
                  <c:v>203.5</c:v>
                </c:pt>
                <c:pt idx="93">
                  <c:v>204.1</c:v>
                </c:pt>
                <c:pt idx="94">
                  <c:v>204.8</c:v>
                </c:pt>
                <c:pt idx="95">
                  <c:v>203.4</c:v>
                </c:pt>
                <c:pt idx="96">
                  <c:v>206.7</c:v>
                </c:pt>
                <c:pt idx="97">
                  <c:v>204.8</c:v>
                </c:pt>
                <c:pt idx="98">
                  <c:v>210.5</c:v>
                </c:pt>
                <c:pt idx="99">
                  <c:v>209.2</c:v>
                </c:pt>
                <c:pt idx="100">
                  <c:v>204.6</c:v>
                </c:pt>
                <c:pt idx="101">
                  <c:v>196.9</c:v>
                </c:pt>
                <c:pt idx="102">
                  <c:v>189.2</c:v>
                </c:pt>
                <c:pt idx="103">
                  <c:v>181.5</c:v>
                </c:pt>
                <c:pt idx="104">
                  <c:v>188.2</c:v>
                </c:pt>
                <c:pt idx="105">
                  <c:v>191.5</c:v>
                </c:pt>
                <c:pt idx="106">
                  <c:v>189.8</c:v>
                </c:pt>
                <c:pt idx="107">
                  <c:v>191.8</c:v>
                </c:pt>
                <c:pt idx="108">
                  <c:v>174.5</c:v>
                </c:pt>
                <c:pt idx="109">
                  <c:v>184</c:v>
                </c:pt>
                <c:pt idx="110">
                  <c:v>179.3</c:v>
                </c:pt>
                <c:pt idx="111">
                  <c:v>184.8</c:v>
                </c:pt>
                <c:pt idx="112">
                  <c:v>187.1</c:v>
                </c:pt>
                <c:pt idx="113">
                  <c:v>185.6</c:v>
                </c:pt>
                <c:pt idx="114">
                  <c:v>192</c:v>
                </c:pt>
                <c:pt idx="115">
                  <c:v>193.4</c:v>
                </c:pt>
                <c:pt idx="116">
                  <c:v>193.9</c:v>
                </c:pt>
                <c:pt idx="117">
                  <c:v>193.7</c:v>
                </c:pt>
                <c:pt idx="118">
                  <c:v>189.4</c:v>
                </c:pt>
                <c:pt idx="119">
                  <c:v>186.1</c:v>
                </c:pt>
                <c:pt idx="120">
                  <c:v>180</c:v>
                </c:pt>
                <c:pt idx="121">
                  <c:v>173.4</c:v>
                </c:pt>
                <c:pt idx="122">
                  <c:v>176.3</c:v>
                </c:pt>
                <c:pt idx="123">
                  <c:v>171.4</c:v>
                </c:pt>
                <c:pt idx="124">
                  <c:v>172.9</c:v>
                </c:pt>
                <c:pt idx="125">
                  <c:v>170.8</c:v>
                </c:pt>
                <c:pt idx="126">
                  <c:v>168.3</c:v>
                </c:pt>
                <c:pt idx="127">
                  <c:v>168.3</c:v>
                </c:pt>
                <c:pt idx="128">
                  <c:v>172.3</c:v>
                </c:pt>
                <c:pt idx="129">
                  <c:v>168</c:v>
                </c:pt>
                <c:pt idx="130">
                  <c:v>175.9</c:v>
                </c:pt>
                <c:pt idx="131">
                  <c:v>173.7</c:v>
                </c:pt>
                <c:pt idx="132">
                  <c:v>165.9</c:v>
                </c:pt>
                <c:pt idx="133">
                  <c:v>167.9</c:v>
                </c:pt>
                <c:pt idx="134">
                  <c:v>168.9</c:v>
                </c:pt>
                <c:pt idx="135">
                  <c:v>168</c:v>
                </c:pt>
                <c:pt idx="136">
                  <c:v>168.7</c:v>
                </c:pt>
                <c:pt idx="137">
                  <c:v>166.8</c:v>
                </c:pt>
                <c:pt idx="138">
                  <c:v>164.9</c:v>
                </c:pt>
                <c:pt idx="139">
                  <c:v>162.4</c:v>
                </c:pt>
                <c:pt idx="140">
                  <c:v>161</c:v>
                </c:pt>
                <c:pt idx="141">
                  <c:v>157.80000000000001</c:v>
                </c:pt>
                <c:pt idx="142">
                  <c:v>154.69999999999999</c:v>
                </c:pt>
                <c:pt idx="143">
                  <c:v>161</c:v>
                </c:pt>
                <c:pt idx="144">
                  <c:v>164.4</c:v>
                </c:pt>
                <c:pt idx="145">
                  <c:v>168.6</c:v>
                </c:pt>
                <c:pt idx="146">
                  <c:v>173.1</c:v>
                </c:pt>
                <c:pt idx="147">
                  <c:v>170.2</c:v>
                </c:pt>
                <c:pt idx="148">
                  <c:v>177</c:v>
                </c:pt>
                <c:pt idx="149">
                  <c:v>183.5</c:v>
                </c:pt>
                <c:pt idx="150">
                  <c:v>186.2</c:v>
                </c:pt>
                <c:pt idx="151">
                  <c:v>182.8</c:v>
                </c:pt>
                <c:pt idx="152">
                  <c:v>178.1</c:v>
                </c:pt>
                <c:pt idx="153">
                  <c:v>182.5</c:v>
                </c:pt>
                <c:pt idx="154">
                  <c:v>193.6</c:v>
                </c:pt>
                <c:pt idx="155">
                  <c:v>204</c:v>
                </c:pt>
                <c:pt idx="156">
                  <c:v>197</c:v>
                </c:pt>
                <c:pt idx="157">
                  <c:v>193</c:v>
                </c:pt>
                <c:pt idx="158">
                  <c:v>189.8</c:v>
                </c:pt>
                <c:pt idx="159">
                  <c:v>180</c:v>
                </c:pt>
                <c:pt idx="160">
                  <c:v>184.7</c:v>
                </c:pt>
                <c:pt idx="161">
                  <c:v>192.3</c:v>
                </c:pt>
                <c:pt idx="162">
                  <c:v>188.5</c:v>
                </c:pt>
                <c:pt idx="163">
                  <c:v>189.3</c:v>
                </c:pt>
                <c:pt idx="164">
                  <c:v>186.7</c:v>
                </c:pt>
                <c:pt idx="165">
                  <c:v>192.8</c:v>
                </c:pt>
                <c:pt idx="166">
                  <c:v>191.8</c:v>
                </c:pt>
              </c:numCache>
            </c:numRef>
          </c:val>
          <c:smooth val="0"/>
          <c:extLst>
            <c:ext xmlns:c16="http://schemas.microsoft.com/office/drawing/2014/chart" uri="{C3380CC4-5D6E-409C-BE32-E72D297353CC}">
              <c16:uniqueId val="{00000003-7E18-4401-B5B9-F027E02A8B81}"/>
            </c:ext>
          </c:extLst>
        </c:ser>
        <c:ser>
          <c:idx val="4"/>
          <c:order val="4"/>
          <c:tx>
            <c:strRef>
              <c:f>初级工业原料!$F$1:$F$2</c:f>
              <c:strCache>
                <c:ptCount val="2"/>
                <c:pt idx="0">
                  <c:v>普指62%Fe（右）</c:v>
                </c:pt>
                <c:pt idx="1">
                  <c:v>美元/吨</c:v>
                </c:pt>
              </c:strCache>
            </c:strRef>
          </c:tx>
          <c:spPr>
            <a:ln w="25400" cap="rnd">
              <a:solidFill>
                <a:schemeClr val="accent5"/>
              </a:solidFill>
              <a:round/>
            </a:ln>
            <a:effectLst/>
          </c:spPr>
          <c:marker>
            <c:symbol val="none"/>
          </c:marker>
          <c:cat>
            <c:numRef>
              <c:f>初级工业原料!$A$3:$A$1816</c:f>
              <c:numCache>
                <c:formatCode>yyyy\-mm\-dd</c:formatCode>
                <c:ptCount val="167"/>
                <c:pt idx="0">
                  <c:v>42406</c:v>
                </c:pt>
                <c:pt idx="1">
                  <c:v>42420</c:v>
                </c:pt>
                <c:pt idx="2">
                  <c:v>42427</c:v>
                </c:pt>
                <c:pt idx="3">
                  <c:v>42434</c:v>
                </c:pt>
                <c:pt idx="4">
                  <c:v>42441</c:v>
                </c:pt>
                <c:pt idx="5">
                  <c:v>42448</c:v>
                </c:pt>
                <c:pt idx="6">
                  <c:v>42455</c:v>
                </c:pt>
                <c:pt idx="7">
                  <c:v>42462</c:v>
                </c:pt>
                <c:pt idx="8">
                  <c:v>42469</c:v>
                </c:pt>
                <c:pt idx="9">
                  <c:v>42476</c:v>
                </c:pt>
                <c:pt idx="10">
                  <c:v>42483</c:v>
                </c:pt>
                <c:pt idx="11">
                  <c:v>42490</c:v>
                </c:pt>
                <c:pt idx="12">
                  <c:v>42497</c:v>
                </c:pt>
                <c:pt idx="13">
                  <c:v>42504</c:v>
                </c:pt>
                <c:pt idx="14">
                  <c:v>42511</c:v>
                </c:pt>
                <c:pt idx="15">
                  <c:v>42518</c:v>
                </c:pt>
                <c:pt idx="16">
                  <c:v>42525</c:v>
                </c:pt>
                <c:pt idx="17">
                  <c:v>42532</c:v>
                </c:pt>
                <c:pt idx="18">
                  <c:v>42539</c:v>
                </c:pt>
                <c:pt idx="19">
                  <c:v>42546</c:v>
                </c:pt>
                <c:pt idx="20">
                  <c:v>42553</c:v>
                </c:pt>
                <c:pt idx="21">
                  <c:v>42560</c:v>
                </c:pt>
                <c:pt idx="22">
                  <c:v>42567</c:v>
                </c:pt>
                <c:pt idx="23">
                  <c:v>42574</c:v>
                </c:pt>
                <c:pt idx="24">
                  <c:v>42581</c:v>
                </c:pt>
                <c:pt idx="25">
                  <c:v>42588</c:v>
                </c:pt>
                <c:pt idx="26">
                  <c:v>42595</c:v>
                </c:pt>
                <c:pt idx="27">
                  <c:v>42602</c:v>
                </c:pt>
                <c:pt idx="28">
                  <c:v>42609</c:v>
                </c:pt>
                <c:pt idx="29">
                  <c:v>42616</c:v>
                </c:pt>
                <c:pt idx="30">
                  <c:v>42623</c:v>
                </c:pt>
                <c:pt idx="31">
                  <c:v>42630</c:v>
                </c:pt>
                <c:pt idx="32">
                  <c:v>42637</c:v>
                </c:pt>
                <c:pt idx="33">
                  <c:v>42644</c:v>
                </c:pt>
                <c:pt idx="34">
                  <c:v>42658</c:v>
                </c:pt>
                <c:pt idx="35">
                  <c:v>42665</c:v>
                </c:pt>
                <c:pt idx="36">
                  <c:v>42672</c:v>
                </c:pt>
                <c:pt idx="37">
                  <c:v>42679</c:v>
                </c:pt>
                <c:pt idx="38">
                  <c:v>42686</c:v>
                </c:pt>
                <c:pt idx="39">
                  <c:v>42693</c:v>
                </c:pt>
                <c:pt idx="40">
                  <c:v>42700</c:v>
                </c:pt>
                <c:pt idx="41">
                  <c:v>42707</c:v>
                </c:pt>
                <c:pt idx="42">
                  <c:v>42714</c:v>
                </c:pt>
                <c:pt idx="43">
                  <c:v>42721</c:v>
                </c:pt>
                <c:pt idx="44">
                  <c:v>42728</c:v>
                </c:pt>
                <c:pt idx="45">
                  <c:v>42735</c:v>
                </c:pt>
                <c:pt idx="46">
                  <c:v>42742</c:v>
                </c:pt>
                <c:pt idx="47">
                  <c:v>42749</c:v>
                </c:pt>
                <c:pt idx="48">
                  <c:v>42756</c:v>
                </c:pt>
                <c:pt idx="49">
                  <c:v>42763</c:v>
                </c:pt>
                <c:pt idx="50">
                  <c:v>42770</c:v>
                </c:pt>
                <c:pt idx="51">
                  <c:v>42777</c:v>
                </c:pt>
                <c:pt idx="52">
                  <c:v>42784</c:v>
                </c:pt>
                <c:pt idx="53">
                  <c:v>42791</c:v>
                </c:pt>
                <c:pt idx="54">
                  <c:v>42798</c:v>
                </c:pt>
                <c:pt idx="55">
                  <c:v>42805</c:v>
                </c:pt>
                <c:pt idx="56">
                  <c:v>42812</c:v>
                </c:pt>
                <c:pt idx="57">
                  <c:v>42819</c:v>
                </c:pt>
                <c:pt idx="58">
                  <c:v>42826</c:v>
                </c:pt>
                <c:pt idx="59">
                  <c:v>42833</c:v>
                </c:pt>
                <c:pt idx="60">
                  <c:v>42840</c:v>
                </c:pt>
                <c:pt idx="61">
                  <c:v>42847</c:v>
                </c:pt>
                <c:pt idx="62">
                  <c:v>42854</c:v>
                </c:pt>
                <c:pt idx="63">
                  <c:v>42861</c:v>
                </c:pt>
                <c:pt idx="64">
                  <c:v>42868</c:v>
                </c:pt>
                <c:pt idx="65">
                  <c:v>42875</c:v>
                </c:pt>
                <c:pt idx="66">
                  <c:v>42882</c:v>
                </c:pt>
                <c:pt idx="67">
                  <c:v>42889</c:v>
                </c:pt>
                <c:pt idx="68">
                  <c:v>42896</c:v>
                </c:pt>
                <c:pt idx="69">
                  <c:v>42903</c:v>
                </c:pt>
                <c:pt idx="70">
                  <c:v>42910</c:v>
                </c:pt>
                <c:pt idx="71">
                  <c:v>42917</c:v>
                </c:pt>
                <c:pt idx="72">
                  <c:v>42924</c:v>
                </c:pt>
                <c:pt idx="73">
                  <c:v>42931</c:v>
                </c:pt>
                <c:pt idx="74">
                  <c:v>42938</c:v>
                </c:pt>
                <c:pt idx="75">
                  <c:v>42945</c:v>
                </c:pt>
                <c:pt idx="76">
                  <c:v>42952</c:v>
                </c:pt>
                <c:pt idx="77">
                  <c:v>42959</c:v>
                </c:pt>
                <c:pt idx="78">
                  <c:v>42966</c:v>
                </c:pt>
                <c:pt idx="79">
                  <c:v>42973</c:v>
                </c:pt>
                <c:pt idx="80">
                  <c:v>42980</c:v>
                </c:pt>
                <c:pt idx="81">
                  <c:v>42987</c:v>
                </c:pt>
                <c:pt idx="82">
                  <c:v>42994</c:v>
                </c:pt>
                <c:pt idx="83">
                  <c:v>43001</c:v>
                </c:pt>
                <c:pt idx="84">
                  <c:v>43008</c:v>
                </c:pt>
                <c:pt idx="85">
                  <c:v>43022</c:v>
                </c:pt>
                <c:pt idx="86">
                  <c:v>43029</c:v>
                </c:pt>
                <c:pt idx="87">
                  <c:v>43036</c:v>
                </c:pt>
                <c:pt idx="88">
                  <c:v>43043</c:v>
                </c:pt>
                <c:pt idx="89">
                  <c:v>43050</c:v>
                </c:pt>
                <c:pt idx="90">
                  <c:v>43057</c:v>
                </c:pt>
                <c:pt idx="91">
                  <c:v>43064</c:v>
                </c:pt>
                <c:pt idx="92">
                  <c:v>43071</c:v>
                </c:pt>
                <c:pt idx="93">
                  <c:v>43078</c:v>
                </c:pt>
                <c:pt idx="94">
                  <c:v>43085</c:v>
                </c:pt>
                <c:pt idx="95">
                  <c:v>43092</c:v>
                </c:pt>
                <c:pt idx="96">
                  <c:v>43099</c:v>
                </c:pt>
                <c:pt idx="97">
                  <c:v>43106</c:v>
                </c:pt>
                <c:pt idx="98">
                  <c:v>43113</c:v>
                </c:pt>
                <c:pt idx="99">
                  <c:v>43120</c:v>
                </c:pt>
                <c:pt idx="100">
                  <c:v>43127</c:v>
                </c:pt>
                <c:pt idx="101">
                  <c:v>43134</c:v>
                </c:pt>
                <c:pt idx="102">
                  <c:v>43141</c:v>
                </c:pt>
                <c:pt idx="103">
                  <c:v>43148</c:v>
                </c:pt>
                <c:pt idx="104">
                  <c:v>43155</c:v>
                </c:pt>
                <c:pt idx="105">
                  <c:v>43162</c:v>
                </c:pt>
                <c:pt idx="106">
                  <c:v>43169</c:v>
                </c:pt>
                <c:pt idx="107">
                  <c:v>43176</c:v>
                </c:pt>
                <c:pt idx="108">
                  <c:v>43183</c:v>
                </c:pt>
                <c:pt idx="109">
                  <c:v>43190</c:v>
                </c:pt>
                <c:pt idx="110">
                  <c:v>43197</c:v>
                </c:pt>
                <c:pt idx="111">
                  <c:v>43204</c:v>
                </c:pt>
                <c:pt idx="112">
                  <c:v>43211</c:v>
                </c:pt>
                <c:pt idx="113">
                  <c:v>43218</c:v>
                </c:pt>
                <c:pt idx="114">
                  <c:v>43225</c:v>
                </c:pt>
                <c:pt idx="115">
                  <c:v>43232</c:v>
                </c:pt>
                <c:pt idx="116">
                  <c:v>43239</c:v>
                </c:pt>
                <c:pt idx="117">
                  <c:v>43246</c:v>
                </c:pt>
                <c:pt idx="118">
                  <c:v>43253</c:v>
                </c:pt>
                <c:pt idx="119">
                  <c:v>43260</c:v>
                </c:pt>
                <c:pt idx="120">
                  <c:v>43267</c:v>
                </c:pt>
                <c:pt idx="121">
                  <c:v>43274</c:v>
                </c:pt>
                <c:pt idx="122">
                  <c:v>43281</c:v>
                </c:pt>
                <c:pt idx="123">
                  <c:v>43288</c:v>
                </c:pt>
                <c:pt idx="124">
                  <c:v>43295</c:v>
                </c:pt>
                <c:pt idx="125">
                  <c:v>43302</c:v>
                </c:pt>
                <c:pt idx="126">
                  <c:v>43309</c:v>
                </c:pt>
                <c:pt idx="127">
                  <c:v>43316</c:v>
                </c:pt>
                <c:pt idx="128">
                  <c:v>43323</c:v>
                </c:pt>
                <c:pt idx="129">
                  <c:v>43330</c:v>
                </c:pt>
                <c:pt idx="130">
                  <c:v>43337</c:v>
                </c:pt>
                <c:pt idx="131">
                  <c:v>43344</c:v>
                </c:pt>
                <c:pt idx="132">
                  <c:v>43351</c:v>
                </c:pt>
                <c:pt idx="133">
                  <c:v>43358</c:v>
                </c:pt>
                <c:pt idx="134">
                  <c:v>43365</c:v>
                </c:pt>
                <c:pt idx="135">
                  <c:v>43372</c:v>
                </c:pt>
                <c:pt idx="136">
                  <c:v>43386</c:v>
                </c:pt>
                <c:pt idx="137">
                  <c:v>43393</c:v>
                </c:pt>
                <c:pt idx="138">
                  <c:v>43400</c:v>
                </c:pt>
                <c:pt idx="139">
                  <c:v>43407</c:v>
                </c:pt>
                <c:pt idx="140">
                  <c:v>43414</c:v>
                </c:pt>
                <c:pt idx="141">
                  <c:v>43421</c:v>
                </c:pt>
                <c:pt idx="142">
                  <c:v>43428</c:v>
                </c:pt>
                <c:pt idx="143">
                  <c:v>43435</c:v>
                </c:pt>
                <c:pt idx="144">
                  <c:v>43442</c:v>
                </c:pt>
                <c:pt idx="145">
                  <c:v>43449</c:v>
                </c:pt>
                <c:pt idx="146">
                  <c:v>43456</c:v>
                </c:pt>
                <c:pt idx="147">
                  <c:v>43463</c:v>
                </c:pt>
                <c:pt idx="148">
                  <c:v>43470</c:v>
                </c:pt>
                <c:pt idx="149">
                  <c:v>43477</c:v>
                </c:pt>
                <c:pt idx="150">
                  <c:v>43484</c:v>
                </c:pt>
                <c:pt idx="151">
                  <c:v>43491</c:v>
                </c:pt>
                <c:pt idx="152">
                  <c:v>43498</c:v>
                </c:pt>
                <c:pt idx="153">
                  <c:v>43512</c:v>
                </c:pt>
                <c:pt idx="154">
                  <c:v>43519</c:v>
                </c:pt>
                <c:pt idx="155">
                  <c:v>43526</c:v>
                </c:pt>
                <c:pt idx="156">
                  <c:v>43533</c:v>
                </c:pt>
                <c:pt idx="157">
                  <c:v>43540</c:v>
                </c:pt>
                <c:pt idx="158">
                  <c:v>43547</c:v>
                </c:pt>
                <c:pt idx="159">
                  <c:v>43554</c:v>
                </c:pt>
                <c:pt idx="160">
                  <c:v>43561</c:v>
                </c:pt>
                <c:pt idx="161">
                  <c:v>43568</c:v>
                </c:pt>
                <c:pt idx="162">
                  <c:v>43575</c:v>
                </c:pt>
                <c:pt idx="163">
                  <c:v>43582</c:v>
                </c:pt>
                <c:pt idx="164">
                  <c:v>43596</c:v>
                </c:pt>
                <c:pt idx="165">
                  <c:v>43603</c:v>
                </c:pt>
                <c:pt idx="166">
                  <c:v>43610</c:v>
                </c:pt>
              </c:numCache>
            </c:numRef>
          </c:cat>
          <c:val>
            <c:numRef>
              <c:f>初级工业原料!$F$3:$F$1816</c:f>
              <c:numCache>
                <c:formatCode>General</c:formatCode>
                <c:ptCount val="167"/>
                <c:pt idx="0">
                  <c:v>45.5</c:v>
                </c:pt>
                <c:pt idx="1">
                  <c:v>48.2</c:v>
                </c:pt>
                <c:pt idx="2">
                  <c:v>49.1</c:v>
                </c:pt>
                <c:pt idx="3">
                  <c:v>53.5</c:v>
                </c:pt>
                <c:pt idx="4">
                  <c:v>56.2</c:v>
                </c:pt>
                <c:pt idx="5">
                  <c:v>57</c:v>
                </c:pt>
                <c:pt idx="6">
                  <c:v>55.5</c:v>
                </c:pt>
                <c:pt idx="7">
                  <c:v>55.1</c:v>
                </c:pt>
                <c:pt idx="8">
                  <c:v>53.6</c:v>
                </c:pt>
                <c:pt idx="9">
                  <c:v>58.3</c:v>
                </c:pt>
                <c:pt idx="10">
                  <c:v>65.849999999999994</c:v>
                </c:pt>
                <c:pt idx="11">
                  <c:v>65.849999999999994</c:v>
                </c:pt>
                <c:pt idx="12">
                  <c:v>58.35</c:v>
                </c:pt>
                <c:pt idx="13">
                  <c:v>53.45</c:v>
                </c:pt>
                <c:pt idx="14">
                  <c:v>54.25</c:v>
                </c:pt>
                <c:pt idx="15">
                  <c:v>51.8</c:v>
                </c:pt>
                <c:pt idx="16">
                  <c:v>50.7</c:v>
                </c:pt>
                <c:pt idx="17">
                  <c:v>52.5</c:v>
                </c:pt>
                <c:pt idx="18">
                  <c:v>51.55</c:v>
                </c:pt>
                <c:pt idx="19">
                  <c:v>52</c:v>
                </c:pt>
                <c:pt idx="20">
                  <c:v>54.65</c:v>
                </c:pt>
                <c:pt idx="21">
                  <c:v>55.05</c:v>
                </c:pt>
                <c:pt idx="22">
                  <c:v>58.95</c:v>
                </c:pt>
                <c:pt idx="23">
                  <c:v>56.65</c:v>
                </c:pt>
                <c:pt idx="24">
                  <c:v>60</c:v>
                </c:pt>
                <c:pt idx="25">
                  <c:v>61.65</c:v>
                </c:pt>
                <c:pt idx="26">
                  <c:v>61.1</c:v>
                </c:pt>
                <c:pt idx="27">
                  <c:v>61.65</c:v>
                </c:pt>
                <c:pt idx="28">
                  <c:v>60.15</c:v>
                </c:pt>
                <c:pt idx="29">
                  <c:v>60.15</c:v>
                </c:pt>
                <c:pt idx="30">
                  <c:v>58.35</c:v>
                </c:pt>
                <c:pt idx="31">
                  <c:v>56.3</c:v>
                </c:pt>
                <c:pt idx="32">
                  <c:v>56.5</c:v>
                </c:pt>
                <c:pt idx="33">
                  <c:v>55.95</c:v>
                </c:pt>
                <c:pt idx="34">
                  <c:v>57.55</c:v>
                </c:pt>
                <c:pt idx="35">
                  <c:v>59</c:v>
                </c:pt>
                <c:pt idx="36">
                  <c:v>64.150000000000006</c:v>
                </c:pt>
                <c:pt idx="37">
                  <c:v>65.55</c:v>
                </c:pt>
                <c:pt idx="38">
                  <c:v>80.400000000000006</c:v>
                </c:pt>
                <c:pt idx="39">
                  <c:v>72.7</c:v>
                </c:pt>
                <c:pt idx="40">
                  <c:v>80.349999999999994</c:v>
                </c:pt>
                <c:pt idx="41">
                  <c:v>77.3</c:v>
                </c:pt>
                <c:pt idx="42">
                  <c:v>81.150000000000006</c:v>
                </c:pt>
                <c:pt idx="43">
                  <c:v>80.8</c:v>
                </c:pt>
                <c:pt idx="44">
                  <c:v>78.55</c:v>
                </c:pt>
                <c:pt idx="45">
                  <c:v>79.650000000000006</c:v>
                </c:pt>
                <c:pt idx="46">
                  <c:v>77.55</c:v>
                </c:pt>
                <c:pt idx="47">
                  <c:v>80.5</c:v>
                </c:pt>
                <c:pt idx="48">
                  <c:v>80.099999999999994</c:v>
                </c:pt>
                <c:pt idx="49">
                  <c:v>83.45</c:v>
                </c:pt>
                <c:pt idx="50">
                  <c:v>80.75</c:v>
                </c:pt>
                <c:pt idx="51">
                  <c:v>86.6</c:v>
                </c:pt>
                <c:pt idx="52">
                  <c:v>90.85</c:v>
                </c:pt>
                <c:pt idx="53">
                  <c:v>90.6</c:v>
                </c:pt>
                <c:pt idx="54">
                  <c:v>91.45</c:v>
                </c:pt>
                <c:pt idx="55">
                  <c:v>86.4</c:v>
                </c:pt>
                <c:pt idx="56">
                  <c:v>92</c:v>
                </c:pt>
                <c:pt idx="57">
                  <c:v>83.6</c:v>
                </c:pt>
                <c:pt idx="58">
                  <c:v>79.25</c:v>
                </c:pt>
                <c:pt idx="59">
                  <c:v>76.2</c:v>
                </c:pt>
                <c:pt idx="60">
                  <c:v>69</c:v>
                </c:pt>
                <c:pt idx="61">
                  <c:v>67.900000000000006</c:v>
                </c:pt>
                <c:pt idx="62">
                  <c:v>67.3</c:v>
                </c:pt>
                <c:pt idx="63">
                  <c:v>61.4</c:v>
                </c:pt>
                <c:pt idx="64">
                  <c:v>60.55</c:v>
                </c:pt>
                <c:pt idx="65">
                  <c:v>63.05</c:v>
                </c:pt>
                <c:pt idx="66">
                  <c:v>58</c:v>
                </c:pt>
                <c:pt idx="67">
                  <c:v>57.4</c:v>
                </c:pt>
                <c:pt idx="68">
                  <c:v>54.9</c:v>
                </c:pt>
                <c:pt idx="69">
                  <c:v>55.6</c:v>
                </c:pt>
                <c:pt idx="70">
                  <c:v>57.15</c:v>
                </c:pt>
                <c:pt idx="71">
                  <c:v>63</c:v>
                </c:pt>
                <c:pt idx="72">
                  <c:v>64.349999999999994</c:v>
                </c:pt>
                <c:pt idx="73">
                  <c:v>65.349999999999994</c:v>
                </c:pt>
                <c:pt idx="74">
                  <c:v>67.95</c:v>
                </c:pt>
                <c:pt idx="75">
                  <c:v>69.55</c:v>
                </c:pt>
                <c:pt idx="76">
                  <c:v>74.599999999999994</c:v>
                </c:pt>
                <c:pt idx="77">
                  <c:v>75.05</c:v>
                </c:pt>
                <c:pt idx="78">
                  <c:v>74.900000000000006</c:v>
                </c:pt>
                <c:pt idx="79">
                  <c:v>76.849999999999994</c:v>
                </c:pt>
                <c:pt idx="80">
                  <c:v>77.099999999999994</c:v>
                </c:pt>
                <c:pt idx="81">
                  <c:v>74.150000000000006</c:v>
                </c:pt>
                <c:pt idx="82">
                  <c:v>71.7</c:v>
                </c:pt>
                <c:pt idx="83">
                  <c:v>62.25</c:v>
                </c:pt>
                <c:pt idx="84">
                  <c:v>61.35</c:v>
                </c:pt>
                <c:pt idx="85">
                  <c:v>62.95</c:v>
                </c:pt>
                <c:pt idx="86">
                  <c:v>60.65</c:v>
                </c:pt>
                <c:pt idx="87">
                  <c:v>59.1</c:v>
                </c:pt>
                <c:pt idx="88">
                  <c:v>60.05</c:v>
                </c:pt>
                <c:pt idx="89">
                  <c:v>62.7</c:v>
                </c:pt>
                <c:pt idx="90">
                  <c:v>62.75</c:v>
                </c:pt>
                <c:pt idx="91">
                  <c:v>68.45</c:v>
                </c:pt>
                <c:pt idx="92">
                  <c:v>70.45</c:v>
                </c:pt>
                <c:pt idx="93">
                  <c:v>69.5</c:v>
                </c:pt>
                <c:pt idx="94">
                  <c:v>71.45</c:v>
                </c:pt>
                <c:pt idx="95">
                  <c:v>74.599999999999994</c:v>
                </c:pt>
                <c:pt idx="96">
                  <c:v>74.349999999999994</c:v>
                </c:pt>
                <c:pt idx="97">
                  <c:v>77.099999999999994</c:v>
                </c:pt>
                <c:pt idx="98">
                  <c:v>78.3</c:v>
                </c:pt>
                <c:pt idx="99">
                  <c:v>76.849999999999994</c:v>
                </c:pt>
                <c:pt idx="100">
                  <c:v>74.599999999999994</c:v>
                </c:pt>
                <c:pt idx="101">
                  <c:v>73.8</c:v>
                </c:pt>
                <c:pt idx="102">
                  <c:v>76.55</c:v>
                </c:pt>
                <c:pt idx="103">
                  <c:v>78.25</c:v>
                </c:pt>
                <c:pt idx="104">
                  <c:v>79.2</c:v>
                </c:pt>
                <c:pt idx="105">
                  <c:v>77.650000000000006</c:v>
                </c:pt>
                <c:pt idx="106">
                  <c:v>70.25</c:v>
                </c:pt>
                <c:pt idx="107">
                  <c:v>69.599999999999994</c:v>
                </c:pt>
                <c:pt idx="108">
                  <c:v>64.05</c:v>
                </c:pt>
                <c:pt idx="109">
                  <c:v>63.1</c:v>
                </c:pt>
                <c:pt idx="110">
                  <c:v>63</c:v>
                </c:pt>
                <c:pt idx="111">
                  <c:v>65.25</c:v>
                </c:pt>
                <c:pt idx="112">
                  <c:v>66.849999999999994</c:v>
                </c:pt>
                <c:pt idx="113">
                  <c:v>64.95</c:v>
                </c:pt>
                <c:pt idx="114">
                  <c:v>66.099999999999994</c:v>
                </c:pt>
                <c:pt idx="115">
                  <c:v>67.8</c:v>
                </c:pt>
                <c:pt idx="116">
                  <c:v>66.7</c:v>
                </c:pt>
                <c:pt idx="117">
                  <c:v>63.75</c:v>
                </c:pt>
                <c:pt idx="118">
                  <c:v>64.7</c:v>
                </c:pt>
                <c:pt idx="119">
                  <c:v>65.099999999999994</c:v>
                </c:pt>
                <c:pt idx="120">
                  <c:v>66</c:v>
                </c:pt>
                <c:pt idx="121">
                  <c:v>63.9</c:v>
                </c:pt>
                <c:pt idx="122">
                  <c:v>64.45</c:v>
                </c:pt>
                <c:pt idx="123">
                  <c:v>62.65</c:v>
                </c:pt>
                <c:pt idx="124">
                  <c:v>63.5</c:v>
                </c:pt>
                <c:pt idx="125">
                  <c:v>64.8</c:v>
                </c:pt>
                <c:pt idx="126">
                  <c:v>67.349999999999994</c:v>
                </c:pt>
                <c:pt idx="127">
                  <c:v>67.45</c:v>
                </c:pt>
                <c:pt idx="128">
                  <c:v>68.75</c:v>
                </c:pt>
                <c:pt idx="129">
                  <c:v>67.5</c:v>
                </c:pt>
                <c:pt idx="130">
                  <c:v>66.400000000000006</c:v>
                </c:pt>
                <c:pt idx="131">
                  <c:v>66.150000000000006</c:v>
                </c:pt>
                <c:pt idx="132">
                  <c:v>68.849999999999994</c:v>
                </c:pt>
                <c:pt idx="133">
                  <c:v>69.599999999999994</c:v>
                </c:pt>
                <c:pt idx="134">
                  <c:v>69.2</c:v>
                </c:pt>
                <c:pt idx="135">
                  <c:v>69.5</c:v>
                </c:pt>
                <c:pt idx="136">
                  <c:v>71.5</c:v>
                </c:pt>
                <c:pt idx="137">
                  <c:v>73.45</c:v>
                </c:pt>
                <c:pt idx="138">
                  <c:v>77</c:v>
                </c:pt>
                <c:pt idx="139">
                  <c:v>74.099999999999994</c:v>
                </c:pt>
                <c:pt idx="140">
                  <c:v>77.25</c:v>
                </c:pt>
                <c:pt idx="141">
                  <c:v>75.099999999999994</c:v>
                </c:pt>
                <c:pt idx="142">
                  <c:v>68.900000000000006</c:v>
                </c:pt>
                <c:pt idx="143">
                  <c:v>65.45</c:v>
                </c:pt>
                <c:pt idx="144">
                  <c:v>66.95</c:v>
                </c:pt>
                <c:pt idx="145">
                  <c:v>69.900000000000006</c:v>
                </c:pt>
                <c:pt idx="146">
                  <c:v>72.3</c:v>
                </c:pt>
                <c:pt idx="147">
                  <c:v>72.7</c:v>
                </c:pt>
                <c:pt idx="148">
                  <c:v>73.45</c:v>
                </c:pt>
                <c:pt idx="149">
                  <c:v>74.7</c:v>
                </c:pt>
                <c:pt idx="150">
                  <c:v>75.95</c:v>
                </c:pt>
                <c:pt idx="151">
                  <c:v>75.400000000000006</c:v>
                </c:pt>
                <c:pt idx="152">
                  <c:v>87</c:v>
                </c:pt>
                <c:pt idx="153">
                  <c:v>87.35</c:v>
                </c:pt>
                <c:pt idx="154">
                  <c:v>86.7</c:v>
                </c:pt>
                <c:pt idx="155">
                  <c:v>87.3</c:v>
                </c:pt>
                <c:pt idx="156">
                  <c:v>84.85</c:v>
                </c:pt>
                <c:pt idx="157">
                  <c:v>86.2</c:v>
                </c:pt>
                <c:pt idx="158">
                  <c:v>86.8</c:v>
                </c:pt>
                <c:pt idx="159">
                  <c:v>87.05</c:v>
                </c:pt>
                <c:pt idx="160">
                  <c:v>92.8</c:v>
                </c:pt>
                <c:pt idx="161">
                  <c:v>95.8</c:v>
                </c:pt>
                <c:pt idx="162">
                  <c:v>91.8</c:v>
                </c:pt>
                <c:pt idx="163">
                  <c:v>92.8</c:v>
                </c:pt>
                <c:pt idx="164">
                  <c:v>95.45</c:v>
                </c:pt>
                <c:pt idx="165">
                  <c:v>100.4</c:v>
                </c:pt>
                <c:pt idx="166">
                  <c:v>103.65</c:v>
                </c:pt>
              </c:numCache>
            </c:numRef>
          </c:val>
          <c:smooth val="0"/>
          <c:extLst>
            <c:ext xmlns:c16="http://schemas.microsoft.com/office/drawing/2014/chart" uri="{C3380CC4-5D6E-409C-BE32-E72D297353CC}">
              <c16:uniqueId val="{00000004-7E18-4401-B5B9-F027E02A8B81}"/>
            </c:ext>
          </c:extLst>
        </c:ser>
        <c:dLbls>
          <c:showLegendKey val="0"/>
          <c:showVal val="0"/>
          <c:showCatName val="0"/>
          <c:showSerName val="0"/>
          <c:showPercent val="0"/>
          <c:showBubbleSize val="0"/>
        </c:dLbls>
        <c:marker val="1"/>
        <c:smooth val="0"/>
        <c:axId val="528681504"/>
        <c:axId val="528704896"/>
      </c:lineChart>
      <c:dateAx>
        <c:axId val="52867878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28701088"/>
        <c:crosses val="autoZero"/>
        <c:auto val="1"/>
        <c:lblOffset val="100"/>
        <c:baseTimeUnit val="days"/>
      </c:dateAx>
      <c:valAx>
        <c:axId val="52870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28678784"/>
        <c:crosses val="autoZero"/>
        <c:crossBetween val="between"/>
      </c:valAx>
      <c:valAx>
        <c:axId val="52870489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28681504"/>
        <c:crosses val="max"/>
        <c:crossBetween val="between"/>
      </c:valAx>
      <c:dateAx>
        <c:axId val="528681504"/>
        <c:scaling>
          <c:orientation val="minMax"/>
        </c:scaling>
        <c:delete val="1"/>
        <c:axPos val="b"/>
        <c:numFmt formatCode="yyyy\-mm\-dd" sourceLinked="1"/>
        <c:majorTickMark val="out"/>
        <c:minorTickMark val="none"/>
        <c:tickLblPos val="nextTo"/>
        <c:crossAx val="528704896"/>
        <c:crosses val="autoZero"/>
        <c:auto val="1"/>
        <c:lblOffset val="100"/>
        <c:baseTimeUnit val="days"/>
      </c:dateAx>
      <c:spPr>
        <a:noFill/>
        <a:ln>
          <a:noFill/>
        </a:ln>
        <a:effectLst/>
      </c:spPr>
    </c:plotArea>
    <c:legend>
      <c:legendPos val="t"/>
      <c:layout>
        <c:manualLayout>
          <c:xMode val="edge"/>
          <c:yMode val="edge"/>
          <c:x val="4.4751112839007755E-2"/>
          <c:y val="2.1090279256186912E-2"/>
          <c:w val="0.90524009814230622"/>
          <c:h val="0.1027903549570765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国际钢铁价格指数</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国际钢价!$B$1</c:f>
              <c:strCache>
                <c:ptCount val="1"/>
                <c:pt idx="0">
                  <c:v>全球</c:v>
                </c:pt>
              </c:strCache>
            </c:strRef>
          </c:tx>
          <c:spPr>
            <a:ln w="25400" cap="rnd">
              <a:solidFill>
                <a:schemeClr val="accent1"/>
              </a:solidFill>
              <a:round/>
            </a:ln>
            <a:effectLst/>
          </c:spPr>
          <c:marker>
            <c:symbol val="none"/>
          </c:marker>
          <c:cat>
            <c:numRef>
              <c:f>国际钢价!$A$2:$A$181</c:f>
              <c:numCache>
                <c:formatCode>yyyy\-mm\-dd</c:formatCode>
                <c:ptCount val="174"/>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numCache>
            </c:numRef>
          </c:cat>
          <c:val>
            <c:numRef>
              <c:f>国际钢价!$B$2:$B$181</c:f>
              <c:numCache>
                <c:formatCode>General</c:formatCode>
                <c:ptCount val="174"/>
                <c:pt idx="0">
                  <c:v>118.9</c:v>
                </c:pt>
                <c:pt idx="1">
                  <c:v>118.6</c:v>
                </c:pt>
                <c:pt idx="2">
                  <c:v>119.1</c:v>
                </c:pt>
                <c:pt idx="3">
                  <c:v>118.2</c:v>
                </c:pt>
                <c:pt idx="4">
                  <c:v>118.4</c:v>
                </c:pt>
                <c:pt idx="5">
                  <c:v>119.3</c:v>
                </c:pt>
                <c:pt idx="6">
                  <c:v>120.7</c:v>
                </c:pt>
                <c:pt idx="7">
                  <c:v>122.3</c:v>
                </c:pt>
                <c:pt idx="8">
                  <c:v>129.30000000000001</c:v>
                </c:pt>
                <c:pt idx="9">
                  <c:v>129.4</c:v>
                </c:pt>
                <c:pt idx="10">
                  <c:v>130.9</c:v>
                </c:pt>
                <c:pt idx="11">
                  <c:v>133.30000000000001</c:v>
                </c:pt>
                <c:pt idx="12">
                  <c:v>137.4</c:v>
                </c:pt>
                <c:pt idx="13">
                  <c:v>144.4</c:v>
                </c:pt>
                <c:pt idx="14">
                  <c:v>153.5</c:v>
                </c:pt>
                <c:pt idx="15">
                  <c:v>155.69999999999999</c:v>
                </c:pt>
                <c:pt idx="16">
                  <c:v>157.6</c:v>
                </c:pt>
                <c:pt idx="17">
                  <c:v>153.69999999999999</c:v>
                </c:pt>
                <c:pt idx="18">
                  <c:v>152.30000000000001</c:v>
                </c:pt>
                <c:pt idx="19">
                  <c:v>150.30000000000001</c:v>
                </c:pt>
                <c:pt idx="20">
                  <c:v>149.19999999999999</c:v>
                </c:pt>
                <c:pt idx="21">
                  <c:v>149.4</c:v>
                </c:pt>
                <c:pt idx="22">
                  <c:v>148.19999999999999</c:v>
                </c:pt>
                <c:pt idx="23">
                  <c:v>146.80000000000001</c:v>
                </c:pt>
                <c:pt idx="24">
                  <c:v>147.69999999999999</c:v>
                </c:pt>
                <c:pt idx="25">
                  <c:v>148.6</c:v>
                </c:pt>
                <c:pt idx="26">
                  <c:v>149.69999999999999</c:v>
                </c:pt>
                <c:pt idx="27">
                  <c:v>147.6</c:v>
                </c:pt>
                <c:pt idx="28">
                  <c:v>147.6</c:v>
                </c:pt>
                <c:pt idx="29">
                  <c:v>147.9</c:v>
                </c:pt>
                <c:pt idx="30">
                  <c:v>148.80000000000001</c:v>
                </c:pt>
                <c:pt idx="31">
                  <c:v>149.5</c:v>
                </c:pt>
                <c:pt idx="32">
                  <c:v>149.9</c:v>
                </c:pt>
                <c:pt idx="33">
                  <c:v>149.1</c:v>
                </c:pt>
                <c:pt idx="34">
                  <c:v>148.6</c:v>
                </c:pt>
                <c:pt idx="35">
                  <c:v>147.19999999999999</c:v>
                </c:pt>
                <c:pt idx="36">
                  <c:v>146.80000000000001</c:v>
                </c:pt>
                <c:pt idx="37">
                  <c:v>146.4</c:v>
                </c:pt>
                <c:pt idx="38">
                  <c:v>145.9</c:v>
                </c:pt>
                <c:pt idx="39">
                  <c:v>146.69999999999999</c:v>
                </c:pt>
                <c:pt idx="40">
                  <c:v>147.1</c:v>
                </c:pt>
                <c:pt idx="41">
                  <c:v>151.4</c:v>
                </c:pt>
                <c:pt idx="42">
                  <c:v>157.1</c:v>
                </c:pt>
                <c:pt idx="43">
                  <c:v>158.5</c:v>
                </c:pt>
                <c:pt idx="44">
                  <c:v>162.19999999999999</c:v>
                </c:pt>
                <c:pt idx="45">
                  <c:v>169.3</c:v>
                </c:pt>
                <c:pt idx="46">
                  <c:v>173.7</c:v>
                </c:pt>
                <c:pt idx="47">
                  <c:v>178.4</c:v>
                </c:pt>
                <c:pt idx="48">
                  <c:v>176.9</c:v>
                </c:pt>
                <c:pt idx="49">
                  <c:v>175.3</c:v>
                </c:pt>
                <c:pt idx="50">
                  <c:v>175</c:v>
                </c:pt>
                <c:pt idx="51">
                  <c:v>177.7</c:v>
                </c:pt>
                <c:pt idx="52">
                  <c:v>179.3</c:v>
                </c:pt>
                <c:pt idx="53">
                  <c:v>179.3</c:v>
                </c:pt>
                <c:pt idx="54">
                  <c:v>179</c:v>
                </c:pt>
                <c:pt idx="55">
                  <c:v>179.7</c:v>
                </c:pt>
                <c:pt idx="56">
                  <c:v>181.7</c:v>
                </c:pt>
                <c:pt idx="57">
                  <c:v>184.1</c:v>
                </c:pt>
                <c:pt idx="58">
                  <c:v>186.2</c:v>
                </c:pt>
                <c:pt idx="59">
                  <c:v>185.8</c:v>
                </c:pt>
                <c:pt idx="60">
                  <c:v>187.1</c:v>
                </c:pt>
                <c:pt idx="61">
                  <c:v>185.9</c:v>
                </c:pt>
                <c:pt idx="62">
                  <c:v>184.1</c:v>
                </c:pt>
                <c:pt idx="63">
                  <c:v>182.2</c:v>
                </c:pt>
                <c:pt idx="64">
                  <c:v>178.8</c:v>
                </c:pt>
                <c:pt idx="65">
                  <c:v>175.6</c:v>
                </c:pt>
                <c:pt idx="66">
                  <c:v>176.72</c:v>
                </c:pt>
                <c:pt idx="67">
                  <c:v>176.74</c:v>
                </c:pt>
                <c:pt idx="68">
                  <c:v>176.3</c:v>
                </c:pt>
                <c:pt idx="69">
                  <c:v>179.3</c:v>
                </c:pt>
                <c:pt idx="70">
                  <c:v>177.3</c:v>
                </c:pt>
                <c:pt idx="71">
                  <c:v>176.3</c:v>
                </c:pt>
                <c:pt idx="72">
                  <c:v>174.3</c:v>
                </c:pt>
                <c:pt idx="73">
                  <c:v>174.9</c:v>
                </c:pt>
                <c:pt idx="74">
                  <c:v>174.6</c:v>
                </c:pt>
                <c:pt idx="75">
                  <c:v>172.2</c:v>
                </c:pt>
                <c:pt idx="76">
                  <c:v>176.7</c:v>
                </c:pt>
                <c:pt idx="77">
                  <c:v>179.4</c:v>
                </c:pt>
                <c:pt idx="78">
                  <c:v>178.9</c:v>
                </c:pt>
                <c:pt idx="79">
                  <c:v>181.3</c:v>
                </c:pt>
                <c:pt idx="80">
                  <c:v>184.6</c:v>
                </c:pt>
                <c:pt idx="81">
                  <c:v>190</c:v>
                </c:pt>
                <c:pt idx="82">
                  <c:v>191</c:v>
                </c:pt>
                <c:pt idx="83">
                  <c:v>193.3</c:v>
                </c:pt>
                <c:pt idx="84">
                  <c:v>194.7</c:v>
                </c:pt>
                <c:pt idx="85">
                  <c:v>198.3</c:v>
                </c:pt>
                <c:pt idx="86">
                  <c:v>198.3</c:v>
                </c:pt>
                <c:pt idx="87">
                  <c:v>195.7</c:v>
                </c:pt>
                <c:pt idx="88">
                  <c:v>193.9</c:v>
                </c:pt>
                <c:pt idx="89">
                  <c:v>193.5</c:v>
                </c:pt>
                <c:pt idx="90">
                  <c:v>193.7</c:v>
                </c:pt>
                <c:pt idx="91">
                  <c:v>193.3</c:v>
                </c:pt>
                <c:pt idx="92">
                  <c:v>193</c:v>
                </c:pt>
                <c:pt idx="93">
                  <c:v>192.5</c:v>
                </c:pt>
                <c:pt idx="94">
                  <c:v>193.1</c:v>
                </c:pt>
                <c:pt idx="95">
                  <c:v>193.8</c:v>
                </c:pt>
                <c:pt idx="96">
                  <c:v>196.2</c:v>
                </c:pt>
                <c:pt idx="97">
                  <c:v>200.6</c:v>
                </c:pt>
                <c:pt idx="98">
                  <c:v>202.2</c:v>
                </c:pt>
                <c:pt idx="99">
                  <c:v>203.2</c:v>
                </c:pt>
                <c:pt idx="100">
                  <c:v>202.7</c:v>
                </c:pt>
                <c:pt idx="101">
                  <c:v>200</c:v>
                </c:pt>
                <c:pt idx="102">
                  <c:v>198.5</c:v>
                </c:pt>
                <c:pt idx="103">
                  <c:v>196.6</c:v>
                </c:pt>
                <c:pt idx="104">
                  <c:v>196.9</c:v>
                </c:pt>
                <c:pt idx="105">
                  <c:v>198.7</c:v>
                </c:pt>
                <c:pt idx="106">
                  <c:v>200.5</c:v>
                </c:pt>
                <c:pt idx="107">
                  <c:v>200.9</c:v>
                </c:pt>
                <c:pt idx="108">
                  <c:v>202.3</c:v>
                </c:pt>
                <c:pt idx="109">
                  <c:v>205.8</c:v>
                </c:pt>
                <c:pt idx="110">
                  <c:v>204.1</c:v>
                </c:pt>
                <c:pt idx="111">
                  <c:v>205.3</c:v>
                </c:pt>
                <c:pt idx="112">
                  <c:v>202.3</c:v>
                </c:pt>
                <c:pt idx="113">
                  <c:v>202.4</c:v>
                </c:pt>
                <c:pt idx="114">
                  <c:v>203.9</c:v>
                </c:pt>
                <c:pt idx="115">
                  <c:v>204.6</c:v>
                </c:pt>
                <c:pt idx="116">
                  <c:v>205.1</c:v>
                </c:pt>
                <c:pt idx="117">
                  <c:v>206.3</c:v>
                </c:pt>
                <c:pt idx="118">
                  <c:v>208.3</c:v>
                </c:pt>
                <c:pt idx="119">
                  <c:v>207.4</c:v>
                </c:pt>
                <c:pt idx="120">
                  <c:v>207.7</c:v>
                </c:pt>
                <c:pt idx="121">
                  <c:v>206.8</c:v>
                </c:pt>
                <c:pt idx="122">
                  <c:v>208</c:v>
                </c:pt>
                <c:pt idx="123">
                  <c:v>208.2</c:v>
                </c:pt>
                <c:pt idx="124">
                  <c:v>208.7</c:v>
                </c:pt>
                <c:pt idx="125">
                  <c:v>208</c:v>
                </c:pt>
                <c:pt idx="126">
                  <c:v>207.9</c:v>
                </c:pt>
                <c:pt idx="127">
                  <c:v>208</c:v>
                </c:pt>
                <c:pt idx="128">
                  <c:v>209.9</c:v>
                </c:pt>
                <c:pt idx="129">
                  <c:v>209.9</c:v>
                </c:pt>
                <c:pt idx="130">
                  <c:v>211.5</c:v>
                </c:pt>
                <c:pt idx="131">
                  <c:v>212.4</c:v>
                </c:pt>
                <c:pt idx="132">
                  <c:v>215.8</c:v>
                </c:pt>
                <c:pt idx="133">
                  <c:v>215.2</c:v>
                </c:pt>
                <c:pt idx="134">
                  <c:v>215.2</c:v>
                </c:pt>
                <c:pt idx="135">
                  <c:v>215</c:v>
                </c:pt>
                <c:pt idx="136">
                  <c:v>216.2</c:v>
                </c:pt>
                <c:pt idx="137">
                  <c:v>216.3</c:v>
                </c:pt>
                <c:pt idx="138">
                  <c:v>214.7</c:v>
                </c:pt>
                <c:pt idx="139">
                  <c:v>215.5</c:v>
                </c:pt>
                <c:pt idx="140">
                  <c:v>211.7</c:v>
                </c:pt>
                <c:pt idx="141">
                  <c:v>213.2</c:v>
                </c:pt>
                <c:pt idx="142">
                  <c:v>214.7</c:v>
                </c:pt>
                <c:pt idx="143">
                  <c:v>212.4</c:v>
                </c:pt>
                <c:pt idx="144">
                  <c:v>210.74</c:v>
                </c:pt>
                <c:pt idx="145">
                  <c:v>207.6</c:v>
                </c:pt>
                <c:pt idx="146">
                  <c:v>203.3</c:v>
                </c:pt>
                <c:pt idx="147">
                  <c:v>198.2</c:v>
                </c:pt>
                <c:pt idx="148">
                  <c:v>199.4</c:v>
                </c:pt>
                <c:pt idx="149">
                  <c:v>201</c:v>
                </c:pt>
                <c:pt idx="150">
                  <c:v>199</c:v>
                </c:pt>
                <c:pt idx="151">
                  <c:v>196</c:v>
                </c:pt>
                <c:pt idx="152">
                  <c:v>196</c:v>
                </c:pt>
                <c:pt idx="153">
                  <c:v>194.9</c:v>
                </c:pt>
                <c:pt idx="154">
                  <c:v>193.6</c:v>
                </c:pt>
                <c:pt idx="155">
                  <c:v>193.2</c:v>
                </c:pt>
                <c:pt idx="156">
                  <c:v>193.9</c:v>
                </c:pt>
                <c:pt idx="157">
                  <c:v>195.3</c:v>
                </c:pt>
                <c:pt idx="158">
                  <c:v>192.7</c:v>
                </c:pt>
                <c:pt idx="159">
                  <c:v>195.6</c:v>
                </c:pt>
                <c:pt idx="160">
                  <c:v>197.7</c:v>
                </c:pt>
                <c:pt idx="161">
                  <c:v>196.9</c:v>
                </c:pt>
                <c:pt idx="162">
                  <c:v>195.9</c:v>
                </c:pt>
                <c:pt idx="163">
                  <c:v>195.8</c:v>
                </c:pt>
                <c:pt idx="164">
                  <c:v>197.3</c:v>
                </c:pt>
                <c:pt idx="165">
                  <c:v>198</c:v>
                </c:pt>
                <c:pt idx="166">
                  <c:v>198</c:v>
                </c:pt>
                <c:pt idx="167">
                  <c:v>199.6</c:v>
                </c:pt>
                <c:pt idx="168">
                  <c:v>197.8</c:v>
                </c:pt>
                <c:pt idx="169">
                  <c:v>199</c:v>
                </c:pt>
                <c:pt idx="170">
                  <c:v>196.7</c:v>
                </c:pt>
                <c:pt idx="171">
                  <c:v>195.7</c:v>
                </c:pt>
                <c:pt idx="172">
                  <c:v>191</c:v>
                </c:pt>
                <c:pt idx="173">
                  <c:v>190.8</c:v>
                </c:pt>
              </c:numCache>
            </c:numRef>
          </c:val>
          <c:smooth val="0"/>
          <c:extLst>
            <c:ext xmlns:c16="http://schemas.microsoft.com/office/drawing/2014/chart" uri="{C3380CC4-5D6E-409C-BE32-E72D297353CC}">
              <c16:uniqueId val="{00000000-7E65-4B31-A5BE-F447174B7376}"/>
            </c:ext>
          </c:extLst>
        </c:ser>
        <c:ser>
          <c:idx val="1"/>
          <c:order val="1"/>
          <c:tx>
            <c:strRef>
              <c:f>国际钢价!$C$1</c:f>
              <c:strCache>
                <c:ptCount val="1"/>
                <c:pt idx="0">
                  <c:v>北美</c:v>
                </c:pt>
              </c:strCache>
            </c:strRef>
          </c:tx>
          <c:spPr>
            <a:ln w="25400" cap="rnd">
              <a:solidFill>
                <a:schemeClr val="accent2"/>
              </a:solidFill>
              <a:round/>
            </a:ln>
            <a:effectLst/>
          </c:spPr>
          <c:marker>
            <c:symbol val="none"/>
          </c:marker>
          <c:cat>
            <c:numRef>
              <c:f>国际钢价!$A$2:$A$181</c:f>
              <c:numCache>
                <c:formatCode>yyyy\-mm\-dd</c:formatCode>
                <c:ptCount val="174"/>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numCache>
            </c:numRef>
          </c:cat>
          <c:val>
            <c:numRef>
              <c:f>国际钢价!$C$2:$C$181</c:f>
              <c:numCache>
                <c:formatCode>General</c:formatCode>
                <c:ptCount val="174"/>
                <c:pt idx="0">
                  <c:v>126.9</c:v>
                </c:pt>
                <c:pt idx="1">
                  <c:v>129.6</c:v>
                </c:pt>
                <c:pt idx="2">
                  <c:v>131.6</c:v>
                </c:pt>
                <c:pt idx="3">
                  <c:v>131.6</c:v>
                </c:pt>
                <c:pt idx="4">
                  <c:v>131.6</c:v>
                </c:pt>
                <c:pt idx="5">
                  <c:v>131.9</c:v>
                </c:pt>
                <c:pt idx="6">
                  <c:v>132.6</c:v>
                </c:pt>
                <c:pt idx="7">
                  <c:v>133.5</c:v>
                </c:pt>
                <c:pt idx="8">
                  <c:v>135.80000000000001</c:v>
                </c:pt>
                <c:pt idx="9">
                  <c:v>137.5</c:v>
                </c:pt>
                <c:pt idx="10">
                  <c:v>137.5</c:v>
                </c:pt>
                <c:pt idx="11">
                  <c:v>139.69999999999999</c:v>
                </c:pt>
                <c:pt idx="12">
                  <c:v>145.30000000000001</c:v>
                </c:pt>
                <c:pt idx="13">
                  <c:v>151.69999999999999</c:v>
                </c:pt>
                <c:pt idx="14">
                  <c:v>158.19999999999999</c:v>
                </c:pt>
                <c:pt idx="15">
                  <c:v>160.4</c:v>
                </c:pt>
                <c:pt idx="16">
                  <c:v>174.7</c:v>
                </c:pt>
                <c:pt idx="17">
                  <c:v>180.2</c:v>
                </c:pt>
                <c:pt idx="18">
                  <c:v>180.8</c:v>
                </c:pt>
                <c:pt idx="19">
                  <c:v>184.3</c:v>
                </c:pt>
                <c:pt idx="20">
                  <c:v>186.4</c:v>
                </c:pt>
                <c:pt idx="21">
                  <c:v>186.4</c:v>
                </c:pt>
                <c:pt idx="22">
                  <c:v>185.6</c:v>
                </c:pt>
                <c:pt idx="23">
                  <c:v>183.7</c:v>
                </c:pt>
                <c:pt idx="24">
                  <c:v>183</c:v>
                </c:pt>
                <c:pt idx="25">
                  <c:v>181.5</c:v>
                </c:pt>
                <c:pt idx="26">
                  <c:v>180.9</c:v>
                </c:pt>
                <c:pt idx="27">
                  <c:v>179.3</c:v>
                </c:pt>
                <c:pt idx="28">
                  <c:v>179.3</c:v>
                </c:pt>
                <c:pt idx="29">
                  <c:v>177.1</c:v>
                </c:pt>
                <c:pt idx="30">
                  <c:v>176.8</c:v>
                </c:pt>
                <c:pt idx="31">
                  <c:v>174.6</c:v>
                </c:pt>
                <c:pt idx="32">
                  <c:v>172.8</c:v>
                </c:pt>
                <c:pt idx="33">
                  <c:v>169.6</c:v>
                </c:pt>
                <c:pt idx="34">
                  <c:v>167.8</c:v>
                </c:pt>
                <c:pt idx="35">
                  <c:v>166.7</c:v>
                </c:pt>
                <c:pt idx="36">
                  <c:v>162.5</c:v>
                </c:pt>
                <c:pt idx="37">
                  <c:v>159.6</c:v>
                </c:pt>
                <c:pt idx="38">
                  <c:v>150.1</c:v>
                </c:pt>
                <c:pt idx="39">
                  <c:v>148.19999999999999</c:v>
                </c:pt>
                <c:pt idx="40">
                  <c:v>147.80000000000001</c:v>
                </c:pt>
                <c:pt idx="41">
                  <c:v>150.5</c:v>
                </c:pt>
                <c:pt idx="42">
                  <c:v>153.6</c:v>
                </c:pt>
                <c:pt idx="43">
                  <c:v>161.5</c:v>
                </c:pt>
                <c:pt idx="44">
                  <c:v>163.19999999999999</c:v>
                </c:pt>
                <c:pt idx="45">
                  <c:v>166.9</c:v>
                </c:pt>
                <c:pt idx="46">
                  <c:v>174.5</c:v>
                </c:pt>
                <c:pt idx="47">
                  <c:v>176.2</c:v>
                </c:pt>
                <c:pt idx="48">
                  <c:v>176.3</c:v>
                </c:pt>
                <c:pt idx="49">
                  <c:v>176.3</c:v>
                </c:pt>
                <c:pt idx="50">
                  <c:v>176.3</c:v>
                </c:pt>
                <c:pt idx="51">
                  <c:v>181.1</c:v>
                </c:pt>
                <c:pt idx="52">
                  <c:v>184.1</c:v>
                </c:pt>
                <c:pt idx="53">
                  <c:v>184.7</c:v>
                </c:pt>
                <c:pt idx="54">
                  <c:v>185.5</c:v>
                </c:pt>
                <c:pt idx="55">
                  <c:v>185.5</c:v>
                </c:pt>
                <c:pt idx="56">
                  <c:v>181.4</c:v>
                </c:pt>
                <c:pt idx="57">
                  <c:v>182.7</c:v>
                </c:pt>
                <c:pt idx="58">
                  <c:v>185.2</c:v>
                </c:pt>
                <c:pt idx="59">
                  <c:v>187.7</c:v>
                </c:pt>
                <c:pt idx="60">
                  <c:v>189.2</c:v>
                </c:pt>
                <c:pt idx="61">
                  <c:v>191.3</c:v>
                </c:pt>
                <c:pt idx="62">
                  <c:v>190</c:v>
                </c:pt>
                <c:pt idx="63">
                  <c:v>190</c:v>
                </c:pt>
                <c:pt idx="64">
                  <c:v>190.1</c:v>
                </c:pt>
                <c:pt idx="65">
                  <c:v>189.9</c:v>
                </c:pt>
                <c:pt idx="66">
                  <c:v>187.98</c:v>
                </c:pt>
                <c:pt idx="67">
                  <c:v>186.14</c:v>
                </c:pt>
                <c:pt idx="68">
                  <c:v>184.4</c:v>
                </c:pt>
                <c:pt idx="69">
                  <c:v>182.7</c:v>
                </c:pt>
                <c:pt idx="70">
                  <c:v>180.3</c:v>
                </c:pt>
                <c:pt idx="71">
                  <c:v>177.8</c:v>
                </c:pt>
                <c:pt idx="72">
                  <c:v>177.6</c:v>
                </c:pt>
                <c:pt idx="73">
                  <c:v>178.3</c:v>
                </c:pt>
                <c:pt idx="74">
                  <c:v>179.7</c:v>
                </c:pt>
                <c:pt idx="75">
                  <c:v>180.8</c:v>
                </c:pt>
                <c:pt idx="76">
                  <c:v>181.6</c:v>
                </c:pt>
                <c:pt idx="77">
                  <c:v>183.2</c:v>
                </c:pt>
                <c:pt idx="78">
                  <c:v>183.2</c:v>
                </c:pt>
                <c:pt idx="79">
                  <c:v>182.1</c:v>
                </c:pt>
                <c:pt idx="80">
                  <c:v>182.6</c:v>
                </c:pt>
                <c:pt idx="81">
                  <c:v>183.9</c:v>
                </c:pt>
                <c:pt idx="82">
                  <c:v>183.8</c:v>
                </c:pt>
                <c:pt idx="83">
                  <c:v>183.5</c:v>
                </c:pt>
                <c:pt idx="84">
                  <c:v>190.8</c:v>
                </c:pt>
                <c:pt idx="85">
                  <c:v>192.9</c:v>
                </c:pt>
                <c:pt idx="86">
                  <c:v>185.7</c:v>
                </c:pt>
                <c:pt idx="87">
                  <c:v>185.7</c:v>
                </c:pt>
                <c:pt idx="88">
                  <c:v>183.6</c:v>
                </c:pt>
                <c:pt idx="89">
                  <c:v>177.8</c:v>
                </c:pt>
                <c:pt idx="90">
                  <c:v>177.8</c:v>
                </c:pt>
                <c:pt idx="91">
                  <c:v>176.6</c:v>
                </c:pt>
                <c:pt idx="92">
                  <c:v>176.8</c:v>
                </c:pt>
                <c:pt idx="93">
                  <c:v>177.2</c:v>
                </c:pt>
                <c:pt idx="94">
                  <c:v>177.2</c:v>
                </c:pt>
                <c:pt idx="95">
                  <c:v>177</c:v>
                </c:pt>
                <c:pt idx="96">
                  <c:v>178.3</c:v>
                </c:pt>
                <c:pt idx="97">
                  <c:v>180.4</c:v>
                </c:pt>
                <c:pt idx="98">
                  <c:v>179.7</c:v>
                </c:pt>
                <c:pt idx="99">
                  <c:v>182.6</c:v>
                </c:pt>
                <c:pt idx="100">
                  <c:v>186</c:v>
                </c:pt>
                <c:pt idx="101">
                  <c:v>186.3</c:v>
                </c:pt>
                <c:pt idx="102">
                  <c:v>187.7</c:v>
                </c:pt>
                <c:pt idx="103">
                  <c:v>190.5</c:v>
                </c:pt>
                <c:pt idx="104">
                  <c:v>193.2</c:v>
                </c:pt>
                <c:pt idx="105">
                  <c:v>198.8</c:v>
                </c:pt>
                <c:pt idx="106">
                  <c:v>202.3</c:v>
                </c:pt>
                <c:pt idx="107">
                  <c:v>201.7</c:v>
                </c:pt>
                <c:pt idx="108">
                  <c:v>206.6</c:v>
                </c:pt>
                <c:pt idx="109">
                  <c:v>211.4</c:v>
                </c:pt>
                <c:pt idx="110">
                  <c:v>214.9</c:v>
                </c:pt>
                <c:pt idx="111">
                  <c:v>222.7</c:v>
                </c:pt>
                <c:pt idx="112">
                  <c:v>225.1</c:v>
                </c:pt>
                <c:pt idx="113">
                  <c:v>230.7</c:v>
                </c:pt>
                <c:pt idx="114">
                  <c:v>233.2</c:v>
                </c:pt>
                <c:pt idx="115">
                  <c:v>235.1</c:v>
                </c:pt>
                <c:pt idx="116">
                  <c:v>234.3</c:v>
                </c:pt>
                <c:pt idx="117">
                  <c:v>235.1</c:v>
                </c:pt>
                <c:pt idx="118">
                  <c:v>235.4</c:v>
                </c:pt>
                <c:pt idx="119">
                  <c:v>235.7</c:v>
                </c:pt>
                <c:pt idx="120">
                  <c:v>235.7</c:v>
                </c:pt>
                <c:pt idx="121">
                  <c:v>236.4</c:v>
                </c:pt>
                <c:pt idx="122">
                  <c:v>236.7</c:v>
                </c:pt>
                <c:pt idx="123">
                  <c:v>236.7</c:v>
                </c:pt>
                <c:pt idx="124">
                  <c:v>237.8</c:v>
                </c:pt>
                <c:pt idx="125">
                  <c:v>239.9</c:v>
                </c:pt>
                <c:pt idx="126">
                  <c:v>239.6</c:v>
                </c:pt>
                <c:pt idx="127">
                  <c:v>241.3</c:v>
                </c:pt>
                <c:pt idx="128">
                  <c:v>241.3</c:v>
                </c:pt>
                <c:pt idx="129">
                  <c:v>241.3</c:v>
                </c:pt>
                <c:pt idx="130">
                  <c:v>241.3</c:v>
                </c:pt>
                <c:pt idx="131">
                  <c:v>234.6</c:v>
                </c:pt>
                <c:pt idx="132">
                  <c:v>240.2</c:v>
                </c:pt>
                <c:pt idx="133">
                  <c:v>240.3</c:v>
                </c:pt>
                <c:pt idx="134">
                  <c:v>240.3</c:v>
                </c:pt>
                <c:pt idx="135">
                  <c:v>240.3</c:v>
                </c:pt>
                <c:pt idx="136">
                  <c:v>240.3</c:v>
                </c:pt>
                <c:pt idx="137">
                  <c:v>240.3</c:v>
                </c:pt>
                <c:pt idx="138">
                  <c:v>240.3</c:v>
                </c:pt>
                <c:pt idx="139">
                  <c:v>241.1</c:v>
                </c:pt>
                <c:pt idx="140">
                  <c:v>222.5</c:v>
                </c:pt>
                <c:pt idx="141">
                  <c:v>226.8</c:v>
                </c:pt>
                <c:pt idx="142">
                  <c:v>228.8</c:v>
                </c:pt>
                <c:pt idx="143">
                  <c:v>228.8</c:v>
                </c:pt>
                <c:pt idx="144">
                  <c:v>230.15</c:v>
                </c:pt>
                <c:pt idx="145">
                  <c:v>227.2</c:v>
                </c:pt>
                <c:pt idx="146">
                  <c:v>225.3</c:v>
                </c:pt>
                <c:pt idx="147">
                  <c:v>225.3</c:v>
                </c:pt>
                <c:pt idx="148">
                  <c:v>225.3</c:v>
                </c:pt>
                <c:pt idx="149">
                  <c:v>225.3</c:v>
                </c:pt>
                <c:pt idx="150">
                  <c:v>216.8</c:v>
                </c:pt>
                <c:pt idx="151">
                  <c:v>216.8</c:v>
                </c:pt>
                <c:pt idx="152">
                  <c:v>220.5</c:v>
                </c:pt>
                <c:pt idx="153">
                  <c:v>216.8</c:v>
                </c:pt>
                <c:pt idx="154">
                  <c:v>209.8</c:v>
                </c:pt>
                <c:pt idx="155">
                  <c:v>209.8</c:v>
                </c:pt>
                <c:pt idx="156">
                  <c:v>209.8</c:v>
                </c:pt>
                <c:pt idx="157">
                  <c:v>209.8</c:v>
                </c:pt>
                <c:pt idx="158">
                  <c:v>207.5</c:v>
                </c:pt>
                <c:pt idx="159">
                  <c:v>208.5</c:v>
                </c:pt>
                <c:pt idx="160">
                  <c:v>208.7</c:v>
                </c:pt>
                <c:pt idx="161">
                  <c:v>208.5</c:v>
                </c:pt>
                <c:pt idx="162">
                  <c:v>210.7</c:v>
                </c:pt>
                <c:pt idx="163">
                  <c:v>210.7</c:v>
                </c:pt>
                <c:pt idx="164">
                  <c:v>209.8</c:v>
                </c:pt>
                <c:pt idx="165">
                  <c:v>209.8</c:v>
                </c:pt>
                <c:pt idx="166">
                  <c:v>209.8</c:v>
                </c:pt>
                <c:pt idx="167">
                  <c:v>209.8</c:v>
                </c:pt>
                <c:pt idx="168">
                  <c:v>209.8</c:v>
                </c:pt>
                <c:pt idx="169">
                  <c:v>209.8</c:v>
                </c:pt>
                <c:pt idx="170">
                  <c:v>209.8</c:v>
                </c:pt>
                <c:pt idx="171">
                  <c:v>209.8</c:v>
                </c:pt>
                <c:pt idx="172">
                  <c:v>189.1</c:v>
                </c:pt>
                <c:pt idx="173">
                  <c:v>186.1</c:v>
                </c:pt>
              </c:numCache>
            </c:numRef>
          </c:val>
          <c:smooth val="0"/>
          <c:extLst>
            <c:ext xmlns:c16="http://schemas.microsoft.com/office/drawing/2014/chart" uri="{C3380CC4-5D6E-409C-BE32-E72D297353CC}">
              <c16:uniqueId val="{00000001-7E65-4B31-A5BE-F447174B7376}"/>
            </c:ext>
          </c:extLst>
        </c:ser>
        <c:ser>
          <c:idx val="2"/>
          <c:order val="2"/>
          <c:tx>
            <c:strRef>
              <c:f>国际钢价!$D$1</c:f>
              <c:strCache>
                <c:ptCount val="1"/>
                <c:pt idx="0">
                  <c:v>欧洲</c:v>
                </c:pt>
              </c:strCache>
            </c:strRef>
          </c:tx>
          <c:spPr>
            <a:ln w="25400" cap="rnd">
              <a:solidFill>
                <a:schemeClr val="accent3"/>
              </a:solidFill>
              <a:round/>
            </a:ln>
            <a:effectLst/>
          </c:spPr>
          <c:marker>
            <c:symbol val="none"/>
          </c:marker>
          <c:cat>
            <c:numRef>
              <c:f>国际钢价!$A$2:$A$181</c:f>
              <c:numCache>
                <c:formatCode>yyyy\-mm\-dd</c:formatCode>
                <c:ptCount val="174"/>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numCache>
            </c:numRef>
          </c:cat>
          <c:val>
            <c:numRef>
              <c:f>国际钢价!$D$2:$D$181</c:f>
              <c:numCache>
                <c:formatCode>General</c:formatCode>
                <c:ptCount val="174"/>
                <c:pt idx="0">
                  <c:v>103.5</c:v>
                </c:pt>
                <c:pt idx="1">
                  <c:v>102.4</c:v>
                </c:pt>
                <c:pt idx="2">
                  <c:v>102.7</c:v>
                </c:pt>
                <c:pt idx="3">
                  <c:v>100.7</c:v>
                </c:pt>
                <c:pt idx="4">
                  <c:v>101.2</c:v>
                </c:pt>
                <c:pt idx="5">
                  <c:v>100.8</c:v>
                </c:pt>
                <c:pt idx="6">
                  <c:v>101.6</c:v>
                </c:pt>
                <c:pt idx="7">
                  <c:v>101.4</c:v>
                </c:pt>
                <c:pt idx="8">
                  <c:v>103.5</c:v>
                </c:pt>
                <c:pt idx="9">
                  <c:v>106.3</c:v>
                </c:pt>
                <c:pt idx="10">
                  <c:v>108.2</c:v>
                </c:pt>
                <c:pt idx="11">
                  <c:v>110.8</c:v>
                </c:pt>
                <c:pt idx="12">
                  <c:v>113.6</c:v>
                </c:pt>
                <c:pt idx="13">
                  <c:v>117.7</c:v>
                </c:pt>
                <c:pt idx="14">
                  <c:v>123.7</c:v>
                </c:pt>
                <c:pt idx="15">
                  <c:v>131.30000000000001</c:v>
                </c:pt>
                <c:pt idx="16">
                  <c:v>137</c:v>
                </c:pt>
                <c:pt idx="17">
                  <c:v>137.9</c:v>
                </c:pt>
                <c:pt idx="18">
                  <c:v>138.30000000000001</c:v>
                </c:pt>
                <c:pt idx="19">
                  <c:v>138.69999999999999</c:v>
                </c:pt>
                <c:pt idx="20">
                  <c:v>138.1</c:v>
                </c:pt>
                <c:pt idx="21">
                  <c:v>136.69999999999999</c:v>
                </c:pt>
                <c:pt idx="22">
                  <c:v>135.4</c:v>
                </c:pt>
                <c:pt idx="23">
                  <c:v>133.69999999999999</c:v>
                </c:pt>
                <c:pt idx="24">
                  <c:v>132.9</c:v>
                </c:pt>
                <c:pt idx="25">
                  <c:v>133</c:v>
                </c:pt>
                <c:pt idx="26">
                  <c:v>132.30000000000001</c:v>
                </c:pt>
                <c:pt idx="27">
                  <c:v>131.30000000000001</c:v>
                </c:pt>
                <c:pt idx="28">
                  <c:v>131.30000000000001</c:v>
                </c:pt>
                <c:pt idx="29">
                  <c:v>129.4</c:v>
                </c:pt>
                <c:pt idx="30">
                  <c:v>129.30000000000001</c:v>
                </c:pt>
                <c:pt idx="31">
                  <c:v>129.6</c:v>
                </c:pt>
                <c:pt idx="32">
                  <c:v>129.1</c:v>
                </c:pt>
                <c:pt idx="33">
                  <c:v>129</c:v>
                </c:pt>
                <c:pt idx="34">
                  <c:v>129.19999999999999</c:v>
                </c:pt>
                <c:pt idx="35">
                  <c:v>129.19999999999999</c:v>
                </c:pt>
                <c:pt idx="36">
                  <c:v>130.4</c:v>
                </c:pt>
                <c:pt idx="37">
                  <c:v>129.6</c:v>
                </c:pt>
                <c:pt idx="38">
                  <c:v>129.69999999999999</c:v>
                </c:pt>
                <c:pt idx="39">
                  <c:v>129.4</c:v>
                </c:pt>
                <c:pt idx="40">
                  <c:v>129.69999999999999</c:v>
                </c:pt>
                <c:pt idx="41">
                  <c:v>130.19999999999999</c:v>
                </c:pt>
                <c:pt idx="42">
                  <c:v>133.30000000000001</c:v>
                </c:pt>
                <c:pt idx="43">
                  <c:v>138.30000000000001</c:v>
                </c:pt>
                <c:pt idx="44">
                  <c:v>141.80000000000001</c:v>
                </c:pt>
                <c:pt idx="45">
                  <c:v>149.69999999999999</c:v>
                </c:pt>
                <c:pt idx="46">
                  <c:v>152.30000000000001</c:v>
                </c:pt>
                <c:pt idx="47">
                  <c:v>154.5</c:v>
                </c:pt>
                <c:pt idx="48">
                  <c:v>154.9</c:v>
                </c:pt>
                <c:pt idx="49">
                  <c:v>154.9</c:v>
                </c:pt>
                <c:pt idx="50">
                  <c:v>154.9</c:v>
                </c:pt>
                <c:pt idx="51">
                  <c:v>157.1</c:v>
                </c:pt>
                <c:pt idx="52">
                  <c:v>158.4</c:v>
                </c:pt>
                <c:pt idx="53">
                  <c:v>158.30000000000001</c:v>
                </c:pt>
                <c:pt idx="54">
                  <c:v>157.5</c:v>
                </c:pt>
                <c:pt idx="55">
                  <c:v>157.80000000000001</c:v>
                </c:pt>
                <c:pt idx="56">
                  <c:v>157</c:v>
                </c:pt>
                <c:pt idx="57">
                  <c:v>157.80000000000001</c:v>
                </c:pt>
                <c:pt idx="58">
                  <c:v>157.5</c:v>
                </c:pt>
                <c:pt idx="59">
                  <c:v>159.5</c:v>
                </c:pt>
                <c:pt idx="60">
                  <c:v>159.6</c:v>
                </c:pt>
                <c:pt idx="61">
                  <c:v>159.80000000000001</c:v>
                </c:pt>
                <c:pt idx="62">
                  <c:v>159.80000000000001</c:v>
                </c:pt>
                <c:pt idx="63">
                  <c:v>157.4</c:v>
                </c:pt>
                <c:pt idx="64">
                  <c:v>157</c:v>
                </c:pt>
                <c:pt idx="65">
                  <c:v>155.5</c:v>
                </c:pt>
                <c:pt idx="66">
                  <c:v>154.29</c:v>
                </c:pt>
                <c:pt idx="67">
                  <c:v>153.53</c:v>
                </c:pt>
                <c:pt idx="68">
                  <c:v>152.4</c:v>
                </c:pt>
                <c:pt idx="69">
                  <c:v>151.9</c:v>
                </c:pt>
                <c:pt idx="70">
                  <c:v>148.80000000000001</c:v>
                </c:pt>
                <c:pt idx="71">
                  <c:v>148.5</c:v>
                </c:pt>
                <c:pt idx="72">
                  <c:v>146.69999999999999</c:v>
                </c:pt>
                <c:pt idx="73">
                  <c:v>145.1</c:v>
                </c:pt>
                <c:pt idx="74">
                  <c:v>144.30000000000001</c:v>
                </c:pt>
                <c:pt idx="75">
                  <c:v>143.9</c:v>
                </c:pt>
                <c:pt idx="76">
                  <c:v>142.6</c:v>
                </c:pt>
                <c:pt idx="77">
                  <c:v>144.1</c:v>
                </c:pt>
                <c:pt idx="78">
                  <c:v>144.1</c:v>
                </c:pt>
                <c:pt idx="79">
                  <c:v>145.6</c:v>
                </c:pt>
                <c:pt idx="80">
                  <c:v>148.1</c:v>
                </c:pt>
                <c:pt idx="81">
                  <c:v>150.80000000000001</c:v>
                </c:pt>
                <c:pt idx="82">
                  <c:v>154</c:v>
                </c:pt>
                <c:pt idx="83">
                  <c:v>155.5</c:v>
                </c:pt>
                <c:pt idx="84">
                  <c:v>155.5</c:v>
                </c:pt>
                <c:pt idx="85">
                  <c:v>158.5</c:v>
                </c:pt>
                <c:pt idx="86">
                  <c:v>160.69999999999999</c:v>
                </c:pt>
                <c:pt idx="87">
                  <c:v>160.80000000000001</c:v>
                </c:pt>
                <c:pt idx="88">
                  <c:v>160.30000000000001</c:v>
                </c:pt>
                <c:pt idx="89">
                  <c:v>160.80000000000001</c:v>
                </c:pt>
                <c:pt idx="90">
                  <c:v>159.80000000000001</c:v>
                </c:pt>
                <c:pt idx="91">
                  <c:v>159.1</c:v>
                </c:pt>
                <c:pt idx="92">
                  <c:v>159.1</c:v>
                </c:pt>
                <c:pt idx="93">
                  <c:v>158.69999999999999</c:v>
                </c:pt>
                <c:pt idx="94">
                  <c:v>158.4</c:v>
                </c:pt>
                <c:pt idx="95">
                  <c:v>157.30000000000001</c:v>
                </c:pt>
                <c:pt idx="96">
                  <c:v>157.6</c:v>
                </c:pt>
                <c:pt idx="97">
                  <c:v>157.19999999999999</c:v>
                </c:pt>
                <c:pt idx="98">
                  <c:v>158.5</c:v>
                </c:pt>
                <c:pt idx="99">
                  <c:v>159</c:v>
                </c:pt>
                <c:pt idx="100">
                  <c:v>160</c:v>
                </c:pt>
                <c:pt idx="101">
                  <c:v>160.80000000000001</c:v>
                </c:pt>
                <c:pt idx="102">
                  <c:v>160</c:v>
                </c:pt>
                <c:pt idx="103">
                  <c:v>161.5</c:v>
                </c:pt>
                <c:pt idx="104">
                  <c:v>162.1</c:v>
                </c:pt>
                <c:pt idx="105">
                  <c:v>163.19999999999999</c:v>
                </c:pt>
                <c:pt idx="106">
                  <c:v>165.5</c:v>
                </c:pt>
                <c:pt idx="107">
                  <c:v>166.5</c:v>
                </c:pt>
                <c:pt idx="108">
                  <c:v>167.5</c:v>
                </c:pt>
                <c:pt idx="109">
                  <c:v>167.9</c:v>
                </c:pt>
                <c:pt idx="110">
                  <c:v>168.1</c:v>
                </c:pt>
                <c:pt idx="111">
                  <c:v>168.8</c:v>
                </c:pt>
                <c:pt idx="112">
                  <c:v>168.8</c:v>
                </c:pt>
                <c:pt idx="113">
                  <c:v>168.2</c:v>
                </c:pt>
                <c:pt idx="114">
                  <c:v>168.2</c:v>
                </c:pt>
                <c:pt idx="115">
                  <c:v>167.3</c:v>
                </c:pt>
                <c:pt idx="116">
                  <c:v>164.9</c:v>
                </c:pt>
                <c:pt idx="117">
                  <c:v>163.9</c:v>
                </c:pt>
                <c:pt idx="118">
                  <c:v>163.6</c:v>
                </c:pt>
                <c:pt idx="119">
                  <c:v>163</c:v>
                </c:pt>
                <c:pt idx="120">
                  <c:v>162.9</c:v>
                </c:pt>
                <c:pt idx="121">
                  <c:v>162.5</c:v>
                </c:pt>
                <c:pt idx="122">
                  <c:v>161.6</c:v>
                </c:pt>
                <c:pt idx="123">
                  <c:v>160.80000000000001</c:v>
                </c:pt>
                <c:pt idx="124">
                  <c:v>159.4</c:v>
                </c:pt>
                <c:pt idx="125">
                  <c:v>157.4</c:v>
                </c:pt>
                <c:pt idx="126">
                  <c:v>160.19999999999999</c:v>
                </c:pt>
                <c:pt idx="127">
                  <c:v>161.69999999999999</c:v>
                </c:pt>
                <c:pt idx="128">
                  <c:v>163.4</c:v>
                </c:pt>
                <c:pt idx="129">
                  <c:v>163.4</c:v>
                </c:pt>
                <c:pt idx="130">
                  <c:v>166.1</c:v>
                </c:pt>
                <c:pt idx="131">
                  <c:v>168.5</c:v>
                </c:pt>
                <c:pt idx="132">
                  <c:v>172.6</c:v>
                </c:pt>
                <c:pt idx="133">
                  <c:v>168.6</c:v>
                </c:pt>
                <c:pt idx="134">
                  <c:v>165.6</c:v>
                </c:pt>
                <c:pt idx="135">
                  <c:v>165.6</c:v>
                </c:pt>
                <c:pt idx="136">
                  <c:v>168.5</c:v>
                </c:pt>
                <c:pt idx="137">
                  <c:v>168.5</c:v>
                </c:pt>
                <c:pt idx="138">
                  <c:v>163.1</c:v>
                </c:pt>
                <c:pt idx="139">
                  <c:v>168.9</c:v>
                </c:pt>
                <c:pt idx="140">
                  <c:v>165.3</c:v>
                </c:pt>
                <c:pt idx="141">
                  <c:v>165.9</c:v>
                </c:pt>
                <c:pt idx="142">
                  <c:v>167.6</c:v>
                </c:pt>
                <c:pt idx="143">
                  <c:v>162.19999999999999</c:v>
                </c:pt>
                <c:pt idx="144">
                  <c:v>163.66</c:v>
                </c:pt>
                <c:pt idx="145">
                  <c:v>159</c:v>
                </c:pt>
                <c:pt idx="146">
                  <c:v>161.30000000000001</c:v>
                </c:pt>
                <c:pt idx="147">
                  <c:v>158.1</c:v>
                </c:pt>
                <c:pt idx="148">
                  <c:v>157.80000000000001</c:v>
                </c:pt>
                <c:pt idx="149">
                  <c:v>164.3</c:v>
                </c:pt>
                <c:pt idx="150">
                  <c:v>162.19999999999999</c:v>
                </c:pt>
                <c:pt idx="151">
                  <c:v>156.6</c:v>
                </c:pt>
                <c:pt idx="152">
                  <c:v>156.9</c:v>
                </c:pt>
                <c:pt idx="153">
                  <c:v>155.69999999999999</c:v>
                </c:pt>
                <c:pt idx="154">
                  <c:v>156</c:v>
                </c:pt>
                <c:pt idx="155">
                  <c:v>153.9</c:v>
                </c:pt>
                <c:pt idx="156">
                  <c:v>155.1</c:v>
                </c:pt>
                <c:pt idx="157">
                  <c:v>156</c:v>
                </c:pt>
                <c:pt idx="158">
                  <c:v>150.1</c:v>
                </c:pt>
                <c:pt idx="159">
                  <c:v>156.1</c:v>
                </c:pt>
                <c:pt idx="160">
                  <c:v>160</c:v>
                </c:pt>
                <c:pt idx="161">
                  <c:v>156.4</c:v>
                </c:pt>
                <c:pt idx="162">
                  <c:v>151</c:v>
                </c:pt>
                <c:pt idx="163">
                  <c:v>152.1</c:v>
                </c:pt>
                <c:pt idx="164">
                  <c:v>154.30000000000001</c:v>
                </c:pt>
                <c:pt idx="165">
                  <c:v>152.69999999999999</c:v>
                </c:pt>
                <c:pt idx="166">
                  <c:v>151.9</c:v>
                </c:pt>
                <c:pt idx="167">
                  <c:v>156</c:v>
                </c:pt>
                <c:pt idx="168">
                  <c:v>151.80000000000001</c:v>
                </c:pt>
                <c:pt idx="169">
                  <c:v>156.6</c:v>
                </c:pt>
                <c:pt idx="170">
                  <c:v>150.19999999999999</c:v>
                </c:pt>
                <c:pt idx="171">
                  <c:v>149.9</c:v>
                </c:pt>
                <c:pt idx="172">
                  <c:v>149.30000000000001</c:v>
                </c:pt>
                <c:pt idx="173">
                  <c:v>151.6</c:v>
                </c:pt>
              </c:numCache>
            </c:numRef>
          </c:val>
          <c:smooth val="0"/>
          <c:extLst>
            <c:ext xmlns:c16="http://schemas.microsoft.com/office/drawing/2014/chart" uri="{C3380CC4-5D6E-409C-BE32-E72D297353CC}">
              <c16:uniqueId val="{00000002-7E65-4B31-A5BE-F447174B7376}"/>
            </c:ext>
          </c:extLst>
        </c:ser>
        <c:ser>
          <c:idx val="3"/>
          <c:order val="3"/>
          <c:tx>
            <c:strRef>
              <c:f>国际钢价!$E$1</c:f>
              <c:strCache>
                <c:ptCount val="1"/>
                <c:pt idx="0">
                  <c:v>亚洲</c:v>
                </c:pt>
              </c:strCache>
            </c:strRef>
          </c:tx>
          <c:spPr>
            <a:ln w="25400" cap="rnd">
              <a:solidFill>
                <a:schemeClr val="accent4"/>
              </a:solidFill>
              <a:round/>
            </a:ln>
            <a:effectLst/>
          </c:spPr>
          <c:marker>
            <c:symbol val="none"/>
          </c:marker>
          <c:cat>
            <c:numRef>
              <c:f>国际钢价!$A$2:$A$181</c:f>
              <c:numCache>
                <c:formatCode>yyyy\-mm\-dd</c:formatCode>
                <c:ptCount val="174"/>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numCache>
            </c:numRef>
          </c:cat>
          <c:val>
            <c:numRef>
              <c:f>国际钢价!$E$2:$E$181</c:f>
              <c:numCache>
                <c:formatCode>General</c:formatCode>
                <c:ptCount val="174"/>
                <c:pt idx="0">
                  <c:v>124.1</c:v>
                </c:pt>
                <c:pt idx="1">
                  <c:v>123</c:v>
                </c:pt>
                <c:pt idx="2">
                  <c:v>123.3</c:v>
                </c:pt>
                <c:pt idx="3">
                  <c:v>122.8</c:v>
                </c:pt>
                <c:pt idx="4">
                  <c:v>123.1</c:v>
                </c:pt>
                <c:pt idx="5">
                  <c:v>125.3</c:v>
                </c:pt>
                <c:pt idx="6">
                  <c:v>127.7</c:v>
                </c:pt>
                <c:pt idx="7">
                  <c:v>131</c:v>
                </c:pt>
                <c:pt idx="8">
                  <c:v>143.69999999999999</c:v>
                </c:pt>
                <c:pt idx="9">
                  <c:v>141.19999999999999</c:v>
                </c:pt>
                <c:pt idx="10">
                  <c:v>143.1</c:v>
                </c:pt>
                <c:pt idx="11">
                  <c:v>145.69999999999999</c:v>
                </c:pt>
                <c:pt idx="12">
                  <c:v>150</c:v>
                </c:pt>
                <c:pt idx="13">
                  <c:v>159.4</c:v>
                </c:pt>
                <c:pt idx="14">
                  <c:v>172</c:v>
                </c:pt>
                <c:pt idx="15">
                  <c:v>170.5</c:v>
                </c:pt>
                <c:pt idx="16">
                  <c:v>164.4</c:v>
                </c:pt>
                <c:pt idx="17">
                  <c:v>152.80000000000001</c:v>
                </c:pt>
                <c:pt idx="18">
                  <c:v>149.30000000000001</c:v>
                </c:pt>
                <c:pt idx="19">
                  <c:v>143.5</c:v>
                </c:pt>
                <c:pt idx="20">
                  <c:v>140.9</c:v>
                </c:pt>
                <c:pt idx="21">
                  <c:v>142.5</c:v>
                </c:pt>
                <c:pt idx="22">
                  <c:v>141.5</c:v>
                </c:pt>
                <c:pt idx="23">
                  <c:v>140.5</c:v>
                </c:pt>
                <c:pt idx="24">
                  <c:v>143.4</c:v>
                </c:pt>
                <c:pt idx="25">
                  <c:v>145.80000000000001</c:v>
                </c:pt>
                <c:pt idx="26">
                  <c:v>149.1</c:v>
                </c:pt>
                <c:pt idx="27">
                  <c:v>146.1</c:v>
                </c:pt>
                <c:pt idx="28">
                  <c:v>146.1</c:v>
                </c:pt>
                <c:pt idx="29">
                  <c:v>149</c:v>
                </c:pt>
                <c:pt idx="30">
                  <c:v>151.19999999999999</c:v>
                </c:pt>
                <c:pt idx="31">
                  <c:v>153.30000000000001</c:v>
                </c:pt>
                <c:pt idx="32">
                  <c:v>155.1</c:v>
                </c:pt>
                <c:pt idx="33">
                  <c:v>154.5</c:v>
                </c:pt>
                <c:pt idx="34">
                  <c:v>154.1</c:v>
                </c:pt>
                <c:pt idx="35">
                  <c:v>151.5</c:v>
                </c:pt>
                <c:pt idx="36">
                  <c:v>151.5</c:v>
                </c:pt>
                <c:pt idx="37">
                  <c:v>152.6</c:v>
                </c:pt>
                <c:pt idx="38">
                  <c:v>155.1</c:v>
                </c:pt>
                <c:pt idx="39">
                  <c:v>158</c:v>
                </c:pt>
                <c:pt idx="40">
                  <c:v>159</c:v>
                </c:pt>
                <c:pt idx="41">
                  <c:v>166.9</c:v>
                </c:pt>
                <c:pt idx="42">
                  <c:v>176</c:v>
                </c:pt>
                <c:pt idx="43">
                  <c:v>171.9</c:v>
                </c:pt>
                <c:pt idx="44">
                  <c:v>176.8</c:v>
                </c:pt>
                <c:pt idx="45">
                  <c:v>184.8</c:v>
                </c:pt>
                <c:pt idx="46">
                  <c:v>189.7</c:v>
                </c:pt>
                <c:pt idx="47">
                  <c:v>197.4</c:v>
                </c:pt>
                <c:pt idx="48">
                  <c:v>193.9</c:v>
                </c:pt>
                <c:pt idx="49">
                  <c:v>190.3</c:v>
                </c:pt>
                <c:pt idx="50">
                  <c:v>189.8</c:v>
                </c:pt>
                <c:pt idx="51">
                  <c:v>192</c:v>
                </c:pt>
                <c:pt idx="52">
                  <c:v>192.9</c:v>
                </c:pt>
                <c:pt idx="53">
                  <c:v>192.7</c:v>
                </c:pt>
                <c:pt idx="54">
                  <c:v>192.4</c:v>
                </c:pt>
                <c:pt idx="55">
                  <c:v>193.7</c:v>
                </c:pt>
                <c:pt idx="56">
                  <c:v>200.4</c:v>
                </c:pt>
                <c:pt idx="57">
                  <c:v>204.7</c:v>
                </c:pt>
                <c:pt idx="58">
                  <c:v>208.6</c:v>
                </c:pt>
                <c:pt idx="59">
                  <c:v>205.4</c:v>
                </c:pt>
                <c:pt idx="60">
                  <c:v>207.5</c:v>
                </c:pt>
                <c:pt idx="61">
                  <c:v>203.9</c:v>
                </c:pt>
                <c:pt idx="62">
                  <c:v>200.3</c:v>
                </c:pt>
                <c:pt idx="63">
                  <c:v>198</c:v>
                </c:pt>
                <c:pt idx="64">
                  <c:v>190.8</c:v>
                </c:pt>
                <c:pt idx="65">
                  <c:v>185.1</c:v>
                </c:pt>
                <c:pt idx="66">
                  <c:v>189.12</c:v>
                </c:pt>
                <c:pt idx="67">
                  <c:v>190.44</c:v>
                </c:pt>
                <c:pt idx="68">
                  <c:v>191</c:v>
                </c:pt>
                <c:pt idx="69">
                  <c:v>198.7</c:v>
                </c:pt>
                <c:pt idx="70">
                  <c:v>197.4</c:v>
                </c:pt>
                <c:pt idx="71">
                  <c:v>196.2</c:v>
                </c:pt>
                <c:pt idx="72">
                  <c:v>193.4</c:v>
                </c:pt>
                <c:pt idx="73">
                  <c:v>195.6</c:v>
                </c:pt>
                <c:pt idx="74">
                  <c:v>195.1</c:v>
                </c:pt>
                <c:pt idx="75">
                  <c:v>189.5</c:v>
                </c:pt>
                <c:pt idx="76">
                  <c:v>200.2</c:v>
                </c:pt>
                <c:pt idx="77">
                  <c:v>204.4</c:v>
                </c:pt>
                <c:pt idx="78">
                  <c:v>203.3</c:v>
                </c:pt>
                <c:pt idx="79">
                  <c:v>207.8</c:v>
                </c:pt>
                <c:pt idx="80">
                  <c:v>212.8</c:v>
                </c:pt>
                <c:pt idx="81">
                  <c:v>222</c:v>
                </c:pt>
                <c:pt idx="82">
                  <c:v>221.6</c:v>
                </c:pt>
                <c:pt idx="83">
                  <c:v>225.3</c:v>
                </c:pt>
                <c:pt idx="84">
                  <c:v>225.8</c:v>
                </c:pt>
                <c:pt idx="85">
                  <c:v>230.3</c:v>
                </c:pt>
                <c:pt idx="86">
                  <c:v>231.2</c:v>
                </c:pt>
                <c:pt idx="87">
                  <c:v>225.1</c:v>
                </c:pt>
                <c:pt idx="88">
                  <c:v>222.2</c:v>
                </c:pt>
                <c:pt idx="89">
                  <c:v>223.2</c:v>
                </c:pt>
                <c:pt idx="90">
                  <c:v>224.4</c:v>
                </c:pt>
                <c:pt idx="91">
                  <c:v>224.4</c:v>
                </c:pt>
                <c:pt idx="92">
                  <c:v>224</c:v>
                </c:pt>
                <c:pt idx="93">
                  <c:v>222.9</c:v>
                </c:pt>
                <c:pt idx="94">
                  <c:v>224.6</c:v>
                </c:pt>
                <c:pt idx="95">
                  <c:v>227</c:v>
                </c:pt>
                <c:pt idx="96">
                  <c:v>231.8</c:v>
                </c:pt>
                <c:pt idx="97">
                  <c:v>241.1</c:v>
                </c:pt>
                <c:pt idx="98">
                  <c:v>243.8</c:v>
                </c:pt>
                <c:pt idx="99">
                  <c:v>244.6</c:v>
                </c:pt>
                <c:pt idx="100">
                  <c:v>241.6</c:v>
                </c:pt>
                <c:pt idx="101">
                  <c:v>234.8</c:v>
                </c:pt>
                <c:pt idx="102">
                  <c:v>231.5</c:v>
                </c:pt>
                <c:pt idx="103">
                  <c:v>224.8</c:v>
                </c:pt>
                <c:pt idx="104">
                  <c:v>224.2</c:v>
                </c:pt>
                <c:pt idx="105">
                  <c:v>224.8</c:v>
                </c:pt>
                <c:pt idx="106">
                  <c:v>225</c:v>
                </c:pt>
                <c:pt idx="107">
                  <c:v>225.7</c:v>
                </c:pt>
                <c:pt idx="108">
                  <c:v>226.4</c:v>
                </c:pt>
                <c:pt idx="109">
                  <c:v>232</c:v>
                </c:pt>
                <c:pt idx="110">
                  <c:v>226.6</c:v>
                </c:pt>
                <c:pt idx="111">
                  <c:v>226.1</c:v>
                </c:pt>
                <c:pt idx="112">
                  <c:v>218.8</c:v>
                </c:pt>
                <c:pt idx="113">
                  <c:v>216.6</c:v>
                </c:pt>
                <c:pt idx="114">
                  <c:v>218.7</c:v>
                </c:pt>
                <c:pt idx="115">
                  <c:v>220.3</c:v>
                </c:pt>
                <c:pt idx="116">
                  <c:v>223.4</c:v>
                </c:pt>
                <c:pt idx="117">
                  <c:v>226.3</c:v>
                </c:pt>
                <c:pt idx="118">
                  <c:v>230.7</c:v>
                </c:pt>
                <c:pt idx="119">
                  <c:v>229.2</c:v>
                </c:pt>
                <c:pt idx="120">
                  <c:v>229.8</c:v>
                </c:pt>
                <c:pt idx="121">
                  <c:v>227.9</c:v>
                </c:pt>
                <c:pt idx="122">
                  <c:v>231</c:v>
                </c:pt>
                <c:pt idx="123">
                  <c:v>232.1</c:v>
                </c:pt>
                <c:pt idx="124">
                  <c:v>233.8</c:v>
                </c:pt>
                <c:pt idx="125">
                  <c:v>233</c:v>
                </c:pt>
                <c:pt idx="126">
                  <c:v>230.7</c:v>
                </c:pt>
                <c:pt idx="127">
                  <c:v>229.1</c:v>
                </c:pt>
                <c:pt idx="128">
                  <c:v>231.9</c:v>
                </c:pt>
                <c:pt idx="129">
                  <c:v>231.9</c:v>
                </c:pt>
                <c:pt idx="130">
                  <c:v>233.4</c:v>
                </c:pt>
                <c:pt idx="131">
                  <c:v>235.7</c:v>
                </c:pt>
                <c:pt idx="132">
                  <c:v>238.1</c:v>
                </c:pt>
                <c:pt idx="133">
                  <c:v>239.8</c:v>
                </c:pt>
                <c:pt idx="134">
                  <c:v>242.3</c:v>
                </c:pt>
                <c:pt idx="135">
                  <c:v>241.7</c:v>
                </c:pt>
                <c:pt idx="136">
                  <c:v>242.1</c:v>
                </c:pt>
                <c:pt idx="137">
                  <c:v>242.4</c:v>
                </c:pt>
                <c:pt idx="138">
                  <c:v>243</c:v>
                </c:pt>
                <c:pt idx="139">
                  <c:v>240.1</c:v>
                </c:pt>
                <c:pt idx="140">
                  <c:v>241.5</c:v>
                </c:pt>
                <c:pt idx="141">
                  <c:v>242.3</c:v>
                </c:pt>
                <c:pt idx="142">
                  <c:v>243.6</c:v>
                </c:pt>
                <c:pt idx="143">
                  <c:v>242.7</c:v>
                </c:pt>
                <c:pt idx="144">
                  <c:v>237</c:v>
                </c:pt>
                <c:pt idx="145">
                  <c:v>234.7</c:v>
                </c:pt>
                <c:pt idx="146">
                  <c:v>224.1</c:v>
                </c:pt>
                <c:pt idx="147">
                  <c:v>215.5</c:v>
                </c:pt>
                <c:pt idx="148">
                  <c:v>218.4</c:v>
                </c:pt>
                <c:pt idx="149">
                  <c:v>216.4</c:v>
                </c:pt>
                <c:pt idx="150">
                  <c:v>217.1</c:v>
                </c:pt>
                <c:pt idx="151">
                  <c:v>214.7</c:v>
                </c:pt>
                <c:pt idx="152">
                  <c:v>213.1</c:v>
                </c:pt>
                <c:pt idx="153">
                  <c:v>212.9</c:v>
                </c:pt>
                <c:pt idx="154">
                  <c:v>212.3</c:v>
                </c:pt>
                <c:pt idx="155">
                  <c:v>213.2</c:v>
                </c:pt>
                <c:pt idx="156">
                  <c:v>213.6</c:v>
                </c:pt>
                <c:pt idx="157">
                  <c:v>216.2</c:v>
                </c:pt>
                <c:pt idx="158">
                  <c:v>215.8</c:v>
                </c:pt>
                <c:pt idx="159">
                  <c:v>217.3</c:v>
                </c:pt>
                <c:pt idx="160">
                  <c:v>218.8</c:v>
                </c:pt>
                <c:pt idx="161">
                  <c:v>219.8</c:v>
                </c:pt>
                <c:pt idx="162">
                  <c:v>220.8</c:v>
                </c:pt>
                <c:pt idx="163">
                  <c:v>219.4</c:v>
                </c:pt>
                <c:pt idx="164">
                  <c:v>221.6</c:v>
                </c:pt>
                <c:pt idx="165">
                  <c:v>224.3</c:v>
                </c:pt>
                <c:pt idx="166">
                  <c:v>224.8</c:v>
                </c:pt>
                <c:pt idx="167">
                  <c:v>225.3</c:v>
                </c:pt>
                <c:pt idx="168">
                  <c:v>224.5</c:v>
                </c:pt>
                <c:pt idx="169">
                  <c:v>223</c:v>
                </c:pt>
                <c:pt idx="170">
                  <c:v>223.5</c:v>
                </c:pt>
                <c:pt idx="171">
                  <c:v>221.4</c:v>
                </c:pt>
                <c:pt idx="172">
                  <c:v>219.3</c:v>
                </c:pt>
                <c:pt idx="173">
                  <c:v>218.2</c:v>
                </c:pt>
              </c:numCache>
            </c:numRef>
          </c:val>
          <c:smooth val="0"/>
          <c:extLst>
            <c:ext xmlns:c16="http://schemas.microsoft.com/office/drawing/2014/chart" uri="{C3380CC4-5D6E-409C-BE32-E72D297353CC}">
              <c16:uniqueId val="{00000003-7E65-4B31-A5BE-F447174B7376}"/>
            </c:ext>
          </c:extLst>
        </c:ser>
        <c:ser>
          <c:idx val="4"/>
          <c:order val="4"/>
          <c:tx>
            <c:strRef>
              <c:f>国际钢价!$F$1</c:f>
              <c:strCache>
                <c:ptCount val="1"/>
                <c:pt idx="0">
                  <c:v>中国</c:v>
                </c:pt>
              </c:strCache>
            </c:strRef>
          </c:tx>
          <c:spPr>
            <a:ln w="25400" cap="rnd">
              <a:solidFill>
                <a:schemeClr val="accent5"/>
              </a:solidFill>
              <a:round/>
            </a:ln>
            <a:effectLst/>
          </c:spPr>
          <c:marker>
            <c:symbol val="none"/>
          </c:marker>
          <c:cat>
            <c:numRef>
              <c:f>国际钢价!$A$2:$A$181</c:f>
              <c:numCache>
                <c:formatCode>yyyy\-mm\-dd</c:formatCode>
                <c:ptCount val="174"/>
                <c:pt idx="0">
                  <c:v>42377</c:v>
                </c:pt>
                <c:pt idx="1">
                  <c:v>42384</c:v>
                </c:pt>
                <c:pt idx="2">
                  <c:v>42391</c:v>
                </c:pt>
                <c:pt idx="3">
                  <c:v>42398</c:v>
                </c:pt>
                <c:pt idx="4">
                  <c:v>42405</c:v>
                </c:pt>
                <c:pt idx="5">
                  <c:v>42419</c:v>
                </c:pt>
                <c:pt idx="6">
                  <c:v>42426</c:v>
                </c:pt>
                <c:pt idx="7">
                  <c:v>42433</c:v>
                </c:pt>
                <c:pt idx="8">
                  <c:v>42440</c:v>
                </c:pt>
                <c:pt idx="9">
                  <c:v>42447</c:v>
                </c:pt>
                <c:pt idx="10">
                  <c:v>42454</c:v>
                </c:pt>
                <c:pt idx="11">
                  <c:v>42461</c:v>
                </c:pt>
                <c:pt idx="12">
                  <c:v>42468</c:v>
                </c:pt>
                <c:pt idx="13">
                  <c:v>42475</c:v>
                </c:pt>
                <c:pt idx="14">
                  <c:v>42482</c:v>
                </c:pt>
                <c:pt idx="15">
                  <c:v>42489</c:v>
                </c:pt>
                <c:pt idx="16">
                  <c:v>42496</c:v>
                </c:pt>
                <c:pt idx="17">
                  <c:v>42503</c:v>
                </c:pt>
                <c:pt idx="18">
                  <c:v>42510</c:v>
                </c:pt>
                <c:pt idx="19">
                  <c:v>42517</c:v>
                </c:pt>
                <c:pt idx="20">
                  <c:v>42524</c:v>
                </c:pt>
                <c:pt idx="21">
                  <c:v>42531</c:v>
                </c:pt>
                <c:pt idx="22">
                  <c:v>42538</c:v>
                </c:pt>
                <c:pt idx="23">
                  <c:v>42545</c:v>
                </c:pt>
                <c:pt idx="24">
                  <c:v>42552</c:v>
                </c:pt>
                <c:pt idx="25">
                  <c:v>42559</c:v>
                </c:pt>
                <c:pt idx="26">
                  <c:v>42566</c:v>
                </c:pt>
                <c:pt idx="27">
                  <c:v>42573</c:v>
                </c:pt>
                <c:pt idx="28">
                  <c:v>42580</c:v>
                </c:pt>
                <c:pt idx="29">
                  <c:v>42587</c:v>
                </c:pt>
                <c:pt idx="30">
                  <c:v>42594</c:v>
                </c:pt>
                <c:pt idx="31">
                  <c:v>42601</c:v>
                </c:pt>
                <c:pt idx="32">
                  <c:v>42608</c:v>
                </c:pt>
                <c:pt idx="33">
                  <c:v>42615</c:v>
                </c:pt>
                <c:pt idx="34">
                  <c:v>42622</c:v>
                </c:pt>
                <c:pt idx="35">
                  <c:v>42629</c:v>
                </c:pt>
                <c:pt idx="36">
                  <c:v>42636</c:v>
                </c:pt>
                <c:pt idx="37">
                  <c:v>42643</c:v>
                </c:pt>
                <c:pt idx="38">
                  <c:v>42657</c:v>
                </c:pt>
                <c:pt idx="39">
                  <c:v>42664</c:v>
                </c:pt>
                <c:pt idx="40">
                  <c:v>42671</c:v>
                </c:pt>
                <c:pt idx="41">
                  <c:v>42678</c:v>
                </c:pt>
                <c:pt idx="42">
                  <c:v>42685</c:v>
                </c:pt>
                <c:pt idx="43">
                  <c:v>42692</c:v>
                </c:pt>
                <c:pt idx="44">
                  <c:v>42699</c:v>
                </c:pt>
                <c:pt idx="45">
                  <c:v>42706</c:v>
                </c:pt>
                <c:pt idx="46">
                  <c:v>42713</c:v>
                </c:pt>
                <c:pt idx="47">
                  <c:v>42720</c:v>
                </c:pt>
                <c:pt idx="48">
                  <c:v>42727</c:v>
                </c:pt>
                <c:pt idx="49">
                  <c:v>42734</c:v>
                </c:pt>
                <c:pt idx="50">
                  <c:v>42741</c:v>
                </c:pt>
                <c:pt idx="51">
                  <c:v>42748</c:v>
                </c:pt>
                <c:pt idx="52">
                  <c:v>42755</c:v>
                </c:pt>
                <c:pt idx="53">
                  <c:v>42762</c:v>
                </c:pt>
                <c:pt idx="54">
                  <c:v>42769</c:v>
                </c:pt>
                <c:pt idx="55">
                  <c:v>42776</c:v>
                </c:pt>
                <c:pt idx="56">
                  <c:v>42783</c:v>
                </c:pt>
                <c:pt idx="57">
                  <c:v>42790</c:v>
                </c:pt>
                <c:pt idx="58">
                  <c:v>42797</c:v>
                </c:pt>
                <c:pt idx="59">
                  <c:v>42804</c:v>
                </c:pt>
                <c:pt idx="60">
                  <c:v>42811</c:v>
                </c:pt>
                <c:pt idx="61">
                  <c:v>42818</c:v>
                </c:pt>
                <c:pt idx="62">
                  <c:v>42825</c:v>
                </c:pt>
                <c:pt idx="63">
                  <c:v>42832</c:v>
                </c:pt>
                <c:pt idx="64">
                  <c:v>42839</c:v>
                </c:pt>
                <c:pt idx="65">
                  <c:v>42846</c:v>
                </c:pt>
                <c:pt idx="66">
                  <c:v>42853</c:v>
                </c:pt>
                <c:pt idx="67">
                  <c:v>42860</c:v>
                </c:pt>
                <c:pt idx="68">
                  <c:v>42867</c:v>
                </c:pt>
                <c:pt idx="69">
                  <c:v>42874</c:v>
                </c:pt>
                <c:pt idx="70">
                  <c:v>42881</c:v>
                </c:pt>
                <c:pt idx="71">
                  <c:v>42888</c:v>
                </c:pt>
                <c:pt idx="72">
                  <c:v>42895</c:v>
                </c:pt>
                <c:pt idx="73">
                  <c:v>42902</c:v>
                </c:pt>
                <c:pt idx="74">
                  <c:v>42909</c:v>
                </c:pt>
                <c:pt idx="75">
                  <c:v>42916</c:v>
                </c:pt>
                <c:pt idx="76">
                  <c:v>42923</c:v>
                </c:pt>
                <c:pt idx="77">
                  <c:v>42930</c:v>
                </c:pt>
                <c:pt idx="78">
                  <c:v>42937</c:v>
                </c:pt>
                <c:pt idx="79">
                  <c:v>42944</c:v>
                </c:pt>
                <c:pt idx="80">
                  <c:v>42951</c:v>
                </c:pt>
                <c:pt idx="81">
                  <c:v>42958</c:v>
                </c:pt>
                <c:pt idx="82">
                  <c:v>42965</c:v>
                </c:pt>
                <c:pt idx="83">
                  <c:v>42972</c:v>
                </c:pt>
                <c:pt idx="84">
                  <c:v>42979</c:v>
                </c:pt>
                <c:pt idx="85">
                  <c:v>42986</c:v>
                </c:pt>
                <c:pt idx="86">
                  <c:v>42993</c:v>
                </c:pt>
                <c:pt idx="87">
                  <c:v>43000</c:v>
                </c:pt>
                <c:pt idx="88">
                  <c:v>43007</c:v>
                </c:pt>
                <c:pt idx="89">
                  <c:v>43014</c:v>
                </c:pt>
                <c:pt idx="90">
                  <c:v>43021</c:v>
                </c:pt>
                <c:pt idx="91">
                  <c:v>43028</c:v>
                </c:pt>
                <c:pt idx="92">
                  <c:v>43035</c:v>
                </c:pt>
                <c:pt idx="93">
                  <c:v>43042</c:v>
                </c:pt>
                <c:pt idx="94">
                  <c:v>43049</c:v>
                </c:pt>
                <c:pt idx="95">
                  <c:v>43056</c:v>
                </c:pt>
                <c:pt idx="96">
                  <c:v>43063</c:v>
                </c:pt>
                <c:pt idx="97">
                  <c:v>43070</c:v>
                </c:pt>
                <c:pt idx="98">
                  <c:v>43077</c:v>
                </c:pt>
                <c:pt idx="99">
                  <c:v>43084</c:v>
                </c:pt>
                <c:pt idx="100">
                  <c:v>43091</c:v>
                </c:pt>
                <c:pt idx="101">
                  <c:v>43098</c:v>
                </c:pt>
                <c:pt idx="102">
                  <c:v>43105</c:v>
                </c:pt>
                <c:pt idx="103">
                  <c:v>43112</c:v>
                </c:pt>
                <c:pt idx="104">
                  <c:v>43119</c:v>
                </c:pt>
                <c:pt idx="105">
                  <c:v>43126</c:v>
                </c:pt>
                <c:pt idx="106">
                  <c:v>43133</c:v>
                </c:pt>
                <c:pt idx="107">
                  <c:v>43140</c:v>
                </c:pt>
                <c:pt idx="108">
                  <c:v>43154</c:v>
                </c:pt>
                <c:pt idx="109">
                  <c:v>43161</c:v>
                </c:pt>
                <c:pt idx="110">
                  <c:v>43168</c:v>
                </c:pt>
                <c:pt idx="111">
                  <c:v>43175</c:v>
                </c:pt>
                <c:pt idx="112">
                  <c:v>43182</c:v>
                </c:pt>
                <c:pt idx="113">
                  <c:v>43189</c:v>
                </c:pt>
                <c:pt idx="114">
                  <c:v>43196</c:v>
                </c:pt>
                <c:pt idx="115">
                  <c:v>43203</c:v>
                </c:pt>
                <c:pt idx="116">
                  <c:v>43210</c:v>
                </c:pt>
                <c:pt idx="117">
                  <c:v>43217</c:v>
                </c:pt>
                <c:pt idx="118">
                  <c:v>43224</c:v>
                </c:pt>
                <c:pt idx="119">
                  <c:v>43231</c:v>
                </c:pt>
                <c:pt idx="120">
                  <c:v>43238</c:v>
                </c:pt>
                <c:pt idx="121">
                  <c:v>43245</c:v>
                </c:pt>
                <c:pt idx="122">
                  <c:v>43252</c:v>
                </c:pt>
                <c:pt idx="123">
                  <c:v>43259</c:v>
                </c:pt>
                <c:pt idx="124">
                  <c:v>43266</c:v>
                </c:pt>
                <c:pt idx="125">
                  <c:v>43273</c:v>
                </c:pt>
                <c:pt idx="126">
                  <c:v>43280</c:v>
                </c:pt>
                <c:pt idx="127">
                  <c:v>43287</c:v>
                </c:pt>
                <c:pt idx="128">
                  <c:v>43294</c:v>
                </c:pt>
                <c:pt idx="129">
                  <c:v>43301</c:v>
                </c:pt>
                <c:pt idx="130">
                  <c:v>43308</c:v>
                </c:pt>
                <c:pt idx="131">
                  <c:v>43315</c:v>
                </c:pt>
                <c:pt idx="132">
                  <c:v>43322</c:v>
                </c:pt>
                <c:pt idx="133">
                  <c:v>43329</c:v>
                </c:pt>
                <c:pt idx="134">
                  <c:v>43336</c:v>
                </c:pt>
                <c:pt idx="135">
                  <c:v>43343</c:v>
                </c:pt>
                <c:pt idx="136">
                  <c:v>43350</c:v>
                </c:pt>
                <c:pt idx="137">
                  <c:v>43357</c:v>
                </c:pt>
                <c:pt idx="138">
                  <c:v>43364</c:v>
                </c:pt>
                <c:pt idx="139">
                  <c:v>43371</c:v>
                </c:pt>
                <c:pt idx="140">
                  <c:v>43385</c:v>
                </c:pt>
                <c:pt idx="141">
                  <c:v>43392</c:v>
                </c:pt>
                <c:pt idx="142">
                  <c:v>43399</c:v>
                </c:pt>
                <c:pt idx="143">
                  <c:v>43406</c:v>
                </c:pt>
                <c:pt idx="144">
                  <c:v>43413</c:v>
                </c:pt>
                <c:pt idx="145">
                  <c:v>43420</c:v>
                </c:pt>
                <c:pt idx="146">
                  <c:v>43427</c:v>
                </c:pt>
                <c:pt idx="147">
                  <c:v>43434</c:v>
                </c:pt>
                <c:pt idx="148">
                  <c:v>43441</c:v>
                </c:pt>
                <c:pt idx="149">
                  <c:v>43448</c:v>
                </c:pt>
                <c:pt idx="150">
                  <c:v>43455</c:v>
                </c:pt>
                <c:pt idx="151">
                  <c:v>43462</c:v>
                </c:pt>
                <c:pt idx="152">
                  <c:v>43469</c:v>
                </c:pt>
                <c:pt idx="153">
                  <c:v>43476</c:v>
                </c:pt>
                <c:pt idx="154">
                  <c:v>43483</c:v>
                </c:pt>
                <c:pt idx="155">
                  <c:v>43490</c:v>
                </c:pt>
                <c:pt idx="156">
                  <c:v>43497</c:v>
                </c:pt>
                <c:pt idx="157">
                  <c:v>43511</c:v>
                </c:pt>
                <c:pt idx="158">
                  <c:v>43518</c:v>
                </c:pt>
                <c:pt idx="159">
                  <c:v>43525</c:v>
                </c:pt>
                <c:pt idx="160">
                  <c:v>43532</c:v>
                </c:pt>
                <c:pt idx="161">
                  <c:v>43539</c:v>
                </c:pt>
                <c:pt idx="162">
                  <c:v>43546</c:v>
                </c:pt>
                <c:pt idx="163">
                  <c:v>43553</c:v>
                </c:pt>
                <c:pt idx="164">
                  <c:v>43560</c:v>
                </c:pt>
                <c:pt idx="165">
                  <c:v>43567</c:v>
                </c:pt>
                <c:pt idx="166">
                  <c:v>43574</c:v>
                </c:pt>
                <c:pt idx="167">
                  <c:v>43581</c:v>
                </c:pt>
                <c:pt idx="168">
                  <c:v>43595</c:v>
                </c:pt>
                <c:pt idx="169">
                  <c:v>43602</c:v>
                </c:pt>
                <c:pt idx="170">
                  <c:v>43609</c:v>
                </c:pt>
                <c:pt idx="171">
                  <c:v>43616</c:v>
                </c:pt>
                <c:pt idx="172">
                  <c:v>43623</c:v>
                </c:pt>
                <c:pt idx="173">
                  <c:v>43630</c:v>
                </c:pt>
              </c:numCache>
            </c:numRef>
          </c:cat>
          <c:val>
            <c:numRef>
              <c:f>国际钢价!$F$2:$F$181</c:f>
              <c:numCache>
                <c:formatCode>General</c:formatCode>
                <c:ptCount val="174"/>
                <c:pt idx="0">
                  <c:v>74.56</c:v>
                </c:pt>
                <c:pt idx="1">
                  <c:v>73.7</c:v>
                </c:pt>
                <c:pt idx="2">
                  <c:v>74.180000000000007</c:v>
                </c:pt>
                <c:pt idx="3">
                  <c:v>73.989999999999995</c:v>
                </c:pt>
                <c:pt idx="4">
                  <c:v>73.959999999999994</c:v>
                </c:pt>
                <c:pt idx="5">
                  <c:v>75.400000000000006</c:v>
                </c:pt>
                <c:pt idx="6">
                  <c:v>77.19</c:v>
                </c:pt>
                <c:pt idx="7">
                  <c:v>79.8</c:v>
                </c:pt>
                <c:pt idx="8">
                  <c:v>91.22</c:v>
                </c:pt>
                <c:pt idx="9">
                  <c:v>88.34</c:v>
                </c:pt>
                <c:pt idx="10">
                  <c:v>90.11</c:v>
                </c:pt>
                <c:pt idx="11">
                  <c:v>91.73</c:v>
                </c:pt>
                <c:pt idx="12">
                  <c:v>95.16</c:v>
                </c:pt>
                <c:pt idx="13">
                  <c:v>102.77</c:v>
                </c:pt>
                <c:pt idx="14">
                  <c:v>113.83</c:v>
                </c:pt>
                <c:pt idx="15">
                  <c:v>111.54</c:v>
                </c:pt>
                <c:pt idx="16">
                  <c:v>105.68</c:v>
                </c:pt>
                <c:pt idx="17">
                  <c:v>96.36</c:v>
                </c:pt>
                <c:pt idx="18">
                  <c:v>93.91</c:v>
                </c:pt>
                <c:pt idx="19">
                  <c:v>89.23</c:v>
                </c:pt>
                <c:pt idx="20">
                  <c:v>87.43</c:v>
                </c:pt>
                <c:pt idx="21">
                  <c:v>88.5</c:v>
                </c:pt>
                <c:pt idx="22">
                  <c:v>88.31</c:v>
                </c:pt>
                <c:pt idx="23">
                  <c:v>87.59</c:v>
                </c:pt>
                <c:pt idx="24">
                  <c:v>89.93</c:v>
                </c:pt>
                <c:pt idx="25">
                  <c:v>91.96</c:v>
                </c:pt>
                <c:pt idx="26">
                  <c:v>94.73</c:v>
                </c:pt>
                <c:pt idx="27">
                  <c:v>93.17</c:v>
                </c:pt>
                <c:pt idx="28">
                  <c:v>94.58</c:v>
                </c:pt>
                <c:pt idx="29">
                  <c:v>95.67</c:v>
                </c:pt>
                <c:pt idx="30">
                  <c:v>97.52</c:v>
                </c:pt>
                <c:pt idx="31">
                  <c:v>99.2</c:v>
                </c:pt>
                <c:pt idx="32">
                  <c:v>101</c:v>
                </c:pt>
                <c:pt idx="33">
                  <c:v>99.96</c:v>
                </c:pt>
                <c:pt idx="34">
                  <c:v>99.4</c:v>
                </c:pt>
                <c:pt idx="35">
                  <c:v>97.75</c:v>
                </c:pt>
                <c:pt idx="36">
                  <c:v>97.05</c:v>
                </c:pt>
                <c:pt idx="37">
                  <c:v>97.84</c:v>
                </c:pt>
                <c:pt idx="38">
                  <c:v>100.16</c:v>
                </c:pt>
                <c:pt idx="39">
                  <c:v>102.88</c:v>
                </c:pt>
                <c:pt idx="40">
                  <c:v>104.48</c:v>
                </c:pt>
                <c:pt idx="41">
                  <c:v>109.92</c:v>
                </c:pt>
                <c:pt idx="42">
                  <c:v>117.87</c:v>
                </c:pt>
                <c:pt idx="43">
                  <c:v>114.37</c:v>
                </c:pt>
                <c:pt idx="44">
                  <c:v>118.59</c:v>
                </c:pt>
                <c:pt idx="45">
                  <c:v>124.03</c:v>
                </c:pt>
                <c:pt idx="46">
                  <c:v>128.26</c:v>
                </c:pt>
                <c:pt idx="47">
                  <c:v>135.01</c:v>
                </c:pt>
                <c:pt idx="48">
                  <c:v>131.26</c:v>
                </c:pt>
                <c:pt idx="49">
                  <c:v>127.74</c:v>
                </c:pt>
                <c:pt idx="50">
                  <c:v>127.13</c:v>
                </c:pt>
                <c:pt idx="51">
                  <c:v>128.32</c:v>
                </c:pt>
                <c:pt idx="52">
                  <c:v>129.05000000000001</c:v>
                </c:pt>
                <c:pt idx="53">
                  <c:v>128.94</c:v>
                </c:pt>
                <c:pt idx="54">
                  <c:v>129.08000000000001</c:v>
                </c:pt>
                <c:pt idx="55">
                  <c:v>129.94999999999999</c:v>
                </c:pt>
                <c:pt idx="56">
                  <c:v>135.22</c:v>
                </c:pt>
                <c:pt idx="57">
                  <c:v>138.41</c:v>
                </c:pt>
                <c:pt idx="58">
                  <c:v>141.08000000000001</c:v>
                </c:pt>
                <c:pt idx="59">
                  <c:v>138.04</c:v>
                </c:pt>
                <c:pt idx="60">
                  <c:v>139.58000000000001</c:v>
                </c:pt>
                <c:pt idx="61">
                  <c:v>135.97999999999999</c:v>
                </c:pt>
                <c:pt idx="62">
                  <c:v>132.56</c:v>
                </c:pt>
                <c:pt idx="63">
                  <c:v>129.88</c:v>
                </c:pt>
                <c:pt idx="64">
                  <c:v>123.6</c:v>
                </c:pt>
                <c:pt idx="65">
                  <c:v>119.11</c:v>
                </c:pt>
                <c:pt idx="66">
                  <c:v>122.55</c:v>
                </c:pt>
                <c:pt idx="67">
                  <c:v>122.53</c:v>
                </c:pt>
                <c:pt idx="68">
                  <c:v>124.3</c:v>
                </c:pt>
                <c:pt idx="69">
                  <c:v>128.85</c:v>
                </c:pt>
                <c:pt idx="70">
                  <c:v>130.32</c:v>
                </c:pt>
                <c:pt idx="71">
                  <c:v>129.27000000000001</c:v>
                </c:pt>
                <c:pt idx="72">
                  <c:v>127.71</c:v>
                </c:pt>
                <c:pt idx="73">
                  <c:v>130.06</c:v>
                </c:pt>
                <c:pt idx="74">
                  <c:v>129.96</c:v>
                </c:pt>
                <c:pt idx="75">
                  <c:v>133.52000000000001</c:v>
                </c:pt>
                <c:pt idx="76">
                  <c:v>134.47999999999999</c:v>
                </c:pt>
                <c:pt idx="77">
                  <c:v>137.83000000000001</c:v>
                </c:pt>
                <c:pt idx="78">
                  <c:v>139.16999999999999</c:v>
                </c:pt>
                <c:pt idx="79">
                  <c:v>139.74</c:v>
                </c:pt>
                <c:pt idx="80">
                  <c:v>143.62</c:v>
                </c:pt>
                <c:pt idx="81">
                  <c:v>151.61000000000001</c:v>
                </c:pt>
                <c:pt idx="82">
                  <c:v>150.31</c:v>
                </c:pt>
                <c:pt idx="83">
                  <c:v>152.88999999999999</c:v>
                </c:pt>
                <c:pt idx="84">
                  <c:v>152.77000000000001</c:v>
                </c:pt>
                <c:pt idx="85">
                  <c:v>155.71</c:v>
                </c:pt>
                <c:pt idx="86">
                  <c:v>154.6</c:v>
                </c:pt>
                <c:pt idx="87">
                  <c:v>150.78</c:v>
                </c:pt>
                <c:pt idx="88">
                  <c:v>149.05000000000001</c:v>
                </c:pt>
                <c:pt idx="89">
                  <c:v>149.31</c:v>
                </c:pt>
                <c:pt idx="90">
                  <c:v>152.06</c:v>
                </c:pt>
                <c:pt idx="91">
                  <c:v>151.55000000000001</c:v>
                </c:pt>
                <c:pt idx="92">
                  <c:v>150.96</c:v>
                </c:pt>
                <c:pt idx="93">
                  <c:v>150.36000000000001</c:v>
                </c:pt>
                <c:pt idx="94">
                  <c:v>152</c:v>
                </c:pt>
                <c:pt idx="95">
                  <c:v>153.84</c:v>
                </c:pt>
                <c:pt idx="96">
                  <c:v>156.09</c:v>
                </c:pt>
                <c:pt idx="97">
                  <c:v>164.22</c:v>
                </c:pt>
                <c:pt idx="98">
                  <c:v>166.27</c:v>
                </c:pt>
                <c:pt idx="99">
                  <c:v>166.45</c:v>
                </c:pt>
                <c:pt idx="100">
                  <c:v>163.99</c:v>
                </c:pt>
                <c:pt idx="101">
                  <c:v>158.41999999999999</c:v>
                </c:pt>
                <c:pt idx="102">
                  <c:v>155.44</c:v>
                </c:pt>
                <c:pt idx="103">
                  <c:v>149.77000000000001</c:v>
                </c:pt>
                <c:pt idx="104">
                  <c:v>148.57</c:v>
                </c:pt>
                <c:pt idx="105">
                  <c:v>149.34</c:v>
                </c:pt>
                <c:pt idx="106">
                  <c:v>149.4</c:v>
                </c:pt>
                <c:pt idx="107">
                  <c:v>149.99</c:v>
                </c:pt>
                <c:pt idx="108">
                  <c:v>150.29</c:v>
                </c:pt>
                <c:pt idx="109">
                  <c:v>154.41999999999999</c:v>
                </c:pt>
                <c:pt idx="110">
                  <c:v>149.74</c:v>
                </c:pt>
                <c:pt idx="111">
                  <c:v>149.41999999999999</c:v>
                </c:pt>
                <c:pt idx="112">
                  <c:v>144</c:v>
                </c:pt>
                <c:pt idx="113">
                  <c:v>142.16999999999999</c:v>
                </c:pt>
                <c:pt idx="114">
                  <c:v>144.55000000000001</c:v>
                </c:pt>
                <c:pt idx="115">
                  <c:v>145.21</c:v>
                </c:pt>
                <c:pt idx="116">
                  <c:v>147.52000000000001</c:v>
                </c:pt>
                <c:pt idx="117">
                  <c:v>149.86000000000001</c:v>
                </c:pt>
                <c:pt idx="118">
                  <c:v>153.31</c:v>
                </c:pt>
                <c:pt idx="119">
                  <c:v>152.08000000000001</c:v>
                </c:pt>
                <c:pt idx="120">
                  <c:v>152.80000000000001</c:v>
                </c:pt>
                <c:pt idx="121">
                  <c:v>151.34</c:v>
                </c:pt>
                <c:pt idx="122">
                  <c:v>153.76</c:v>
                </c:pt>
                <c:pt idx="123">
                  <c:v>154.38999999999999</c:v>
                </c:pt>
                <c:pt idx="124">
                  <c:v>155.69</c:v>
                </c:pt>
                <c:pt idx="125">
                  <c:v>154.69</c:v>
                </c:pt>
                <c:pt idx="126">
                  <c:v>153.19</c:v>
                </c:pt>
                <c:pt idx="127">
                  <c:v>151.99</c:v>
                </c:pt>
                <c:pt idx="128">
                  <c:v>154.09</c:v>
                </c:pt>
                <c:pt idx="129">
                  <c:v>154.24</c:v>
                </c:pt>
                <c:pt idx="130">
                  <c:v>155.72999999999999</c:v>
                </c:pt>
                <c:pt idx="131">
                  <c:v>157.52000000000001</c:v>
                </c:pt>
                <c:pt idx="132">
                  <c:v>159.02000000000001</c:v>
                </c:pt>
                <c:pt idx="133">
                  <c:v>161.6</c:v>
                </c:pt>
                <c:pt idx="134">
                  <c:v>163.86</c:v>
                </c:pt>
                <c:pt idx="135">
                  <c:v>162.09</c:v>
                </c:pt>
                <c:pt idx="136">
                  <c:v>163.16999999999999</c:v>
                </c:pt>
                <c:pt idx="137">
                  <c:v>163.16</c:v>
                </c:pt>
                <c:pt idx="138">
                  <c:v>163.53</c:v>
                </c:pt>
                <c:pt idx="139">
                  <c:v>161.09</c:v>
                </c:pt>
                <c:pt idx="140">
                  <c:v>161.71</c:v>
                </c:pt>
                <c:pt idx="141">
                  <c:v>162.34</c:v>
                </c:pt>
                <c:pt idx="142">
                  <c:v>163.35</c:v>
                </c:pt>
                <c:pt idx="143">
                  <c:v>162.11000000000001</c:v>
                </c:pt>
                <c:pt idx="144">
                  <c:v>159.33000000000001</c:v>
                </c:pt>
                <c:pt idx="145">
                  <c:v>155.43</c:v>
                </c:pt>
                <c:pt idx="146">
                  <c:v>147.19999999999999</c:v>
                </c:pt>
                <c:pt idx="147">
                  <c:v>140.05000000000001</c:v>
                </c:pt>
                <c:pt idx="148">
                  <c:v>143.28</c:v>
                </c:pt>
                <c:pt idx="149">
                  <c:v>142.29</c:v>
                </c:pt>
                <c:pt idx="150">
                  <c:v>143.47</c:v>
                </c:pt>
                <c:pt idx="151">
                  <c:v>141.47999999999999</c:v>
                </c:pt>
                <c:pt idx="152">
                  <c:v>140.24</c:v>
                </c:pt>
                <c:pt idx="153">
                  <c:v>140.36000000000001</c:v>
                </c:pt>
                <c:pt idx="154">
                  <c:v>139.84</c:v>
                </c:pt>
                <c:pt idx="155">
                  <c:v>140.83000000000001</c:v>
                </c:pt>
                <c:pt idx="156">
                  <c:v>141.1</c:v>
                </c:pt>
                <c:pt idx="157">
                  <c:v>142.74</c:v>
                </c:pt>
                <c:pt idx="158">
                  <c:v>142.49</c:v>
                </c:pt>
                <c:pt idx="159">
                  <c:v>143.35</c:v>
                </c:pt>
                <c:pt idx="160">
                  <c:v>144.22</c:v>
                </c:pt>
                <c:pt idx="161">
                  <c:v>144.80000000000001</c:v>
                </c:pt>
                <c:pt idx="162">
                  <c:v>146.13</c:v>
                </c:pt>
                <c:pt idx="163">
                  <c:v>145.21</c:v>
                </c:pt>
                <c:pt idx="164">
                  <c:v>146.91</c:v>
                </c:pt>
                <c:pt idx="165">
                  <c:v>149.27000000000001</c:v>
                </c:pt>
                <c:pt idx="166">
                  <c:v>149.56</c:v>
                </c:pt>
                <c:pt idx="167">
                  <c:v>149.88</c:v>
                </c:pt>
                <c:pt idx="168">
                  <c:v>149.77000000000001</c:v>
                </c:pt>
                <c:pt idx="169">
                  <c:v>148.56</c:v>
                </c:pt>
                <c:pt idx="170">
                  <c:v>148.97</c:v>
                </c:pt>
                <c:pt idx="171">
                  <c:v>147.35</c:v>
                </c:pt>
                <c:pt idx="172">
                  <c:v>145.44999999999999</c:v>
                </c:pt>
                <c:pt idx="173">
                  <c:v>144.51</c:v>
                </c:pt>
              </c:numCache>
            </c:numRef>
          </c:val>
          <c:smooth val="0"/>
          <c:extLst>
            <c:ext xmlns:c16="http://schemas.microsoft.com/office/drawing/2014/chart" uri="{C3380CC4-5D6E-409C-BE32-E72D297353CC}">
              <c16:uniqueId val="{00000004-7E65-4B31-A5BE-F447174B7376}"/>
            </c:ext>
          </c:extLst>
        </c:ser>
        <c:dLbls>
          <c:showLegendKey val="0"/>
          <c:showVal val="0"/>
          <c:showCatName val="0"/>
          <c:showSerName val="0"/>
          <c:showPercent val="0"/>
          <c:showBubbleSize val="0"/>
        </c:dLbls>
        <c:smooth val="0"/>
        <c:axId val="-1568172528"/>
        <c:axId val="-1324939952"/>
      </c:lineChart>
      <c:dateAx>
        <c:axId val="-1568172528"/>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39952"/>
        <c:crosses val="autoZero"/>
        <c:auto val="1"/>
        <c:lblOffset val="100"/>
        <c:baseTimeUnit val="days"/>
      </c:dateAx>
      <c:valAx>
        <c:axId val="-132493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6817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美元人民币!$B$1</c:f>
              <c:strCache>
                <c:ptCount val="1"/>
                <c:pt idx="0">
                  <c:v>中间价:美元兑人民币</c:v>
                </c:pt>
              </c:strCache>
            </c:strRef>
          </c:tx>
          <c:spPr>
            <a:ln w="19050" cap="rnd">
              <a:solidFill>
                <a:schemeClr val="accent1"/>
              </a:solidFill>
              <a:round/>
            </a:ln>
            <a:effectLst/>
          </c:spPr>
          <c:marker>
            <c:symbol val="none"/>
          </c:marker>
          <c:dLbls>
            <c:dLbl>
              <c:idx val="354"/>
              <c:layout>
                <c:manualLayout>
                  <c:x val="-4.8659953492866413E-2"/>
                  <c:y val="8.9997175019511516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8C7-458A-BEB5-732BFED98D6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美元人民币!$A$2:$A$384</c:f>
              <c:numCache>
                <c:formatCode>yyyy\-mm\-dd</c:formatCode>
                <c:ptCount val="355"/>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43143</c:v>
                </c:pt>
                <c:pt idx="30">
                  <c:v>43144</c:v>
                </c:pt>
                <c:pt idx="31">
                  <c:v>43145</c:v>
                </c:pt>
                <c:pt idx="32">
                  <c:v>43153</c:v>
                </c:pt>
                <c:pt idx="33">
                  <c:v>43154</c:v>
                </c:pt>
                <c:pt idx="34">
                  <c:v>43157</c:v>
                </c:pt>
                <c:pt idx="35">
                  <c:v>43158</c:v>
                </c:pt>
                <c:pt idx="36">
                  <c:v>43159</c:v>
                </c:pt>
                <c:pt idx="37">
                  <c:v>43160</c:v>
                </c:pt>
                <c:pt idx="38">
                  <c:v>43161</c:v>
                </c:pt>
                <c:pt idx="39">
                  <c:v>43164</c:v>
                </c:pt>
                <c:pt idx="40">
                  <c:v>43165</c:v>
                </c:pt>
                <c:pt idx="41">
                  <c:v>43166</c:v>
                </c:pt>
                <c:pt idx="42">
                  <c:v>43167</c:v>
                </c:pt>
                <c:pt idx="43">
                  <c:v>43168</c:v>
                </c:pt>
                <c:pt idx="44">
                  <c:v>43171</c:v>
                </c:pt>
                <c:pt idx="45">
                  <c:v>43172</c:v>
                </c:pt>
                <c:pt idx="46">
                  <c:v>43173</c:v>
                </c:pt>
                <c:pt idx="47">
                  <c:v>43174</c:v>
                </c:pt>
                <c:pt idx="48">
                  <c:v>43175</c:v>
                </c:pt>
                <c:pt idx="49">
                  <c:v>43178</c:v>
                </c:pt>
                <c:pt idx="50">
                  <c:v>43179</c:v>
                </c:pt>
                <c:pt idx="51">
                  <c:v>43180</c:v>
                </c:pt>
                <c:pt idx="52">
                  <c:v>43181</c:v>
                </c:pt>
                <c:pt idx="53">
                  <c:v>43182</c:v>
                </c:pt>
                <c:pt idx="54">
                  <c:v>43185</c:v>
                </c:pt>
                <c:pt idx="55">
                  <c:v>43186</c:v>
                </c:pt>
                <c:pt idx="56">
                  <c:v>43187</c:v>
                </c:pt>
                <c:pt idx="57">
                  <c:v>43188</c:v>
                </c:pt>
                <c:pt idx="58">
                  <c:v>43189</c:v>
                </c:pt>
                <c:pt idx="59">
                  <c:v>43192</c:v>
                </c:pt>
                <c:pt idx="60">
                  <c:v>43193</c:v>
                </c:pt>
                <c:pt idx="61">
                  <c:v>43194</c:v>
                </c:pt>
                <c:pt idx="62">
                  <c:v>43199</c:v>
                </c:pt>
                <c:pt idx="63">
                  <c:v>43200</c:v>
                </c:pt>
                <c:pt idx="64">
                  <c:v>43201</c:v>
                </c:pt>
                <c:pt idx="65">
                  <c:v>43202</c:v>
                </c:pt>
                <c:pt idx="66">
                  <c:v>43203</c:v>
                </c:pt>
                <c:pt idx="67">
                  <c:v>43206</c:v>
                </c:pt>
                <c:pt idx="68">
                  <c:v>43207</c:v>
                </c:pt>
                <c:pt idx="69">
                  <c:v>43208</c:v>
                </c:pt>
                <c:pt idx="70">
                  <c:v>43209</c:v>
                </c:pt>
                <c:pt idx="71">
                  <c:v>43210</c:v>
                </c:pt>
                <c:pt idx="72">
                  <c:v>43213</c:v>
                </c:pt>
                <c:pt idx="73">
                  <c:v>43214</c:v>
                </c:pt>
                <c:pt idx="74">
                  <c:v>43215</c:v>
                </c:pt>
                <c:pt idx="75">
                  <c:v>43216</c:v>
                </c:pt>
                <c:pt idx="76">
                  <c:v>43217</c:v>
                </c:pt>
                <c:pt idx="77">
                  <c:v>43222</c:v>
                </c:pt>
                <c:pt idx="78">
                  <c:v>43223</c:v>
                </c:pt>
                <c:pt idx="79">
                  <c:v>43224</c:v>
                </c:pt>
                <c:pt idx="80">
                  <c:v>43227</c:v>
                </c:pt>
                <c:pt idx="81">
                  <c:v>43228</c:v>
                </c:pt>
                <c:pt idx="82">
                  <c:v>43229</c:v>
                </c:pt>
                <c:pt idx="83">
                  <c:v>43230</c:v>
                </c:pt>
                <c:pt idx="84">
                  <c:v>43231</c:v>
                </c:pt>
                <c:pt idx="85">
                  <c:v>43234</c:v>
                </c:pt>
                <c:pt idx="86">
                  <c:v>43235</c:v>
                </c:pt>
                <c:pt idx="87">
                  <c:v>43236</c:v>
                </c:pt>
                <c:pt idx="88">
                  <c:v>43237</c:v>
                </c:pt>
                <c:pt idx="89">
                  <c:v>43238</c:v>
                </c:pt>
                <c:pt idx="90">
                  <c:v>43241</c:v>
                </c:pt>
                <c:pt idx="91">
                  <c:v>43242</c:v>
                </c:pt>
                <c:pt idx="92">
                  <c:v>43243</c:v>
                </c:pt>
                <c:pt idx="93">
                  <c:v>43244</c:v>
                </c:pt>
                <c:pt idx="94">
                  <c:v>43245</c:v>
                </c:pt>
                <c:pt idx="95">
                  <c:v>43248</c:v>
                </c:pt>
                <c:pt idx="96">
                  <c:v>43249</c:v>
                </c:pt>
                <c:pt idx="97">
                  <c:v>43250</c:v>
                </c:pt>
                <c:pt idx="98">
                  <c:v>43251</c:v>
                </c:pt>
                <c:pt idx="99">
                  <c:v>43252</c:v>
                </c:pt>
                <c:pt idx="100">
                  <c:v>43255</c:v>
                </c:pt>
                <c:pt idx="101">
                  <c:v>43256</c:v>
                </c:pt>
                <c:pt idx="102">
                  <c:v>43257</c:v>
                </c:pt>
                <c:pt idx="103">
                  <c:v>43258</c:v>
                </c:pt>
                <c:pt idx="104">
                  <c:v>43259</c:v>
                </c:pt>
                <c:pt idx="105">
                  <c:v>43262</c:v>
                </c:pt>
                <c:pt idx="106">
                  <c:v>43263</c:v>
                </c:pt>
                <c:pt idx="107">
                  <c:v>43264</c:v>
                </c:pt>
                <c:pt idx="108">
                  <c:v>43265</c:v>
                </c:pt>
                <c:pt idx="109">
                  <c:v>43266</c:v>
                </c:pt>
                <c:pt idx="110">
                  <c:v>43270</c:v>
                </c:pt>
                <c:pt idx="111">
                  <c:v>43271</c:v>
                </c:pt>
                <c:pt idx="112">
                  <c:v>43272</c:v>
                </c:pt>
                <c:pt idx="113">
                  <c:v>43273</c:v>
                </c:pt>
                <c:pt idx="114">
                  <c:v>43276</c:v>
                </c:pt>
                <c:pt idx="115">
                  <c:v>43277</c:v>
                </c:pt>
                <c:pt idx="116">
                  <c:v>43278</c:v>
                </c:pt>
                <c:pt idx="117">
                  <c:v>43279</c:v>
                </c:pt>
                <c:pt idx="118">
                  <c:v>43280</c:v>
                </c:pt>
                <c:pt idx="119">
                  <c:v>43283</c:v>
                </c:pt>
                <c:pt idx="120">
                  <c:v>43284</c:v>
                </c:pt>
                <c:pt idx="121">
                  <c:v>43285</c:v>
                </c:pt>
                <c:pt idx="122">
                  <c:v>43286</c:v>
                </c:pt>
                <c:pt idx="123">
                  <c:v>43287</c:v>
                </c:pt>
                <c:pt idx="124">
                  <c:v>43290</c:v>
                </c:pt>
                <c:pt idx="125">
                  <c:v>43291</c:v>
                </c:pt>
                <c:pt idx="126">
                  <c:v>43292</c:v>
                </c:pt>
                <c:pt idx="127">
                  <c:v>43293</c:v>
                </c:pt>
                <c:pt idx="128">
                  <c:v>43294</c:v>
                </c:pt>
                <c:pt idx="129">
                  <c:v>43297</c:v>
                </c:pt>
                <c:pt idx="130">
                  <c:v>43298</c:v>
                </c:pt>
                <c:pt idx="131">
                  <c:v>43299</c:v>
                </c:pt>
                <c:pt idx="132">
                  <c:v>43300</c:v>
                </c:pt>
                <c:pt idx="133">
                  <c:v>43301</c:v>
                </c:pt>
                <c:pt idx="134">
                  <c:v>43304</c:v>
                </c:pt>
                <c:pt idx="135">
                  <c:v>43305</c:v>
                </c:pt>
                <c:pt idx="136">
                  <c:v>43306</c:v>
                </c:pt>
                <c:pt idx="137">
                  <c:v>43307</c:v>
                </c:pt>
                <c:pt idx="138">
                  <c:v>43308</c:v>
                </c:pt>
                <c:pt idx="139">
                  <c:v>43311</c:v>
                </c:pt>
                <c:pt idx="140">
                  <c:v>43312</c:v>
                </c:pt>
                <c:pt idx="141">
                  <c:v>43313</c:v>
                </c:pt>
                <c:pt idx="142">
                  <c:v>43314</c:v>
                </c:pt>
                <c:pt idx="143">
                  <c:v>43315</c:v>
                </c:pt>
                <c:pt idx="144">
                  <c:v>43318</c:v>
                </c:pt>
                <c:pt idx="145">
                  <c:v>43319</c:v>
                </c:pt>
                <c:pt idx="146">
                  <c:v>43320</c:v>
                </c:pt>
                <c:pt idx="147">
                  <c:v>43321</c:v>
                </c:pt>
                <c:pt idx="148">
                  <c:v>43322</c:v>
                </c:pt>
                <c:pt idx="149">
                  <c:v>43325</c:v>
                </c:pt>
                <c:pt idx="150">
                  <c:v>43326</c:v>
                </c:pt>
                <c:pt idx="151">
                  <c:v>43327</c:v>
                </c:pt>
                <c:pt idx="152">
                  <c:v>43328</c:v>
                </c:pt>
                <c:pt idx="153">
                  <c:v>43329</c:v>
                </c:pt>
                <c:pt idx="154">
                  <c:v>43332</c:v>
                </c:pt>
                <c:pt idx="155">
                  <c:v>43333</c:v>
                </c:pt>
                <c:pt idx="156">
                  <c:v>43334</c:v>
                </c:pt>
                <c:pt idx="157">
                  <c:v>43335</c:v>
                </c:pt>
                <c:pt idx="158">
                  <c:v>43336</c:v>
                </c:pt>
                <c:pt idx="159">
                  <c:v>43339</c:v>
                </c:pt>
                <c:pt idx="160">
                  <c:v>43340</c:v>
                </c:pt>
                <c:pt idx="161">
                  <c:v>43341</c:v>
                </c:pt>
                <c:pt idx="162">
                  <c:v>43342</c:v>
                </c:pt>
                <c:pt idx="163">
                  <c:v>43343</c:v>
                </c:pt>
                <c:pt idx="164">
                  <c:v>43346</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43368</c:v>
                </c:pt>
                <c:pt idx="180">
                  <c:v>43369</c:v>
                </c:pt>
                <c:pt idx="181">
                  <c:v>43370</c:v>
                </c:pt>
                <c:pt idx="182">
                  <c:v>43371</c:v>
                </c:pt>
                <c:pt idx="183">
                  <c:v>43381</c:v>
                </c:pt>
                <c:pt idx="184">
                  <c:v>43382</c:v>
                </c:pt>
                <c:pt idx="185">
                  <c:v>43383</c:v>
                </c:pt>
                <c:pt idx="186">
                  <c:v>43384</c:v>
                </c:pt>
                <c:pt idx="187">
                  <c:v>43385</c:v>
                </c:pt>
                <c:pt idx="188">
                  <c:v>43388</c:v>
                </c:pt>
                <c:pt idx="189">
                  <c:v>43389</c:v>
                </c:pt>
                <c:pt idx="190">
                  <c:v>43390</c:v>
                </c:pt>
                <c:pt idx="191">
                  <c:v>43391</c:v>
                </c:pt>
                <c:pt idx="192">
                  <c:v>43392</c:v>
                </c:pt>
                <c:pt idx="193">
                  <c:v>43395</c:v>
                </c:pt>
                <c:pt idx="194">
                  <c:v>43396</c:v>
                </c:pt>
                <c:pt idx="195">
                  <c:v>43397</c:v>
                </c:pt>
                <c:pt idx="196">
                  <c:v>43398</c:v>
                </c:pt>
                <c:pt idx="197">
                  <c:v>43399</c:v>
                </c:pt>
                <c:pt idx="198">
                  <c:v>43402</c:v>
                </c:pt>
                <c:pt idx="199">
                  <c:v>43403</c:v>
                </c:pt>
                <c:pt idx="200">
                  <c:v>43404</c:v>
                </c:pt>
                <c:pt idx="201">
                  <c:v>43405</c:v>
                </c:pt>
                <c:pt idx="202">
                  <c:v>43406</c:v>
                </c:pt>
                <c:pt idx="203">
                  <c:v>43409</c:v>
                </c:pt>
                <c:pt idx="204">
                  <c:v>43410</c:v>
                </c:pt>
                <c:pt idx="205">
                  <c:v>43411</c:v>
                </c:pt>
                <c:pt idx="206">
                  <c:v>43412</c:v>
                </c:pt>
                <c:pt idx="207">
                  <c:v>43413</c:v>
                </c:pt>
                <c:pt idx="208">
                  <c:v>43416</c:v>
                </c:pt>
                <c:pt idx="209">
                  <c:v>43417</c:v>
                </c:pt>
                <c:pt idx="210">
                  <c:v>43418</c:v>
                </c:pt>
                <c:pt idx="211">
                  <c:v>43419</c:v>
                </c:pt>
                <c:pt idx="212">
                  <c:v>43420</c:v>
                </c:pt>
                <c:pt idx="213">
                  <c:v>43423</c:v>
                </c:pt>
                <c:pt idx="214">
                  <c:v>43424</c:v>
                </c:pt>
                <c:pt idx="215">
                  <c:v>43425</c:v>
                </c:pt>
                <c:pt idx="216">
                  <c:v>43426</c:v>
                </c:pt>
                <c:pt idx="217">
                  <c:v>43427</c:v>
                </c:pt>
                <c:pt idx="218">
                  <c:v>43430</c:v>
                </c:pt>
                <c:pt idx="219">
                  <c:v>43431</c:v>
                </c:pt>
                <c:pt idx="220">
                  <c:v>43432</c:v>
                </c:pt>
                <c:pt idx="221">
                  <c:v>43433</c:v>
                </c:pt>
                <c:pt idx="222">
                  <c:v>43434</c:v>
                </c:pt>
                <c:pt idx="223">
                  <c:v>43437</c:v>
                </c:pt>
                <c:pt idx="224">
                  <c:v>43438</c:v>
                </c:pt>
                <c:pt idx="225">
                  <c:v>43439</c:v>
                </c:pt>
                <c:pt idx="226">
                  <c:v>43440</c:v>
                </c:pt>
                <c:pt idx="227">
                  <c:v>43441</c:v>
                </c:pt>
                <c:pt idx="228">
                  <c:v>43444</c:v>
                </c:pt>
                <c:pt idx="229">
                  <c:v>43445</c:v>
                </c:pt>
                <c:pt idx="230">
                  <c:v>43446</c:v>
                </c:pt>
                <c:pt idx="231">
                  <c:v>43447</c:v>
                </c:pt>
                <c:pt idx="232">
                  <c:v>43448</c:v>
                </c:pt>
                <c:pt idx="233">
                  <c:v>43451</c:v>
                </c:pt>
                <c:pt idx="234">
                  <c:v>43452</c:v>
                </c:pt>
                <c:pt idx="235">
                  <c:v>43453</c:v>
                </c:pt>
                <c:pt idx="236">
                  <c:v>43454</c:v>
                </c:pt>
                <c:pt idx="237">
                  <c:v>43455</c:v>
                </c:pt>
                <c:pt idx="238">
                  <c:v>43458</c:v>
                </c:pt>
                <c:pt idx="239">
                  <c:v>43459</c:v>
                </c:pt>
                <c:pt idx="240">
                  <c:v>43460</c:v>
                </c:pt>
                <c:pt idx="241">
                  <c:v>43461</c:v>
                </c:pt>
                <c:pt idx="242">
                  <c:v>43462</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43486</c:v>
                </c:pt>
                <c:pt idx="257">
                  <c:v>43487</c:v>
                </c:pt>
                <c:pt idx="258">
                  <c:v>43488</c:v>
                </c:pt>
                <c:pt idx="259">
                  <c:v>43489</c:v>
                </c:pt>
                <c:pt idx="260">
                  <c:v>43490</c:v>
                </c:pt>
                <c:pt idx="261">
                  <c:v>43493</c:v>
                </c:pt>
                <c:pt idx="262">
                  <c:v>43494</c:v>
                </c:pt>
                <c:pt idx="263">
                  <c:v>43495</c:v>
                </c:pt>
                <c:pt idx="264">
                  <c:v>43496</c:v>
                </c:pt>
                <c:pt idx="265">
                  <c:v>43497</c:v>
                </c:pt>
                <c:pt idx="266">
                  <c:v>43507</c:v>
                </c:pt>
                <c:pt idx="267">
                  <c:v>43508</c:v>
                </c:pt>
                <c:pt idx="268">
                  <c:v>43509</c:v>
                </c:pt>
                <c:pt idx="269">
                  <c:v>43510</c:v>
                </c:pt>
                <c:pt idx="270">
                  <c:v>43511</c:v>
                </c:pt>
                <c:pt idx="271">
                  <c:v>43514</c:v>
                </c:pt>
                <c:pt idx="272">
                  <c:v>43515</c:v>
                </c:pt>
                <c:pt idx="273">
                  <c:v>43516</c:v>
                </c:pt>
                <c:pt idx="274">
                  <c:v>43517</c:v>
                </c:pt>
                <c:pt idx="275">
                  <c:v>43518</c:v>
                </c:pt>
                <c:pt idx="276">
                  <c:v>43521</c:v>
                </c:pt>
                <c:pt idx="277">
                  <c:v>43522</c:v>
                </c:pt>
                <c:pt idx="278">
                  <c:v>43523</c:v>
                </c:pt>
                <c:pt idx="279">
                  <c:v>43524</c:v>
                </c:pt>
                <c:pt idx="280">
                  <c:v>43525</c:v>
                </c:pt>
                <c:pt idx="281">
                  <c:v>43528</c:v>
                </c:pt>
                <c:pt idx="282">
                  <c:v>43529</c:v>
                </c:pt>
                <c:pt idx="283">
                  <c:v>43530</c:v>
                </c:pt>
                <c:pt idx="284">
                  <c:v>43531</c:v>
                </c:pt>
                <c:pt idx="285">
                  <c:v>43532</c:v>
                </c:pt>
                <c:pt idx="286">
                  <c:v>43535</c:v>
                </c:pt>
                <c:pt idx="287">
                  <c:v>43536</c:v>
                </c:pt>
                <c:pt idx="288">
                  <c:v>43537</c:v>
                </c:pt>
                <c:pt idx="289">
                  <c:v>43538</c:v>
                </c:pt>
                <c:pt idx="290">
                  <c:v>43539</c:v>
                </c:pt>
                <c:pt idx="291">
                  <c:v>43542</c:v>
                </c:pt>
                <c:pt idx="292">
                  <c:v>43543</c:v>
                </c:pt>
                <c:pt idx="293">
                  <c:v>43544</c:v>
                </c:pt>
                <c:pt idx="294">
                  <c:v>43545</c:v>
                </c:pt>
                <c:pt idx="295">
                  <c:v>43546</c:v>
                </c:pt>
                <c:pt idx="296">
                  <c:v>43549</c:v>
                </c:pt>
                <c:pt idx="297">
                  <c:v>43550</c:v>
                </c:pt>
                <c:pt idx="298">
                  <c:v>43551</c:v>
                </c:pt>
                <c:pt idx="299">
                  <c:v>43552</c:v>
                </c:pt>
                <c:pt idx="300">
                  <c:v>43553</c:v>
                </c:pt>
                <c:pt idx="301">
                  <c:v>43556</c:v>
                </c:pt>
                <c:pt idx="302">
                  <c:v>43557</c:v>
                </c:pt>
                <c:pt idx="303">
                  <c:v>43558</c:v>
                </c:pt>
                <c:pt idx="304">
                  <c:v>43559</c:v>
                </c:pt>
                <c:pt idx="305">
                  <c:v>43563</c:v>
                </c:pt>
                <c:pt idx="306">
                  <c:v>43564</c:v>
                </c:pt>
                <c:pt idx="307">
                  <c:v>43565</c:v>
                </c:pt>
                <c:pt idx="308">
                  <c:v>43566</c:v>
                </c:pt>
                <c:pt idx="309">
                  <c:v>43567</c:v>
                </c:pt>
                <c:pt idx="310">
                  <c:v>43570</c:v>
                </c:pt>
                <c:pt idx="311">
                  <c:v>43571</c:v>
                </c:pt>
                <c:pt idx="312">
                  <c:v>43572</c:v>
                </c:pt>
                <c:pt idx="313">
                  <c:v>43573</c:v>
                </c:pt>
                <c:pt idx="314">
                  <c:v>43574</c:v>
                </c:pt>
                <c:pt idx="315">
                  <c:v>43577</c:v>
                </c:pt>
                <c:pt idx="316">
                  <c:v>43578</c:v>
                </c:pt>
                <c:pt idx="317">
                  <c:v>43579</c:v>
                </c:pt>
                <c:pt idx="318">
                  <c:v>43580</c:v>
                </c:pt>
                <c:pt idx="319">
                  <c:v>43581</c:v>
                </c:pt>
                <c:pt idx="320">
                  <c:v>43584</c:v>
                </c:pt>
                <c:pt idx="321">
                  <c:v>43585</c:v>
                </c:pt>
                <c:pt idx="322">
                  <c:v>43591</c:v>
                </c:pt>
                <c:pt idx="323">
                  <c:v>43592</c:v>
                </c:pt>
                <c:pt idx="324">
                  <c:v>43593</c:v>
                </c:pt>
                <c:pt idx="325">
                  <c:v>43594</c:v>
                </c:pt>
                <c:pt idx="326">
                  <c:v>43595</c:v>
                </c:pt>
                <c:pt idx="327">
                  <c:v>43598</c:v>
                </c:pt>
                <c:pt idx="328">
                  <c:v>43599</c:v>
                </c:pt>
                <c:pt idx="329">
                  <c:v>43600</c:v>
                </c:pt>
                <c:pt idx="330">
                  <c:v>43601</c:v>
                </c:pt>
                <c:pt idx="331">
                  <c:v>43602</c:v>
                </c:pt>
                <c:pt idx="332">
                  <c:v>43605</c:v>
                </c:pt>
                <c:pt idx="333">
                  <c:v>43606</c:v>
                </c:pt>
                <c:pt idx="334">
                  <c:v>43607</c:v>
                </c:pt>
                <c:pt idx="335">
                  <c:v>43608</c:v>
                </c:pt>
                <c:pt idx="336">
                  <c:v>43609</c:v>
                </c:pt>
                <c:pt idx="337">
                  <c:v>43612</c:v>
                </c:pt>
                <c:pt idx="338">
                  <c:v>43613</c:v>
                </c:pt>
                <c:pt idx="339">
                  <c:v>43614</c:v>
                </c:pt>
                <c:pt idx="340">
                  <c:v>43615</c:v>
                </c:pt>
                <c:pt idx="341">
                  <c:v>43616</c:v>
                </c:pt>
                <c:pt idx="342">
                  <c:v>43619</c:v>
                </c:pt>
                <c:pt idx="343">
                  <c:v>43620</c:v>
                </c:pt>
                <c:pt idx="344">
                  <c:v>43621</c:v>
                </c:pt>
                <c:pt idx="345">
                  <c:v>43622</c:v>
                </c:pt>
                <c:pt idx="346">
                  <c:v>43623</c:v>
                </c:pt>
                <c:pt idx="347">
                  <c:v>43626</c:v>
                </c:pt>
                <c:pt idx="348">
                  <c:v>43627</c:v>
                </c:pt>
                <c:pt idx="349">
                  <c:v>43628</c:v>
                </c:pt>
                <c:pt idx="350">
                  <c:v>43629</c:v>
                </c:pt>
                <c:pt idx="351">
                  <c:v>43630</c:v>
                </c:pt>
                <c:pt idx="352">
                  <c:v>43633</c:v>
                </c:pt>
                <c:pt idx="353">
                  <c:v>43634</c:v>
                </c:pt>
                <c:pt idx="354">
                  <c:v>43635</c:v>
                </c:pt>
              </c:numCache>
            </c:numRef>
          </c:cat>
          <c:val>
            <c:numRef>
              <c:f>美元人民币!$B$2:$B$384</c:f>
              <c:numCache>
                <c:formatCode>General</c:formatCode>
                <c:ptCount val="355"/>
                <c:pt idx="0">
                  <c:v>6.5079000000000002</c:v>
                </c:pt>
                <c:pt idx="1">
                  <c:v>6.492</c:v>
                </c:pt>
                <c:pt idx="2">
                  <c:v>6.5042999999999997</c:v>
                </c:pt>
                <c:pt idx="3">
                  <c:v>6.4915000000000003</c:v>
                </c:pt>
                <c:pt idx="4">
                  <c:v>6.4832000000000001</c:v>
                </c:pt>
                <c:pt idx="5">
                  <c:v>6.4968000000000004</c:v>
                </c:pt>
                <c:pt idx="6">
                  <c:v>6.5206999999999997</c:v>
                </c:pt>
                <c:pt idx="7">
                  <c:v>6.5147000000000004</c:v>
                </c:pt>
                <c:pt idx="8">
                  <c:v>6.4931999999999999</c:v>
                </c:pt>
                <c:pt idx="9">
                  <c:v>6.4573999999999998</c:v>
                </c:pt>
                <c:pt idx="10">
                  <c:v>6.4371999999999998</c:v>
                </c:pt>
                <c:pt idx="11">
                  <c:v>6.4335000000000004</c:v>
                </c:pt>
                <c:pt idx="12">
                  <c:v>6.4401000000000002</c:v>
                </c:pt>
                <c:pt idx="13">
                  <c:v>6.4169</c:v>
                </c:pt>
                <c:pt idx="14">
                  <c:v>6.4112</c:v>
                </c:pt>
                <c:pt idx="15">
                  <c:v>6.4009</c:v>
                </c:pt>
                <c:pt idx="16">
                  <c:v>6.3916000000000004</c:v>
                </c:pt>
                <c:pt idx="17">
                  <c:v>6.3723999999999998</c:v>
                </c:pt>
                <c:pt idx="18">
                  <c:v>6.3436000000000003</c:v>
                </c:pt>
                <c:pt idx="19">
                  <c:v>6.3266999999999998</c:v>
                </c:pt>
                <c:pt idx="20">
                  <c:v>6.3311999999999999</c:v>
                </c:pt>
                <c:pt idx="21">
                  <c:v>6.3338999999999999</c:v>
                </c:pt>
                <c:pt idx="22">
                  <c:v>6.3045</c:v>
                </c:pt>
                <c:pt idx="23">
                  <c:v>6.2885</c:v>
                </c:pt>
                <c:pt idx="24">
                  <c:v>6.3018999999999998</c:v>
                </c:pt>
                <c:pt idx="25">
                  <c:v>6.3071999999999999</c:v>
                </c:pt>
                <c:pt idx="26">
                  <c:v>6.2881999999999998</c:v>
                </c:pt>
                <c:pt idx="27">
                  <c:v>6.2821999999999996</c:v>
                </c:pt>
                <c:pt idx="28">
                  <c:v>6.3193999999999999</c:v>
                </c:pt>
                <c:pt idx="29">
                  <c:v>6.3000999999999996</c:v>
                </c:pt>
                <c:pt idx="30">
                  <c:v>6.3247</c:v>
                </c:pt>
                <c:pt idx="31">
                  <c:v>6.3428000000000004</c:v>
                </c:pt>
                <c:pt idx="32">
                  <c:v>6.3529999999999998</c:v>
                </c:pt>
                <c:pt idx="33">
                  <c:v>6.3482000000000003</c:v>
                </c:pt>
                <c:pt idx="34">
                  <c:v>6.3377999999999997</c:v>
                </c:pt>
                <c:pt idx="35">
                  <c:v>6.3146000000000004</c:v>
                </c:pt>
                <c:pt idx="36">
                  <c:v>6.3293999999999997</c:v>
                </c:pt>
                <c:pt idx="37">
                  <c:v>6.3352000000000004</c:v>
                </c:pt>
                <c:pt idx="38">
                  <c:v>6.3334000000000001</c:v>
                </c:pt>
                <c:pt idx="39">
                  <c:v>6.3430999999999997</c:v>
                </c:pt>
                <c:pt idx="40">
                  <c:v>6.3385999999999996</c:v>
                </c:pt>
                <c:pt idx="41">
                  <c:v>6.3293999999999997</c:v>
                </c:pt>
                <c:pt idx="42">
                  <c:v>6.3239000000000001</c:v>
                </c:pt>
                <c:pt idx="43">
                  <c:v>6.3451000000000004</c:v>
                </c:pt>
                <c:pt idx="44">
                  <c:v>6.3333000000000004</c:v>
                </c:pt>
                <c:pt idx="45">
                  <c:v>6.3217999999999996</c:v>
                </c:pt>
                <c:pt idx="46">
                  <c:v>6.3205</c:v>
                </c:pt>
                <c:pt idx="47">
                  <c:v>6.3140999999999998</c:v>
                </c:pt>
                <c:pt idx="48">
                  <c:v>6.3339999999999996</c:v>
                </c:pt>
                <c:pt idx="49">
                  <c:v>6.3319999999999999</c:v>
                </c:pt>
                <c:pt idx="50">
                  <c:v>6.3246000000000002</c:v>
                </c:pt>
                <c:pt idx="51">
                  <c:v>6.3395999999999999</c:v>
                </c:pt>
                <c:pt idx="52">
                  <c:v>6.3167</c:v>
                </c:pt>
                <c:pt idx="53">
                  <c:v>6.3272000000000004</c:v>
                </c:pt>
                <c:pt idx="54">
                  <c:v>6.3193000000000001</c:v>
                </c:pt>
                <c:pt idx="55">
                  <c:v>6.2816000000000001</c:v>
                </c:pt>
                <c:pt idx="56">
                  <c:v>6.2785000000000002</c:v>
                </c:pt>
                <c:pt idx="57">
                  <c:v>6.3045999999999998</c:v>
                </c:pt>
                <c:pt idx="58">
                  <c:v>6.2881</c:v>
                </c:pt>
                <c:pt idx="59">
                  <c:v>6.2763999999999998</c:v>
                </c:pt>
                <c:pt idx="60">
                  <c:v>6.2832999999999997</c:v>
                </c:pt>
                <c:pt idx="61">
                  <c:v>6.2926000000000002</c:v>
                </c:pt>
                <c:pt idx="62">
                  <c:v>6.3113999999999999</c:v>
                </c:pt>
                <c:pt idx="63">
                  <c:v>6.3071000000000002</c:v>
                </c:pt>
                <c:pt idx="64">
                  <c:v>6.2911000000000001</c:v>
                </c:pt>
                <c:pt idx="65">
                  <c:v>6.2834000000000003</c:v>
                </c:pt>
                <c:pt idx="66">
                  <c:v>6.2897999999999996</c:v>
                </c:pt>
                <c:pt idx="67">
                  <c:v>6.2884000000000002</c:v>
                </c:pt>
                <c:pt idx="68">
                  <c:v>6.2770999999999999</c:v>
                </c:pt>
                <c:pt idx="69">
                  <c:v>6.2816999999999998</c:v>
                </c:pt>
                <c:pt idx="70">
                  <c:v>6.2831999999999999</c:v>
                </c:pt>
                <c:pt idx="71">
                  <c:v>6.2896999999999998</c:v>
                </c:pt>
                <c:pt idx="72">
                  <c:v>6.3033999999999999</c:v>
                </c:pt>
                <c:pt idx="73">
                  <c:v>6.3228999999999997</c:v>
                </c:pt>
                <c:pt idx="74">
                  <c:v>6.3066000000000004</c:v>
                </c:pt>
                <c:pt idx="75">
                  <c:v>6.3282999999999996</c:v>
                </c:pt>
                <c:pt idx="76">
                  <c:v>6.3392999999999997</c:v>
                </c:pt>
                <c:pt idx="77">
                  <c:v>6.367</c:v>
                </c:pt>
                <c:pt idx="78">
                  <c:v>6.3731999999999998</c:v>
                </c:pt>
                <c:pt idx="79">
                  <c:v>6.3521000000000001</c:v>
                </c:pt>
                <c:pt idx="80">
                  <c:v>6.3583999999999996</c:v>
                </c:pt>
                <c:pt idx="81">
                  <c:v>6.3673999999999999</c:v>
                </c:pt>
                <c:pt idx="82">
                  <c:v>6.3733000000000004</c:v>
                </c:pt>
                <c:pt idx="83">
                  <c:v>6.3768000000000002</c:v>
                </c:pt>
                <c:pt idx="84">
                  <c:v>6.3524000000000003</c:v>
                </c:pt>
                <c:pt idx="85">
                  <c:v>6.3345000000000002</c:v>
                </c:pt>
                <c:pt idx="86">
                  <c:v>6.3486000000000002</c:v>
                </c:pt>
                <c:pt idx="87">
                  <c:v>6.3745000000000003</c:v>
                </c:pt>
                <c:pt idx="88">
                  <c:v>6.3678999999999997</c:v>
                </c:pt>
                <c:pt idx="89">
                  <c:v>6.3762999999999996</c:v>
                </c:pt>
                <c:pt idx="90">
                  <c:v>6.3852000000000002</c:v>
                </c:pt>
                <c:pt idx="91">
                  <c:v>6.3799000000000001</c:v>
                </c:pt>
                <c:pt idx="92">
                  <c:v>6.3773</c:v>
                </c:pt>
                <c:pt idx="93">
                  <c:v>6.3815999999999997</c:v>
                </c:pt>
                <c:pt idx="94">
                  <c:v>6.3867000000000003</c:v>
                </c:pt>
                <c:pt idx="95">
                  <c:v>6.3962000000000003</c:v>
                </c:pt>
                <c:pt idx="96">
                  <c:v>6.4020999999999999</c:v>
                </c:pt>
                <c:pt idx="97">
                  <c:v>6.4207000000000001</c:v>
                </c:pt>
                <c:pt idx="98">
                  <c:v>6.4143999999999997</c:v>
                </c:pt>
                <c:pt idx="99">
                  <c:v>6.4077999999999999</c:v>
                </c:pt>
                <c:pt idx="100">
                  <c:v>6.4207999999999998</c:v>
                </c:pt>
                <c:pt idx="101">
                  <c:v>6.4157000000000002</c:v>
                </c:pt>
                <c:pt idx="102">
                  <c:v>6.4039999999999999</c:v>
                </c:pt>
                <c:pt idx="103">
                  <c:v>6.3918999999999997</c:v>
                </c:pt>
                <c:pt idx="104">
                  <c:v>6.4002999999999997</c:v>
                </c:pt>
                <c:pt idx="105">
                  <c:v>6.4063999999999997</c:v>
                </c:pt>
                <c:pt idx="106">
                  <c:v>6.4120999999999997</c:v>
                </c:pt>
                <c:pt idx="107">
                  <c:v>6.4156000000000004</c:v>
                </c:pt>
                <c:pt idx="108">
                  <c:v>6.3962000000000003</c:v>
                </c:pt>
                <c:pt idx="109">
                  <c:v>6.4306000000000001</c:v>
                </c:pt>
                <c:pt idx="110">
                  <c:v>6.4234999999999998</c:v>
                </c:pt>
                <c:pt idx="111">
                  <c:v>6.4585999999999997</c:v>
                </c:pt>
                <c:pt idx="112">
                  <c:v>6.4706000000000001</c:v>
                </c:pt>
                <c:pt idx="113">
                  <c:v>6.4804000000000004</c:v>
                </c:pt>
                <c:pt idx="114">
                  <c:v>6.4893000000000001</c:v>
                </c:pt>
                <c:pt idx="115">
                  <c:v>6.5179999999999998</c:v>
                </c:pt>
                <c:pt idx="116">
                  <c:v>6.5568999999999997</c:v>
                </c:pt>
                <c:pt idx="117">
                  <c:v>6.5960000000000001</c:v>
                </c:pt>
                <c:pt idx="118">
                  <c:v>6.6166</c:v>
                </c:pt>
                <c:pt idx="119">
                  <c:v>6.6157000000000004</c:v>
                </c:pt>
                <c:pt idx="120">
                  <c:v>6.6497000000000002</c:v>
                </c:pt>
                <c:pt idx="121">
                  <c:v>6.6595000000000004</c:v>
                </c:pt>
                <c:pt idx="122">
                  <c:v>6.6180000000000003</c:v>
                </c:pt>
                <c:pt idx="123">
                  <c:v>6.6336000000000004</c:v>
                </c:pt>
                <c:pt idx="124">
                  <c:v>6.6393000000000004</c:v>
                </c:pt>
                <c:pt idx="125">
                  <c:v>6.6258999999999997</c:v>
                </c:pt>
                <c:pt idx="126">
                  <c:v>6.6234000000000002</c:v>
                </c:pt>
                <c:pt idx="127">
                  <c:v>6.6726000000000001</c:v>
                </c:pt>
                <c:pt idx="128">
                  <c:v>6.6726999999999999</c:v>
                </c:pt>
                <c:pt idx="129">
                  <c:v>6.6757999999999997</c:v>
                </c:pt>
                <c:pt idx="130">
                  <c:v>6.6821000000000002</c:v>
                </c:pt>
                <c:pt idx="131">
                  <c:v>6.6913999999999998</c:v>
                </c:pt>
                <c:pt idx="132">
                  <c:v>6.7065999999999999</c:v>
                </c:pt>
                <c:pt idx="133">
                  <c:v>6.7671000000000001</c:v>
                </c:pt>
                <c:pt idx="134">
                  <c:v>6.7592999999999996</c:v>
                </c:pt>
                <c:pt idx="135">
                  <c:v>6.7891000000000004</c:v>
                </c:pt>
                <c:pt idx="136">
                  <c:v>6.8040000000000003</c:v>
                </c:pt>
                <c:pt idx="137">
                  <c:v>6.7662000000000004</c:v>
                </c:pt>
                <c:pt idx="138">
                  <c:v>6.7942</c:v>
                </c:pt>
                <c:pt idx="139">
                  <c:v>6.8131000000000004</c:v>
                </c:pt>
                <c:pt idx="140">
                  <c:v>6.8164999999999996</c:v>
                </c:pt>
                <c:pt idx="141">
                  <c:v>6.8292999999999999</c:v>
                </c:pt>
                <c:pt idx="142">
                  <c:v>6.7942</c:v>
                </c:pt>
                <c:pt idx="143">
                  <c:v>6.8322000000000003</c:v>
                </c:pt>
                <c:pt idx="144">
                  <c:v>6.8513000000000002</c:v>
                </c:pt>
                <c:pt idx="145">
                  <c:v>6.8430999999999997</c:v>
                </c:pt>
                <c:pt idx="146">
                  <c:v>6.8312999999999997</c:v>
                </c:pt>
                <c:pt idx="147">
                  <c:v>6.8316999999999997</c:v>
                </c:pt>
                <c:pt idx="148">
                  <c:v>6.8395000000000001</c:v>
                </c:pt>
                <c:pt idx="149">
                  <c:v>6.8628999999999998</c:v>
                </c:pt>
                <c:pt idx="150">
                  <c:v>6.8695000000000004</c:v>
                </c:pt>
                <c:pt idx="151">
                  <c:v>6.8856000000000002</c:v>
                </c:pt>
                <c:pt idx="152">
                  <c:v>6.8945999999999996</c:v>
                </c:pt>
                <c:pt idx="153">
                  <c:v>6.8894000000000002</c:v>
                </c:pt>
                <c:pt idx="154">
                  <c:v>6.8718000000000004</c:v>
                </c:pt>
                <c:pt idx="155">
                  <c:v>6.8360000000000003</c:v>
                </c:pt>
                <c:pt idx="156">
                  <c:v>6.8270999999999997</c:v>
                </c:pt>
                <c:pt idx="157">
                  <c:v>6.8367000000000004</c:v>
                </c:pt>
                <c:pt idx="158">
                  <c:v>6.8710000000000004</c:v>
                </c:pt>
                <c:pt idx="159">
                  <c:v>6.8507999999999996</c:v>
                </c:pt>
                <c:pt idx="160">
                  <c:v>6.8052000000000001</c:v>
                </c:pt>
                <c:pt idx="161">
                  <c:v>6.8071999999999999</c:v>
                </c:pt>
                <c:pt idx="162">
                  <c:v>6.8113000000000001</c:v>
                </c:pt>
                <c:pt idx="163">
                  <c:v>6.8246000000000002</c:v>
                </c:pt>
                <c:pt idx="164">
                  <c:v>6.8346999999999998</c:v>
                </c:pt>
                <c:pt idx="165">
                  <c:v>6.8182999999999998</c:v>
                </c:pt>
                <c:pt idx="166">
                  <c:v>6.8266</c:v>
                </c:pt>
                <c:pt idx="167">
                  <c:v>6.8216999999999999</c:v>
                </c:pt>
                <c:pt idx="168">
                  <c:v>6.8212000000000002</c:v>
                </c:pt>
                <c:pt idx="169">
                  <c:v>6.8388999999999998</c:v>
                </c:pt>
                <c:pt idx="170">
                  <c:v>6.8487999999999998</c:v>
                </c:pt>
                <c:pt idx="171">
                  <c:v>6.8545999999999996</c:v>
                </c:pt>
                <c:pt idx="172">
                  <c:v>6.8487999999999998</c:v>
                </c:pt>
                <c:pt idx="173">
                  <c:v>6.8361999999999998</c:v>
                </c:pt>
                <c:pt idx="174">
                  <c:v>6.8509000000000002</c:v>
                </c:pt>
                <c:pt idx="175">
                  <c:v>6.8554000000000004</c:v>
                </c:pt>
                <c:pt idx="176">
                  <c:v>6.8569000000000004</c:v>
                </c:pt>
                <c:pt idx="177">
                  <c:v>6.8529999999999998</c:v>
                </c:pt>
                <c:pt idx="178">
                  <c:v>6.8357000000000001</c:v>
                </c:pt>
                <c:pt idx="179">
                  <c:v>6.8440000000000003</c:v>
                </c:pt>
                <c:pt idx="180">
                  <c:v>6.8571</c:v>
                </c:pt>
                <c:pt idx="181">
                  <c:v>6.8642000000000003</c:v>
                </c:pt>
                <c:pt idx="182">
                  <c:v>6.8792</c:v>
                </c:pt>
                <c:pt idx="183">
                  <c:v>6.8956999999999997</c:v>
                </c:pt>
                <c:pt idx="184">
                  <c:v>6.9019000000000004</c:v>
                </c:pt>
                <c:pt idx="185">
                  <c:v>6.9071999999999996</c:v>
                </c:pt>
                <c:pt idx="186">
                  <c:v>6.9097999999999997</c:v>
                </c:pt>
                <c:pt idx="187">
                  <c:v>6.9119999999999999</c:v>
                </c:pt>
                <c:pt idx="188">
                  <c:v>6.9154</c:v>
                </c:pt>
                <c:pt idx="189">
                  <c:v>6.9119000000000002</c:v>
                </c:pt>
                <c:pt idx="190">
                  <c:v>6.9103000000000003</c:v>
                </c:pt>
                <c:pt idx="191">
                  <c:v>6.9275000000000002</c:v>
                </c:pt>
                <c:pt idx="192">
                  <c:v>6.9386999999999999</c:v>
                </c:pt>
                <c:pt idx="193">
                  <c:v>6.9236000000000004</c:v>
                </c:pt>
                <c:pt idx="194">
                  <c:v>6.9337999999999997</c:v>
                </c:pt>
                <c:pt idx="195">
                  <c:v>6.9356999999999998</c:v>
                </c:pt>
                <c:pt idx="196">
                  <c:v>6.9409000000000001</c:v>
                </c:pt>
                <c:pt idx="197">
                  <c:v>6.9509999999999996</c:v>
                </c:pt>
                <c:pt idx="198">
                  <c:v>6.9377000000000004</c:v>
                </c:pt>
                <c:pt idx="199">
                  <c:v>6.9573999999999998</c:v>
                </c:pt>
                <c:pt idx="200">
                  <c:v>6.9645999999999999</c:v>
                </c:pt>
                <c:pt idx="201">
                  <c:v>6.9669999999999996</c:v>
                </c:pt>
                <c:pt idx="202">
                  <c:v>6.9371</c:v>
                </c:pt>
                <c:pt idx="203">
                  <c:v>6.8975999999999997</c:v>
                </c:pt>
                <c:pt idx="204">
                  <c:v>6.9074999999999998</c:v>
                </c:pt>
                <c:pt idx="205">
                  <c:v>6.9065000000000003</c:v>
                </c:pt>
                <c:pt idx="206">
                  <c:v>6.9162999999999997</c:v>
                </c:pt>
                <c:pt idx="207">
                  <c:v>6.9329000000000001</c:v>
                </c:pt>
                <c:pt idx="208">
                  <c:v>6.9476000000000004</c:v>
                </c:pt>
                <c:pt idx="209">
                  <c:v>6.9629000000000003</c:v>
                </c:pt>
                <c:pt idx="210">
                  <c:v>6.9401999999999999</c:v>
                </c:pt>
                <c:pt idx="211">
                  <c:v>6.9391999999999996</c:v>
                </c:pt>
                <c:pt idx="212">
                  <c:v>6.9377000000000004</c:v>
                </c:pt>
                <c:pt idx="213">
                  <c:v>6.9245000000000001</c:v>
                </c:pt>
                <c:pt idx="214">
                  <c:v>6.9279999999999999</c:v>
                </c:pt>
                <c:pt idx="215">
                  <c:v>6.9448999999999996</c:v>
                </c:pt>
                <c:pt idx="216">
                  <c:v>6.9390999999999998</c:v>
                </c:pt>
                <c:pt idx="217">
                  <c:v>6.9306000000000001</c:v>
                </c:pt>
                <c:pt idx="218">
                  <c:v>6.9452999999999996</c:v>
                </c:pt>
                <c:pt idx="219">
                  <c:v>6.9462999999999999</c:v>
                </c:pt>
                <c:pt idx="220">
                  <c:v>6.95</c:v>
                </c:pt>
                <c:pt idx="221">
                  <c:v>6.9352999999999998</c:v>
                </c:pt>
                <c:pt idx="222">
                  <c:v>6.9356999999999998</c:v>
                </c:pt>
                <c:pt idx="223">
                  <c:v>6.9431000000000003</c:v>
                </c:pt>
                <c:pt idx="224">
                  <c:v>6.8939000000000004</c:v>
                </c:pt>
                <c:pt idx="225">
                  <c:v>6.8475999999999999</c:v>
                </c:pt>
                <c:pt idx="226">
                  <c:v>6.8598999999999997</c:v>
                </c:pt>
                <c:pt idx="227">
                  <c:v>6.8663999999999996</c:v>
                </c:pt>
                <c:pt idx="228">
                  <c:v>6.8693</c:v>
                </c:pt>
                <c:pt idx="229">
                  <c:v>6.8996000000000004</c:v>
                </c:pt>
                <c:pt idx="230">
                  <c:v>6.9063999999999997</c:v>
                </c:pt>
                <c:pt idx="231">
                  <c:v>6.8769</c:v>
                </c:pt>
                <c:pt idx="232">
                  <c:v>6.875</c:v>
                </c:pt>
                <c:pt idx="233">
                  <c:v>6.8907999999999996</c:v>
                </c:pt>
                <c:pt idx="234">
                  <c:v>6.8853999999999997</c:v>
                </c:pt>
                <c:pt idx="235">
                  <c:v>6.8868999999999998</c:v>
                </c:pt>
                <c:pt idx="236">
                  <c:v>6.8936000000000002</c:v>
                </c:pt>
                <c:pt idx="237">
                  <c:v>6.8825000000000003</c:v>
                </c:pt>
                <c:pt idx="238">
                  <c:v>6.9005999999999998</c:v>
                </c:pt>
                <c:pt idx="239">
                  <c:v>6.8918999999999997</c:v>
                </c:pt>
                <c:pt idx="240">
                  <c:v>6.8845000000000001</c:v>
                </c:pt>
                <c:pt idx="241">
                  <c:v>6.8894000000000002</c:v>
                </c:pt>
                <c:pt idx="242">
                  <c:v>6.8632</c:v>
                </c:pt>
                <c:pt idx="243">
                  <c:v>6.8482000000000003</c:v>
                </c:pt>
                <c:pt idx="244">
                  <c:v>6.8631000000000002</c:v>
                </c:pt>
                <c:pt idx="245">
                  <c:v>6.8586</c:v>
                </c:pt>
                <c:pt idx="246">
                  <c:v>6.8517000000000001</c:v>
                </c:pt>
                <c:pt idx="247">
                  <c:v>6.8402000000000003</c:v>
                </c:pt>
                <c:pt idx="248">
                  <c:v>6.8525999999999998</c:v>
                </c:pt>
                <c:pt idx="249">
                  <c:v>6.8159999999999998</c:v>
                </c:pt>
                <c:pt idx="250">
                  <c:v>6.7908999999999997</c:v>
                </c:pt>
                <c:pt idx="251">
                  <c:v>6.7560000000000002</c:v>
                </c:pt>
                <c:pt idx="252">
                  <c:v>6.7542</c:v>
                </c:pt>
                <c:pt idx="253">
                  <c:v>6.7614999999999998</c:v>
                </c:pt>
                <c:pt idx="254">
                  <c:v>6.7591999999999999</c:v>
                </c:pt>
                <c:pt idx="255">
                  <c:v>6.7664999999999997</c:v>
                </c:pt>
                <c:pt idx="256">
                  <c:v>6.7774000000000001</c:v>
                </c:pt>
                <c:pt idx="257">
                  <c:v>6.7854000000000001</c:v>
                </c:pt>
                <c:pt idx="258">
                  <c:v>6.7968999999999999</c:v>
                </c:pt>
                <c:pt idx="259">
                  <c:v>6.7801999999999998</c:v>
                </c:pt>
                <c:pt idx="260">
                  <c:v>6.7941000000000003</c:v>
                </c:pt>
                <c:pt idx="261">
                  <c:v>6.7472000000000003</c:v>
                </c:pt>
                <c:pt idx="262">
                  <c:v>6.7355999999999998</c:v>
                </c:pt>
                <c:pt idx="263">
                  <c:v>6.7343000000000002</c:v>
                </c:pt>
                <c:pt idx="264">
                  <c:v>6.7024999999999997</c:v>
                </c:pt>
                <c:pt idx="265">
                  <c:v>6.7081</c:v>
                </c:pt>
                <c:pt idx="266">
                  <c:v>6.7495000000000003</c:v>
                </c:pt>
                <c:pt idx="267">
                  <c:v>6.7765000000000004</c:v>
                </c:pt>
                <c:pt idx="268">
                  <c:v>6.7675000000000001</c:v>
                </c:pt>
                <c:pt idx="269">
                  <c:v>6.7744</c:v>
                </c:pt>
                <c:pt idx="270">
                  <c:v>6.7622999999999998</c:v>
                </c:pt>
                <c:pt idx="271">
                  <c:v>6.7659000000000002</c:v>
                </c:pt>
                <c:pt idx="272">
                  <c:v>6.7641999999999998</c:v>
                </c:pt>
                <c:pt idx="273">
                  <c:v>6.7557999999999998</c:v>
                </c:pt>
                <c:pt idx="274">
                  <c:v>6.7220000000000004</c:v>
                </c:pt>
                <c:pt idx="275">
                  <c:v>6.7150999999999996</c:v>
                </c:pt>
                <c:pt idx="276">
                  <c:v>6.7130999999999998</c:v>
                </c:pt>
                <c:pt idx="277">
                  <c:v>6.6951999999999998</c:v>
                </c:pt>
                <c:pt idx="278">
                  <c:v>6.6856999999999998</c:v>
                </c:pt>
                <c:pt idx="279">
                  <c:v>6.6901000000000002</c:v>
                </c:pt>
                <c:pt idx="280">
                  <c:v>6.6957000000000004</c:v>
                </c:pt>
                <c:pt idx="281">
                  <c:v>6.7049000000000003</c:v>
                </c:pt>
                <c:pt idx="282">
                  <c:v>6.6997999999999998</c:v>
                </c:pt>
                <c:pt idx="283">
                  <c:v>6.7053000000000003</c:v>
                </c:pt>
                <c:pt idx="284">
                  <c:v>6.7110000000000003</c:v>
                </c:pt>
                <c:pt idx="285">
                  <c:v>6.7234999999999996</c:v>
                </c:pt>
                <c:pt idx="286">
                  <c:v>6.7202000000000002</c:v>
                </c:pt>
                <c:pt idx="287">
                  <c:v>6.7127999999999997</c:v>
                </c:pt>
                <c:pt idx="288">
                  <c:v>6.7114000000000003</c:v>
                </c:pt>
                <c:pt idx="289">
                  <c:v>6.7008999999999999</c:v>
                </c:pt>
                <c:pt idx="290">
                  <c:v>6.7167000000000003</c:v>
                </c:pt>
                <c:pt idx="291">
                  <c:v>6.7088000000000001</c:v>
                </c:pt>
                <c:pt idx="292">
                  <c:v>6.7061999999999999</c:v>
                </c:pt>
                <c:pt idx="293">
                  <c:v>6.7100999999999997</c:v>
                </c:pt>
                <c:pt idx="294">
                  <c:v>6.6849999999999996</c:v>
                </c:pt>
                <c:pt idx="295">
                  <c:v>6.6943999999999999</c:v>
                </c:pt>
                <c:pt idx="296">
                  <c:v>6.7098000000000004</c:v>
                </c:pt>
                <c:pt idx="297">
                  <c:v>6.7042000000000002</c:v>
                </c:pt>
                <c:pt idx="298">
                  <c:v>6.7141000000000002</c:v>
                </c:pt>
                <c:pt idx="299">
                  <c:v>6.7263000000000002</c:v>
                </c:pt>
                <c:pt idx="300">
                  <c:v>6.7335000000000003</c:v>
                </c:pt>
                <c:pt idx="301">
                  <c:v>6.7192999999999996</c:v>
                </c:pt>
                <c:pt idx="302">
                  <c:v>6.7161</c:v>
                </c:pt>
                <c:pt idx="303">
                  <c:v>6.7194000000000003</c:v>
                </c:pt>
                <c:pt idx="304">
                  <c:v>6.7054999999999998</c:v>
                </c:pt>
                <c:pt idx="305">
                  <c:v>6.7201000000000004</c:v>
                </c:pt>
                <c:pt idx="306">
                  <c:v>6.7141999999999999</c:v>
                </c:pt>
                <c:pt idx="307">
                  <c:v>6.7110000000000003</c:v>
                </c:pt>
                <c:pt idx="308">
                  <c:v>6.7088000000000001</c:v>
                </c:pt>
                <c:pt idx="309">
                  <c:v>6.7220000000000004</c:v>
                </c:pt>
                <c:pt idx="310">
                  <c:v>6.7111999999999998</c:v>
                </c:pt>
                <c:pt idx="311">
                  <c:v>6.7096999999999998</c:v>
                </c:pt>
                <c:pt idx="312">
                  <c:v>6.7110000000000003</c:v>
                </c:pt>
                <c:pt idx="313">
                  <c:v>6.6910999999999996</c:v>
                </c:pt>
                <c:pt idx="314">
                  <c:v>6.7042999999999999</c:v>
                </c:pt>
                <c:pt idx="315">
                  <c:v>6.7035</c:v>
                </c:pt>
                <c:pt idx="316">
                  <c:v>6.7081999999999997</c:v>
                </c:pt>
                <c:pt idx="317">
                  <c:v>6.7205000000000004</c:v>
                </c:pt>
                <c:pt idx="318">
                  <c:v>6.7306999999999997</c:v>
                </c:pt>
                <c:pt idx="319">
                  <c:v>6.7306999999999997</c:v>
                </c:pt>
                <c:pt idx="320">
                  <c:v>6.7309999999999999</c:v>
                </c:pt>
                <c:pt idx="321">
                  <c:v>6.7286000000000001</c:v>
                </c:pt>
                <c:pt idx="322">
                  <c:v>6.7343999999999999</c:v>
                </c:pt>
                <c:pt idx="323">
                  <c:v>6.7614000000000001</c:v>
                </c:pt>
                <c:pt idx="324">
                  <c:v>6.7595999999999998</c:v>
                </c:pt>
                <c:pt idx="325">
                  <c:v>6.7664999999999997</c:v>
                </c:pt>
                <c:pt idx="326">
                  <c:v>6.7911999999999999</c:v>
                </c:pt>
                <c:pt idx="327">
                  <c:v>6.7953999999999999</c:v>
                </c:pt>
                <c:pt idx="328">
                  <c:v>6.8365</c:v>
                </c:pt>
                <c:pt idx="329">
                  <c:v>6.8648999999999996</c:v>
                </c:pt>
                <c:pt idx="330">
                  <c:v>6.8688000000000002</c:v>
                </c:pt>
                <c:pt idx="331">
                  <c:v>6.8859000000000004</c:v>
                </c:pt>
                <c:pt idx="332">
                  <c:v>6.8987999999999996</c:v>
                </c:pt>
                <c:pt idx="333">
                  <c:v>6.899</c:v>
                </c:pt>
                <c:pt idx="334">
                  <c:v>6.8992000000000004</c:v>
                </c:pt>
                <c:pt idx="335">
                  <c:v>6.8994</c:v>
                </c:pt>
                <c:pt idx="336">
                  <c:v>6.8993000000000002</c:v>
                </c:pt>
                <c:pt idx="337">
                  <c:v>6.8924000000000003</c:v>
                </c:pt>
                <c:pt idx="338">
                  <c:v>6.8973000000000004</c:v>
                </c:pt>
                <c:pt idx="339">
                  <c:v>6.8987999999999996</c:v>
                </c:pt>
                <c:pt idx="340">
                  <c:v>6.899</c:v>
                </c:pt>
                <c:pt idx="341">
                  <c:v>6.8992000000000004</c:v>
                </c:pt>
                <c:pt idx="342">
                  <c:v>6.8895999999999997</c:v>
                </c:pt>
                <c:pt idx="343">
                  <c:v>6.8822000000000001</c:v>
                </c:pt>
                <c:pt idx="344">
                  <c:v>6.8902999999999999</c:v>
                </c:pt>
                <c:pt idx="345">
                  <c:v>6.8944999999999999</c:v>
                </c:pt>
                <c:pt idx="347">
                  <c:v>6.8925000000000001</c:v>
                </c:pt>
                <c:pt idx="348">
                  <c:v>6.8929999999999998</c:v>
                </c:pt>
                <c:pt idx="349">
                  <c:v>6.8932000000000002</c:v>
                </c:pt>
                <c:pt idx="350">
                  <c:v>6.8933999999999997</c:v>
                </c:pt>
                <c:pt idx="351">
                  <c:v>6.8936999999999999</c:v>
                </c:pt>
                <c:pt idx="352">
                  <c:v>6.8940000000000001</c:v>
                </c:pt>
                <c:pt idx="353">
                  <c:v>6.8941999999999997</c:v>
                </c:pt>
                <c:pt idx="354">
                  <c:v>6.8893000000000004</c:v>
                </c:pt>
              </c:numCache>
            </c:numRef>
          </c:val>
          <c:smooth val="0"/>
          <c:extLst>
            <c:ext xmlns:c16="http://schemas.microsoft.com/office/drawing/2014/chart" uri="{C3380CC4-5D6E-409C-BE32-E72D297353CC}">
              <c16:uniqueId val="{00000000-88C7-458A-BEB5-732BFED98D68}"/>
            </c:ext>
          </c:extLst>
        </c:ser>
        <c:dLbls>
          <c:showLegendKey val="0"/>
          <c:showVal val="0"/>
          <c:showCatName val="0"/>
          <c:showSerName val="0"/>
          <c:showPercent val="0"/>
          <c:showBubbleSize val="0"/>
        </c:dLbls>
        <c:marker val="1"/>
        <c:smooth val="0"/>
        <c:axId val="-1324964976"/>
        <c:axId val="-1324966064"/>
      </c:lineChart>
      <c:lineChart>
        <c:grouping val="standard"/>
        <c:varyColors val="0"/>
        <c:ser>
          <c:idx val="1"/>
          <c:order val="1"/>
          <c:tx>
            <c:strRef>
              <c:f>美元人民币!$C$1</c:f>
              <c:strCache>
                <c:ptCount val="1"/>
                <c:pt idx="0">
                  <c:v>美元指数（右）</c:v>
                </c:pt>
              </c:strCache>
            </c:strRef>
          </c:tx>
          <c:spPr>
            <a:ln w="19050" cap="rnd">
              <a:solidFill>
                <a:schemeClr val="accent2"/>
              </a:solidFill>
              <a:round/>
            </a:ln>
            <a:effectLst/>
          </c:spPr>
          <c:marker>
            <c:symbol val="none"/>
          </c:marker>
          <c:dLbls>
            <c:dLbl>
              <c:idx val="352"/>
              <c:layout>
                <c:manualLayout>
                  <c:x val="-5.1701200586170441E-2"/>
                  <c:y val="-6.5673614203427322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8C7-458A-BEB5-732BFED98D6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美元人民币!$A$2:$A$384</c:f>
              <c:numCache>
                <c:formatCode>yyyy\-mm\-dd</c:formatCode>
                <c:ptCount val="355"/>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43143</c:v>
                </c:pt>
                <c:pt idx="30">
                  <c:v>43144</c:v>
                </c:pt>
                <c:pt idx="31">
                  <c:v>43145</c:v>
                </c:pt>
                <c:pt idx="32">
                  <c:v>43153</c:v>
                </c:pt>
                <c:pt idx="33">
                  <c:v>43154</c:v>
                </c:pt>
                <c:pt idx="34">
                  <c:v>43157</c:v>
                </c:pt>
                <c:pt idx="35">
                  <c:v>43158</c:v>
                </c:pt>
                <c:pt idx="36">
                  <c:v>43159</c:v>
                </c:pt>
                <c:pt idx="37">
                  <c:v>43160</c:v>
                </c:pt>
                <c:pt idx="38">
                  <c:v>43161</c:v>
                </c:pt>
                <c:pt idx="39">
                  <c:v>43164</c:v>
                </c:pt>
                <c:pt idx="40">
                  <c:v>43165</c:v>
                </c:pt>
                <c:pt idx="41">
                  <c:v>43166</c:v>
                </c:pt>
                <c:pt idx="42">
                  <c:v>43167</c:v>
                </c:pt>
                <c:pt idx="43">
                  <c:v>43168</c:v>
                </c:pt>
                <c:pt idx="44">
                  <c:v>43171</c:v>
                </c:pt>
                <c:pt idx="45">
                  <c:v>43172</c:v>
                </c:pt>
                <c:pt idx="46">
                  <c:v>43173</c:v>
                </c:pt>
                <c:pt idx="47">
                  <c:v>43174</c:v>
                </c:pt>
                <c:pt idx="48">
                  <c:v>43175</c:v>
                </c:pt>
                <c:pt idx="49">
                  <c:v>43178</c:v>
                </c:pt>
                <c:pt idx="50">
                  <c:v>43179</c:v>
                </c:pt>
                <c:pt idx="51">
                  <c:v>43180</c:v>
                </c:pt>
                <c:pt idx="52">
                  <c:v>43181</c:v>
                </c:pt>
                <c:pt idx="53">
                  <c:v>43182</c:v>
                </c:pt>
                <c:pt idx="54">
                  <c:v>43185</c:v>
                </c:pt>
                <c:pt idx="55">
                  <c:v>43186</c:v>
                </c:pt>
                <c:pt idx="56">
                  <c:v>43187</c:v>
                </c:pt>
                <c:pt idx="57">
                  <c:v>43188</c:v>
                </c:pt>
                <c:pt idx="58">
                  <c:v>43189</c:v>
                </c:pt>
                <c:pt idx="59">
                  <c:v>43192</c:v>
                </c:pt>
                <c:pt idx="60">
                  <c:v>43193</c:v>
                </c:pt>
                <c:pt idx="61">
                  <c:v>43194</c:v>
                </c:pt>
                <c:pt idx="62">
                  <c:v>43199</c:v>
                </c:pt>
                <c:pt idx="63">
                  <c:v>43200</c:v>
                </c:pt>
                <c:pt idx="64">
                  <c:v>43201</c:v>
                </c:pt>
                <c:pt idx="65">
                  <c:v>43202</c:v>
                </c:pt>
                <c:pt idx="66">
                  <c:v>43203</c:v>
                </c:pt>
                <c:pt idx="67">
                  <c:v>43206</c:v>
                </c:pt>
                <c:pt idx="68">
                  <c:v>43207</c:v>
                </c:pt>
                <c:pt idx="69">
                  <c:v>43208</c:v>
                </c:pt>
                <c:pt idx="70">
                  <c:v>43209</c:v>
                </c:pt>
                <c:pt idx="71">
                  <c:v>43210</c:v>
                </c:pt>
                <c:pt idx="72">
                  <c:v>43213</c:v>
                </c:pt>
                <c:pt idx="73">
                  <c:v>43214</c:v>
                </c:pt>
                <c:pt idx="74">
                  <c:v>43215</c:v>
                </c:pt>
                <c:pt idx="75">
                  <c:v>43216</c:v>
                </c:pt>
                <c:pt idx="76">
                  <c:v>43217</c:v>
                </c:pt>
                <c:pt idx="77">
                  <c:v>43222</c:v>
                </c:pt>
                <c:pt idx="78">
                  <c:v>43223</c:v>
                </c:pt>
                <c:pt idx="79">
                  <c:v>43224</c:v>
                </c:pt>
                <c:pt idx="80">
                  <c:v>43227</c:v>
                </c:pt>
                <c:pt idx="81">
                  <c:v>43228</c:v>
                </c:pt>
                <c:pt idx="82">
                  <c:v>43229</c:v>
                </c:pt>
                <c:pt idx="83">
                  <c:v>43230</c:v>
                </c:pt>
                <c:pt idx="84">
                  <c:v>43231</c:v>
                </c:pt>
                <c:pt idx="85">
                  <c:v>43234</c:v>
                </c:pt>
                <c:pt idx="86">
                  <c:v>43235</c:v>
                </c:pt>
                <c:pt idx="87">
                  <c:v>43236</c:v>
                </c:pt>
                <c:pt idx="88">
                  <c:v>43237</c:v>
                </c:pt>
                <c:pt idx="89">
                  <c:v>43238</c:v>
                </c:pt>
                <c:pt idx="90">
                  <c:v>43241</c:v>
                </c:pt>
                <c:pt idx="91">
                  <c:v>43242</c:v>
                </c:pt>
                <c:pt idx="92">
                  <c:v>43243</c:v>
                </c:pt>
                <c:pt idx="93">
                  <c:v>43244</c:v>
                </c:pt>
                <c:pt idx="94">
                  <c:v>43245</c:v>
                </c:pt>
                <c:pt idx="95">
                  <c:v>43248</c:v>
                </c:pt>
                <c:pt idx="96">
                  <c:v>43249</c:v>
                </c:pt>
                <c:pt idx="97">
                  <c:v>43250</c:v>
                </c:pt>
                <c:pt idx="98">
                  <c:v>43251</c:v>
                </c:pt>
                <c:pt idx="99">
                  <c:v>43252</c:v>
                </c:pt>
                <c:pt idx="100">
                  <c:v>43255</c:v>
                </c:pt>
                <c:pt idx="101">
                  <c:v>43256</c:v>
                </c:pt>
                <c:pt idx="102">
                  <c:v>43257</c:v>
                </c:pt>
                <c:pt idx="103">
                  <c:v>43258</c:v>
                </c:pt>
                <c:pt idx="104">
                  <c:v>43259</c:v>
                </c:pt>
                <c:pt idx="105">
                  <c:v>43262</c:v>
                </c:pt>
                <c:pt idx="106">
                  <c:v>43263</c:v>
                </c:pt>
                <c:pt idx="107">
                  <c:v>43264</c:v>
                </c:pt>
                <c:pt idx="108">
                  <c:v>43265</c:v>
                </c:pt>
                <c:pt idx="109">
                  <c:v>43266</c:v>
                </c:pt>
                <c:pt idx="110">
                  <c:v>43270</c:v>
                </c:pt>
                <c:pt idx="111">
                  <c:v>43271</c:v>
                </c:pt>
                <c:pt idx="112">
                  <c:v>43272</c:v>
                </c:pt>
                <c:pt idx="113">
                  <c:v>43273</c:v>
                </c:pt>
                <c:pt idx="114">
                  <c:v>43276</c:v>
                </c:pt>
                <c:pt idx="115">
                  <c:v>43277</c:v>
                </c:pt>
                <c:pt idx="116">
                  <c:v>43278</c:v>
                </c:pt>
                <c:pt idx="117">
                  <c:v>43279</c:v>
                </c:pt>
                <c:pt idx="118">
                  <c:v>43280</c:v>
                </c:pt>
                <c:pt idx="119">
                  <c:v>43283</c:v>
                </c:pt>
                <c:pt idx="120">
                  <c:v>43284</c:v>
                </c:pt>
                <c:pt idx="121">
                  <c:v>43285</c:v>
                </c:pt>
                <c:pt idx="122">
                  <c:v>43286</c:v>
                </c:pt>
                <c:pt idx="123">
                  <c:v>43287</c:v>
                </c:pt>
                <c:pt idx="124">
                  <c:v>43290</c:v>
                </c:pt>
                <c:pt idx="125">
                  <c:v>43291</c:v>
                </c:pt>
                <c:pt idx="126">
                  <c:v>43292</c:v>
                </c:pt>
                <c:pt idx="127">
                  <c:v>43293</c:v>
                </c:pt>
                <c:pt idx="128">
                  <c:v>43294</c:v>
                </c:pt>
                <c:pt idx="129">
                  <c:v>43297</c:v>
                </c:pt>
                <c:pt idx="130">
                  <c:v>43298</c:v>
                </c:pt>
                <c:pt idx="131">
                  <c:v>43299</c:v>
                </c:pt>
                <c:pt idx="132">
                  <c:v>43300</c:v>
                </c:pt>
                <c:pt idx="133">
                  <c:v>43301</c:v>
                </c:pt>
                <c:pt idx="134">
                  <c:v>43304</c:v>
                </c:pt>
                <c:pt idx="135">
                  <c:v>43305</c:v>
                </c:pt>
                <c:pt idx="136">
                  <c:v>43306</c:v>
                </c:pt>
                <c:pt idx="137">
                  <c:v>43307</c:v>
                </c:pt>
                <c:pt idx="138">
                  <c:v>43308</c:v>
                </c:pt>
                <c:pt idx="139">
                  <c:v>43311</c:v>
                </c:pt>
                <c:pt idx="140">
                  <c:v>43312</c:v>
                </c:pt>
                <c:pt idx="141">
                  <c:v>43313</c:v>
                </c:pt>
                <c:pt idx="142">
                  <c:v>43314</c:v>
                </c:pt>
                <c:pt idx="143">
                  <c:v>43315</c:v>
                </c:pt>
                <c:pt idx="144">
                  <c:v>43318</c:v>
                </c:pt>
                <c:pt idx="145">
                  <c:v>43319</c:v>
                </c:pt>
                <c:pt idx="146">
                  <c:v>43320</c:v>
                </c:pt>
                <c:pt idx="147">
                  <c:v>43321</c:v>
                </c:pt>
                <c:pt idx="148">
                  <c:v>43322</c:v>
                </c:pt>
                <c:pt idx="149">
                  <c:v>43325</c:v>
                </c:pt>
                <c:pt idx="150">
                  <c:v>43326</c:v>
                </c:pt>
                <c:pt idx="151">
                  <c:v>43327</c:v>
                </c:pt>
                <c:pt idx="152">
                  <c:v>43328</c:v>
                </c:pt>
                <c:pt idx="153">
                  <c:v>43329</c:v>
                </c:pt>
                <c:pt idx="154">
                  <c:v>43332</c:v>
                </c:pt>
                <c:pt idx="155">
                  <c:v>43333</c:v>
                </c:pt>
                <c:pt idx="156">
                  <c:v>43334</c:v>
                </c:pt>
                <c:pt idx="157">
                  <c:v>43335</c:v>
                </c:pt>
                <c:pt idx="158">
                  <c:v>43336</c:v>
                </c:pt>
                <c:pt idx="159">
                  <c:v>43339</c:v>
                </c:pt>
                <c:pt idx="160">
                  <c:v>43340</c:v>
                </c:pt>
                <c:pt idx="161">
                  <c:v>43341</c:v>
                </c:pt>
                <c:pt idx="162">
                  <c:v>43342</c:v>
                </c:pt>
                <c:pt idx="163">
                  <c:v>43343</c:v>
                </c:pt>
                <c:pt idx="164">
                  <c:v>43346</c:v>
                </c:pt>
                <c:pt idx="165">
                  <c:v>43347</c:v>
                </c:pt>
                <c:pt idx="166">
                  <c:v>43348</c:v>
                </c:pt>
                <c:pt idx="167">
                  <c:v>43349</c:v>
                </c:pt>
                <c:pt idx="168">
                  <c:v>43350</c:v>
                </c:pt>
                <c:pt idx="169">
                  <c:v>43353</c:v>
                </c:pt>
                <c:pt idx="170">
                  <c:v>43354</c:v>
                </c:pt>
                <c:pt idx="171">
                  <c:v>43355</c:v>
                </c:pt>
                <c:pt idx="172">
                  <c:v>43356</c:v>
                </c:pt>
                <c:pt idx="173">
                  <c:v>43357</c:v>
                </c:pt>
                <c:pt idx="174">
                  <c:v>43360</c:v>
                </c:pt>
                <c:pt idx="175">
                  <c:v>43361</c:v>
                </c:pt>
                <c:pt idx="176">
                  <c:v>43362</c:v>
                </c:pt>
                <c:pt idx="177">
                  <c:v>43363</c:v>
                </c:pt>
                <c:pt idx="178">
                  <c:v>43364</c:v>
                </c:pt>
                <c:pt idx="179">
                  <c:v>43368</c:v>
                </c:pt>
                <c:pt idx="180">
                  <c:v>43369</c:v>
                </c:pt>
                <c:pt idx="181">
                  <c:v>43370</c:v>
                </c:pt>
                <c:pt idx="182">
                  <c:v>43371</c:v>
                </c:pt>
                <c:pt idx="183">
                  <c:v>43381</c:v>
                </c:pt>
                <c:pt idx="184">
                  <c:v>43382</c:v>
                </c:pt>
                <c:pt idx="185">
                  <c:v>43383</c:v>
                </c:pt>
                <c:pt idx="186">
                  <c:v>43384</c:v>
                </c:pt>
                <c:pt idx="187">
                  <c:v>43385</c:v>
                </c:pt>
                <c:pt idx="188">
                  <c:v>43388</c:v>
                </c:pt>
                <c:pt idx="189">
                  <c:v>43389</c:v>
                </c:pt>
                <c:pt idx="190">
                  <c:v>43390</c:v>
                </c:pt>
                <c:pt idx="191">
                  <c:v>43391</c:v>
                </c:pt>
                <c:pt idx="192">
                  <c:v>43392</c:v>
                </c:pt>
                <c:pt idx="193">
                  <c:v>43395</c:v>
                </c:pt>
                <c:pt idx="194">
                  <c:v>43396</c:v>
                </c:pt>
                <c:pt idx="195">
                  <c:v>43397</c:v>
                </c:pt>
                <c:pt idx="196">
                  <c:v>43398</c:v>
                </c:pt>
                <c:pt idx="197">
                  <c:v>43399</c:v>
                </c:pt>
                <c:pt idx="198">
                  <c:v>43402</c:v>
                </c:pt>
                <c:pt idx="199">
                  <c:v>43403</c:v>
                </c:pt>
                <c:pt idx="200">
                  <c:v>43404</c:v>
                </c:pt>
                <c:pt idx="201">
                  <c:v>43405</c:v>
                </c:pt>
                <c:pt idx="202">
                  <c:v>43406</c:v>
                </c:pt>
                <c:pt idx="203">
                  <c:v>43409</c:v>
                </c:pt>
                <c:pt idx="204">
                  <c:v>43410</c:v>
                </c:pt>
                <c:pt idx="205">
                  <c:v>43411</c:v>
                </c:pt>
                <c:pt idx="206">
                  <c:v>43412</c:v>
                </c:pt>
                <c:pt idx="207">
                  <c:v>43413</c:v>
                </c:pt>
                <c:pt idx="208">
                  <c:v>43416</c:v>
                </c:pt>
                <c:pt idx="209">
                  <c:v>43417</c:v>
                </c:pt>
                <c:pt idx="210">
                  <c:v>43418</c:v>
                </c:pt>
                <c:pt idx="211">
                  <c:v>43419</c:v>
                </c:pt>
                <c:pt idx="212">
                  <c:v>43420</c:v>
                </c:pt>
                <c:pt idx="213">
                  <c:v>43423</c:v>
                </c:pt>
                <c:pt idx="214">
                  <c:v>43424</c:v>
                </c:pt>
                <c:pt idx="215">
                  <c:v>43425</c:v>
                </c:pt>
                <c:pt idx="216">
                  <c:v>43426</c:v>
                </c:pt>
                <c:pt idx="217">
                  <c:v>43427</c:v>
                </c:pt>
                <c:pt idx="218">
                  <c:v>43430</c:v>
                </c:pt>
                <c:pt idx="219">
                  <c:v>43431</c:v>
                </c:pt>
                <c:pt idx="220">
                  <c:v>43432</c:v>
                </c:pt>
                <c:pt idx="221">
                  <c:v>43433</c:v>
                </c:pt>
                <c:pt idx="222">
                  <c:v>43434</c:v>
                </c:pt>
                <c:pt idx="223">
                  <c:v>43437</c:v>
                </c:pt>
                <c:pt idx="224">
                  <c:v>43438</c:v>
                </c:pt>
                <c:pt idx="225">
                  <c:v>43439</c:v>
                </c:pt>
                <c:pt idx="226">
                  <c:v>43440</c:v>
                </c:pt>
                <c:pt idx="227">
                  <c:v>43441</c:v>
                </c:pt>
                <c:pt idx="228">
                  <c:v>43444</c:v>
                </c:pt>
                <c:pt idx="229">
                  <c:v>43445</c:v>
                </c:pt>
                <c:pt idx="230">
                  <c:v>43446</c:v>
                </c:pt>
                <c:pt idx="231">
                  <c:v>43447</c:v>
                </c:pt>
                <c:pt idx="232">
                  <c:v>43448</c:v>
                </c:pt>
                <c:pt idx="233">
                  <c:v>43451</c:v>
                </c:pt>
                <c:pt idx="234">
                  <c:v>43452</c:v>
                </c:pt>
                <c:pt idx="235">
                  <c:v>43453</c:v>
                </c:pt>
                <c:pt idx="236">
                  <c:v>43454</c:v>
                </c:pt>
                <c:pt idx="237">
                  <c:v>43455</c:v>
                </c:pt>
                <c:pt idx="238">
                  <c:v>43458</c:v>
                </c:pt>
                <c:pt idx="239">
                  <c:v>43459</c:v>
                </c:pt>
                <c:pt idx="240">
                  <c:v>43460</c:v>
                </c:pt>
                <c:pt idx="241">
                  <c:v>43461</c:v>
                </c:pt>
                <c:pt idx="242">
                  <c:v>43462</c:v>
                </c:pt>
                <c:pt idx="243">
                  <c:v>43467</c:v>
                </c:pt>
                <c:pt idx="244">
                  <c:v>43468</c:v>
                </c:pt>
                <c:pt idx="245">
                  <c:v>43469</c:v>
                </c:pt>
                <c:pt idx="246">
                  <c:v>43472</c:v>
                </c:pt>
                <c:pt idx="247">
                  <c:v>43473</c:v>
                </c:pt>
                <c:pt idx="248">
                  <c:v>43474</c:v>
                </c:pt>
                <c:pt idx="249">
                  <c:v>43475</c:v>
                </c:pt>
                <c:pt idx="250">
                  <c:v>43476</c:v>
                </c:pt>
                <c:pt idx="251">
                  <c:v>43479</c:v>
                </c:pt>
                <c:pt idx="252">
                  <c:v>43480</c:v>
                </c:pt>
                <c:pt idx="253">
                  <c:v>43481</c:v>
                </c:pt>
                <c:pt idx="254">
                  <c:v>43482</c:v>
                </c:pt>
                <c:pt idx="255">
                  <c:v>43483</c:v>
                </c:pt>
                <c:pt idx="256">
                  <c:v>43486</c:v>
                </c:pt>
                <c:pt idx="257">
                  <c:v>43487</c:v>
                </c:pt>
                <c:pt idx="258">
                  <c:v>43488</c:v>
                </c:pt>
                <c:pt idx="259">
                  <c:v>43489</c:v>
                </c:pt>
                <c:pt idx="260">
                  <c:v>43490</c:v>
                </c:pt>
                <c:pt idx="261">
                  <c:v>43493</c:v>
                </c:pt>
                <c:pt idx="262">
                  <c:v>43494</c:v>
                </c:pt>
                <c:pt idx="263">
                  <c:v>43495</c:v>
                </c:pt>
                <c:pt idx="264">
                  <c:v>43496</c:v>
                </c:pt>
                <c:pt idx="265">
                  <c:v>43497</c:v>
                </c:pt>
                <c:pt idx="266">
                  <c:v>43507</c:v>
                </c:pt>
                <c:pt idx="267">
                  <c:v>43508</c:v>
                </c:pt>
                <c:pt idx="268">
                  <c:v>43509</c:v>
                </c:pt>
                <c:pt idx="269">
                  <c:v>43510</c:v>
                </c:pt>
                <c:pt idx="270">
                  <c:v>43511</c:v>
                </c:pt>
                <c:pt idx="271">
                  <c:v>43514</c:v>
                </c:pt>
                <c:pt idx="272">
                  <c:v>43515</c:v>
                </c:pt>
                <c:pt idx="273">
                  <c:v>43516</c:v>
                </c:pt>
                <c:pt idx="274">
                  <c:v>43517</c:v>
                </c:pt>
                <c:pt idx="275">
                  <c:v>43518</c:v>
                </c:pt>
                <c:pt idx="276">
                  <c:v>43521</c:v>
                </c:pt>
                <c:pt idx="277">
                  <c:v>43522</c:v>
                </c:pt>
                <c:pt idx="278">
                  <c:v>43523</c:v>
                </c:pt>
                <c:pt idx="279">
                  <c:v>43524</c:v>
                </c:pt>
                <c:pt idx="280">
                  <c:v>43525</c:v>
                </c:pt>
                <c:pt idx="281">
                  <c:v>43528</c:v>
                </c:pt>
                <c:pt idx="282">
                  <c:v>43529</c:v>
                </c:pt>
                <c:pt idx="283">
                  <c:v>43530</c:v>
                </c:pt>
                <c:pt idx="284">
                  <c:v>43531</c:v>
                </c:pt>
                <c:pt idx="285">
                  <c:v>43532</c:v>
                </c:pt>
                <c:pt idx="286">
                  <c:v>43535</c:v>
                </c:pt>
                <c:pt idx="287">
                  <c:v>43536</c:v>
                </c:pt>
                <c:pt idx="288">
                  <c:v>43537</c:v>
                </c:pt>
                <c:pt idx="289">
                  <c:v>43538</c:v>
                </c:pt>
                <c:pt idx="290">
                  <c:v>43539</c:v>
                </c:pt>
                <c:pt idx="291">
                  <c:v>43542</c:v>
                </c:pt>
                <c:pt idx="292">
                  <c:v>43543</c:v>
                </c:pt>
                <c:pt idx="293">
                  <c:v>43544</c:v>
                </c:pt>
                <c:pt idx="294">
                  <c:v>43545</c:v>
                </c:pt>
                <c:pt idx="295">
                  <c:v>43546</c:v>
                </c:pt>
                <c:pt idx="296">
                  <c:v>43549</c:v>
                </c:pt>
                <c:pt idx="297">
                  <c:v>43550</c:v>
                </c:pt>
                <c:pt idx="298">
                  <c:v>43551</c:v>
                </c:pt>
                <c:pt idx="299">
                  <c:v>43552</c:v>
                </c:pt>
                <c:pt idx="300">
                  <c:v>43553</c:v>
                </c:pt>
                <c:pt idx="301">
                  <c:v>43556</c:v>
                </c:pt>
                <c:pt idx="302">
                  <c:v>43557</c:v>
                </c:pt>
                <c:pt idx="303">
                  <c:v>43558</c:v>
                </c:pt>
                <c:pt idx="304">
                  <c:v>43559</c:v>
                </c:pt>
                <c:pt idx="305">
                  <c:v>43563</c:v>
                </c:pt>
                <c:pt idx="306">
                  <c:v>43564</c:v>
                </c:pt>
                <c:pt idx="307">
                  <c:v>43565</c:v>
                </c:pt>
                <c:pt idx="308">
                  <c:v>43566</c:v>
                </c:pt>
                <c:pt idx="309">
                  <c:v>43567</c:v>
                </c:pt>
                <c:pt idx="310">
                  <c:v>43570</c:v>
                </c:pt>
                <c:pt idx="311">
                  <c:v>43571</c:v>
                </c:pt>
                <c:pt idx="312">
                  <c:v>43572</c:v>
                </c:pt>
                <c:pt idx="313">
                  <c:v>43573</c:v>
                </c:pt>
                <c:pt idx="314">
                  <c:v>43574</c:v>
                </c:pt>
                <c:pt idx="315">
                  <c:v>43577</c:v>
                </c:pt>
                <c:pt idx="316">
                  <c:v>43578</c:v>
                </c:pt>
                <c:pt idx="317">
                  <c:v>43579</c:v>
                </c:pt>
                <c:pt idx="318">
                  <c:v>43580</c:v>
                </c:pt>
                <c:pt idx="319">
                  <c:v>43581</c:v>
                </c:pt>
                <c:pt idx="320">
                  <c:v>43584</c:v>
                </c:pt>
                <c:pt idx="321">
                  <c:v>43585</c:v>
                </c:pt>
                <c:pt idx="322">
                  <c:v>43591</c:v>
                </c:pt>
                <c:pt idx="323">
                  <c:v>43592</c:v>
                </c:pt>
                <c:pt idx="324">
                  <c:v>43593</c:v>
                </c:pt>
                <c:pt idx="325">
                  <c:v>43594</c:v>
                </c:pt>
                <c:pt idx="326">
                  <c:v>43595</c:v>
                </c:pt>
                <c:pt idx="327">
                  <c:v>43598</c:v>
                </c:pt>
                <c:pt idx="328">
                  <c:v>43599</c:v>
                </c:pt>
                <c:pt idx="329">
                  <c:v>43600</c:v>
                </c:pt>
                <c:pt idx="330">
                  <c:v>43601</c:v>
                </c:pt>
                <c:pt idx="331">
                  <c:v>43602</c:v>
                </c:pt>
                <c:pt idx="332">
                  <c:v>43605</c:v>
                </c:pt>
                <c:pt idx="333">
                  <c:v>43606</c:v>
                </c:pt>
                <c:pt idx="334">
                  <c:v>43607</c:v>
                </c:pt>
                <c:pt idx="335">
                  <c:v>43608</c:v>
                </c:pt>
                <c:pt idx="336">
                  <c:v>43609</c:v>
                </c:pt>
                <c:pt idx="337">
                  <c:v>43612</c:v>
                </c:pt>
                <c:pt idx="338">
                  <c:v>43613</c:v>
                </c:pt>
                <c:pt idx="339">
                  <c:v>43614</c:v>
                </c:pt>
                <c:pt idx="340">
                  <c:v>43615</c:v>
                </c:pt>
                <c:pt idx="341">
                  <c:v>43616</c:v>
                </c:pt>
                <c:pt idx="342">
                  <c:v>43619</c:v>
                </c:pt>
                <c:pt idx="343">
                  <c:v>43620</c:v>
                </c:pt>
                <c:pt idx="344">
                  <c:v>43621</c:v>
                </c:pt>
                <c:pt idx="345">
                  <c:v>43622</c:v>
                </c:pt>
                <c:pt idx="346">
                  <c:v>43623</c:v>
                </c:pt>
                <c:pt idx="347">
                  <c:v>43626</c:v>
                </c:pt>
                <c:pt idx="348">
                  <c:v>43627</c:v>
                </c:pt>
                <c:pt idx="349">
                  <c:v>43628</c:v>
                </c:pt>
                <c:pt idx="350">
                  <c:v>43629</c:v>
                </c:pt>
                <c:pt idx="351">
                  <c:v>43630</c:v>
                </c:pt>
                <c:pt idx="352">
                  <c:v>43633</c:v>
                </c:pt>
                <c:pt idx="353">
                  <c:v>43634</c:v>
                </c:pt>
                <c:pt idx="354">
                  <c:v>43635</c:v>
                </c:pt>
              </c:numCache>
            </c:numRef>
          </c:cat>
          <c:val>
            <c:numRef>
              <c:f>美元人民币!$C$2:$C$384</c:f>
              <c:numCache>
                <c:formatCode>General</c:formatCode>
                <c:ptCount val="355"/>
                <c:pt idx="0">
                  <c:v>91.861599999999996</c:v>
                </c:pt>
                <c:pt idx="1">
                  <c:v>92.1708</c:v>
                </c:pt>
                <c:pt idx="2">
                  <c:v>91.869100000000003</c:v>
                </c:pt>
                <c:pt idx="3">
                  <c:v>92.026799999999994</c:v>
                </c:pt>
                <c:pt idx="4">
                  <c:v>92.335099999999997</c:v>
                </c:pt>
                <c:pt idx="5">
                  <c:v>92.506299999999996</c:v>
                </c:pt>
                <c:pt idx="6">
                  <c:v>92.379099999999994</c:v>
                </c:pt>
                <c:pt idx="7">
                  <c:v>91.916300000000007</c:v>
                </c:pt>
                <c:pt idx="8">
                  <c:v>90.861500000000007</c:v>
                </c:pt>
                <c:pt idx="9">
                  <c:v>90.435400000000001</c:v>
                </c:pt>
                <c:pt idx="10">
                  <c:v>90.467100000000002</c:v>
                </c:pt>
                <c:pt idx="11">
                  <c:v>90.882300000000001</c:v>
                </c:pt>
                <c:pt idx="12">
                  <c:v>90.523200000000003</c:v>
                </c:pt>
                <c:pt idx="13">
                  <c:v>90.702500000000001</c:v>
                </c:pt>
                <c:pt idx="14">
                  <c:v>90.372600000000006</c:v>
                </c:pt>
                <c:pt idx="15">
                  <c:v>90.091899999999995</c:v>
                </c:pt>
                <c:pt idx="16">
                  <c:v>89.203299999999999</c:v>
                </c:pt>
                <c:pt idx="17">
                  <c:v>89.352800000000002</c:v>
                </c:pt>
                <c:pt idx="18">
                  <c:v>89.020499999999998</c:v>
                </c:pt>
                <c:pt idx="19">
                  <c:v>89.357799999999997</c:v>
                </c:pt>
                <c:pt idx="20">
                  <c:v>89.184399999999997</c:v>
                </c:pt>
                <c:pt idx="21">
                  <c:v>89.120099999999994</c:v>
                </c:pt>
                <c:pt idx="22">
                  <c:v>88.648600000000002</c:v>
                </c:pt>
                <c:pt idx="23">
                  <c:v>89.190100000000001</c:v>
                </c:pt>
                <c:pt idx="24">
                  <c:v>89.685199999999995</c:v>
                </c:pt>
                <c:pt idx="25">
                  <c:v>89.665499999999994</c:v>
                </c:pt>
                <c:pt idx="26">
                  <c:v>90.301599999999993</c:v>
                </c:pt>
                <c:pt idx="27">
                  <c:v>90.303299999999993</c:v>
                </c:pt>
                <c:pt idx="28">
                  <c:v>90.334699999999998</c:v>
                </c:pt>
                <c:pt idx="29">
                  <c:v>90.134699999999995</c:v>
                </c:pt>
                <c:pt idx="30">
                  <c:v>89.721199999999996</c:v>
                </c:pt>
                <c:pt idx="31">
                  <c:v>89.016800000000003</c:v>
                </c:pt>
                <c:pt idx="32">
                  <c:v>89.741799999999998</c:v>
                </c:pt>
                <c:pt idx="33">
                  <c:v>89.889200000000002</c:v>
                </c:pt>
                <c:pt idx="34">
                  <c:v>89.870999999999995</c:v>
                </c:pt>
                <c:pt idx="35">
                  <c:v>90.379000000000005</c:v>
                </c:pt>
                <c:pt idx="36">
                  <c:v>90.669300000000007</c:v>
                </c:pt>
                <c:pt idx="37">
                  <c:v>90.264600000000002</c:v>
                </c:pt>
                <c:pt idx="38">
                  <c:v>89.999099999999999</c:v>
                </c:pt>
                <c:pt idx="39">
                  <c:v>89.996799999999993</c:v>
                </c:pt>
                <c:pt idx="40">
                  <c:v>89.593299999999999</c:v>
                </c:pt>
                <c:pt idx="41">
                  <c:v>89.590299999999999</c:v>
                </c:pt>
                <c:pt idx="42">
                  <c:v>90.130200000000002</c:v>
                </c:pt>
                <c:pt idx="43">
                  <c:v>90.134200000000007</c:v>
                </c:pt>
                <c:pt idx="44">
                  <c:v>89.9221</c:v>
                </c:pt>
                <c:pt idx="45">
                  <c:v>89.723500000000001</c:v>
                </c:pt>
                <c:pt idx="46">
                  <c:v>89.766000000000005</c:v>
                </c:pt>
                <c:pt idx="47">
                  <c:v>90.128399999999999</c:v>
                </c:pt>
                <c:pt idx="48">
                  <c:v>90.189899999999994</c:v>
                </c:pt>
                <c:pt idx="49">
                  <c:v>89.919899999999998</c:v>
                </c:pt>
                <c:pt idx="50">
                  <c:v>90.427700000000002</c:v>
                </c:pt>
                <c:pt idx="51">
                  <c:v>89.707999999999998</c:v>
                </c:pt>
                <c:pt idx="52">
                  <c:v>89.860500000000002</c:v>
                </c:pt>
                <c:pt idx="53">
                  <c:v>89.514700000000005</c:v>
                </c:pt>
                <c:pt idx="54">
                  <c:v>89.073800000000006</c:v>
                </c:pt>
                <c:pt idx="55">
                  <c:v>89.345100000000002</c:v>
                </c:pt>
                <c:pt idx="56">
                  <c:v>90.085599999999999</c:v>
                </c:pt>
                <c:pt idx="57">
                  <c:v>90.093699999999998</c:v>
                </c:pt>
                <c:pt idx="58">
                  <c:v>89.982900000000001</c:v>
                </c:pt>
                <c:pt idx="59">
                  <c:v>90.033500000000004</c:v>
                </c:pt>
                <c:pt idx="60">
                  <c:v>90.181899999999999</c:v>
                </c:pt>
                <c:pt idx="61">
                  <c:v>90.142099999999999</c:v>
                </c:pt>
                <c:pt idx="62">
                  <c:v>89.8399</c:v>
                </c:pt>
                <c:pt idx="63">
                  <c:v>89.621300000000005</c:v>
                </c:pt>
                <c:pt idx="64">
                  <c:v>89.524199999999993</c:v>
                </c:pt>
                <c:pt idx="65">
                  <c:v>89.785600000000002</c:v>
                </c:pt>
                <c:pt idx="66">
                  <c:v>89.805000000000007</c:v>
                </c:pt>
                <c:pt idx="67">
                  <c:v>89.437200000000004</c:v>
                </c:pt>
                <c:pt idx="68">
                  <c:v>89.501199999999997</c:v>
                </c:pt>
                <c:pt idx="69">
                  <c:v>89.632099999999994</c:v>
                </c:pt>
                <c:pt idx="70">
                  <c:v>89.892799999999994</c:v>
                </c:pt>
                <c:pt idx="71">
                  <c:v>90.331299999999999</c:v>
                </c:pt>
                <c:pt idx="72">
                  <c:v>90.927899999999994</c:v>
                </c:pt>
                <c:pt idx="73">
                  <c:v>90.798100000000005</c:v>
                </c:pt>
                <c:pt idx="74">
                  <c:v>91.258399999999995</c:v>
                </c:pt>
                <c:pt idx="75">
                  <c:v>91.584500000000006</c:v>
                </c:pt>
                <c:pt idx="76">
                  <c:v>91.510999999999996</c:v>
                </c:pt>
                <c:pt idx="77">
                  <c:v>92.749399999999994</c:v>
                </c:pt>
                <c:pt idx="78">
                  <c:v>92.422799999999995</c:v>
                </c:pt>
                <c:pt idx="79">
                  <c:v>92.581000000000003</c:v>
                </c:pt>
                <c:pt idx="80">
                  <c:v>92.772599999999997</c:v>
                </c:pt>
                <c:pt idx="81">
                  <c:v>93.081400000000002</c:v>
                </c:pt>
                <c:pt idx="82">
                  <c:v>93.113399999999999</c:v>
                </c:pt>
                <c:pt idx="83">
                  <c:v>92.717500000000001</c:v>
                </c:pt>
                <c:pt idx="84">
                  <c:v>92.576899999999995</c:v>
                </c:pt>
                <c:pt idx="85">
                  <c:v>92.682599999999994</c:v>
                </c:pt>
                <c:pt idx="86">
                  <c:v>93.277900000000002</c:v>
                </c:pt>
                <c:pt idx="87">
                  <c:v>93.377499999999998</c:v>
                </c:pt>
                <c:pt idx="88">
                  <c:v>93.484200000000001</c:v>
                </c:pt>
                <c:pt idx="89">
                  <c:v>93.689599999999999</c:v>
                </c:pt>
                <c:pt idx="90">
                  <c:v>93.550799999999995</c:v>
                </c:pt>
                <c:pt idx="91">
                  <c:v>93.602699999999999</c:v>
                </c:pt>
                <c:pt idx="92">
                  <c:v>93.997600000000006</c:v>
                </c:pt>
                <c:pt idx="93">
                  <c:v>93.790700000000001</c:v>
                </c:pt>
                <c:pt idx="94">
                  <c:v>94.270499999999998</c:v>
                </c:pt>
                <c:pt idx="95">
                  <c:v>94.420199999999994</c:v>
                </c:pt>
                <c:pt idx="96">
                  <c:v>94.862399999999994</c:v>
                </c:pt>
                <c:pt idx="97">
                  <c:v>94.099800000000002</c:v>
                </c:pt>
                <c:pt idx="98">
                  <c:v>93.985900000000001</c:v>
                </c:pt>
                <c:pt idx="99">
                  <c:v>94.1982</c:v>
                </c:pt>
                <c:pt idx="100">
                  <c:v>94.024299999999997</c:v>
                </c:pt>
                <c:pt idx="101">
                  <c:v>93.874799999999993</c:v>
                </c:pt>
                <c:pt idx="102">
                  <c:v>93.635499999999993</c:v>
                </c:pt>
                <c:pt idx="103">
                  <c:v>93.437899999999999</c:v>
                </c:pt>
                <c:pt idx="104">
                  <c:v>93.550399999999996</c:v>
                </c:pt>
                <c:pt idx="105">
                  <c:v>93.584100000000007</c:v>
                </c:pt>
                <c:pt idx="106">
                  <c:v>93.834100000000007</c:v>
                </c:pt>
                <c:pt idx="107">
                  <c:v>93.567700000000002</c:v>
                </c:pt>
                <c:pt idx="108">
                  <c:v>94.926400000000001</c:v>
                </c:pt>
                <c:pt idx="109">
                  <c:v>94.806600000000003</c:v>
                </c:pt>
                <c:pt idx="110">
                  <c:v>95.002899999999997</c:v>
                </c:pt>
                <c:pt idx="111">
                  <c:v>95.123400000000004</c:v>
                </c:pt>
                <c:pt idx="112">
                  <c:v>94.883300000000006</c:v>
                </c:pt>
                <c:pt idx="113">
                  <c:v>94.545599999999993</c:v>
                </c:pt>
                <c:pt idx="114">
                  <c:v>94.299000000000007</c:v>
                </c:pt>
                <c:pt idx="115">
                  <c:v>94.676500000000004</c:v>
                </c:pt>
                <c:pt idx="116">
                  <c:v>95.327799999999996</c:v>
                </c:pt>
                <c:pt idx="117">
                  <c:v>95.278800000000004</c:v>
                </c:pt>
                <c:pt idx="118">
                  <c:v>94.518299999999996</c:v>
                </c:pt>
                <c:pt idx="119">
                  <c:v>94.853999999999999</c:v>
                </c:pt>
                <c:pt idx="120">
                  <c:v>94.589299999999994</c:v>
                </c:pt>
                <c:pt idx="121">
                  <c:v>94.5441</c:v>
                </c:pt>
                <c:pt idx="122">
                  <c:v>94.386600000000001</c:v>
                </c:pt>
                <c:pt idx="123">
                  <c:v>94.019300000000001</c:v>
                </c:pt>
                <c:pt idx="124">
                  <c:v>94.072999999999993</c:v>
                </c:pt>
                <c:pt idx="125">
                  <c:v>94.112200000000001</c:v>
                </c:pt>
                <c:pt idx="126">
                  <c:v>94.737099999999998</c:v>
                </c:pt>
                <c:pt idx="127">
                  <c:v>94.808099999999996</c:v>
                </c:pt>
                <c:pt idx="128">
                  <c:v>94.701599999999999</c:v>
                </c:pt>
                <c:pt idx="129">
                  <c:v>94.513499999999993</c:v>
                </c:pt>
                <c:pt idx="130">
                  <c:v>94.972700000000003</c:v>
                </c:pt>
                <c:pt idx="131">
                  <c:v>95.104699999999994</c:v>
                </c:pt>
                <c:pt idx="132">
                  <c:v>95.193899999999999</c:v>
                </c:pt>
                <c:pt idx="133">
                  <c:v>94.472200000000001</c:v>
                </c:pt>
                <c:pt idx="134">
                  <c:v>94.636799999999994</c:v>
                </c:pt>
                <c:pt idx="135">
                  <c:v>94.597800000000007</c:v>
                </c:pt>
                <c:pt idx="136">
                  <c:v>94.217500000000001</c:v>
                </c:pt>
                <c:pt idx="137">
                  <c:v>94.771500000000003</c:v>
                </c:pt>
                <c:pt idx="138">
                  <c:v>94.690200000000004</c:v>
                </c:pt>
                <c:pt idx="139">
                  <c:v>94.284899999999993</c:v>
                </c:pt>
                <c:pt idx="140">
                  <c:v>94.537199999999999</c:v>
                </c:pt>
                <c:pt idx="141">
                  <c:v>94.670299999999997</c:v>
                </c:pt>
                <c:pt idx="142">
                  <c:v>95.176699999999997</c:v>
                </c:pt>
                <c:pt idx="143">
                  <c:v>95.217299999999994</c:v>
                </c:pt>
                <c:pt idx="144">
                  <c:v>95.370900000000006</c:v>
                </c:pt>
                <c:pt idx="145">
                  <c:v>95.180899999999994</c:v>
                </c:pt>
                <c:pt idx="146">
                  <c:v>95.110299999999995</c:v>
                </c:pt>
                <c:pt idx="147">
                  <c:v>95.618700000000004</c:v>
                </c:pt>
                <c:pt idx="148">
                  <c:v>96.328999999999994</c:v>
                </c:pt>
                <c:pt idx="149">
                  <c:v>96.293400000000005</c:v>
                </c:pt>
                <c:pt idx="150">
                  <c:v>96.666799999999995</c:v>
                </c:pt>
                <c:pt idx="151">
                  <c:v>96.721100000000007</c:v>
                </c:pt>
                <c:pt idx="152">
                  <c:v>96.589500000000001</c:v>
                </c:pt>
                <c:pt idx="153">
                  <c:v>96.123599999999996</c:v>
                </c:pt>
                <c:pt idx="154">
                  <c:v>95.793499999999995</c:v>
                </c:pt>
                <c:pt idx="155">
                  <c:v>95.255700000000004</c:v>
                </c:pt>
                <c:pt idx="156">
                  <c:v>95.098200000000006</c:v>
                </c:pt>
                <c:pt idx="157">
                  <c:v>95.635999999999996</c:v>
                </c:pt>
                <c:pt idx="158">
                  <c:v>95.173699999999997</c:v>
                </c:pt>
                <c:pt idx="159">
                  <c:v>94.7774</c:v>
                </c:pt>
                <c:pt idx="160">
                  <c:v>94.715000000000003</c:v>
                </c:pt>
                <c:pt idx="161">
                  <c:v>94.54</c:v>
                </c:pt>
                <c:pt idx="162">
                  <c:v>94.679199999999994</c:v>
                </c:pt>
                <c:pt idx="163">
                  <c:v>95.121300000000005</c:v>
                </c:pt>
                <c:pt idx="164">
                  <c:v>95.122799999999998</c:v>
                </c:pt>
                <c:pt idx="165">
                  <c:v>95.434899999999999</c:v>
                </c:pt>
                <c:pt idx="166">
                  <c:v>95.114800000000002</c:v>
                </c:pt>
                <c:pt idx="167">
                  <c:v>95.035700000000006</c:v>
                </c:pt>
                <c:pt idx="168">
                  <c:v>95.413700000000006</c:v>
                </c:pt>
                <c:pt idx="169">
                  <c:v>95.164199999999994</c:v>
                </c:pt>
                <c:pt idx="170">
                  <c:v>95.079899999999995</c:v>
                </c:pt>
                <c:pt idx="171">
                  <c:v>94.847399999999993</c:v>
                </c:pt>
                <c:pt idx="172">
                  <c:v>94.537899999999993</c:v>
                </c:pt>
                <c:pt idx="173">
                  <c:v>94.976600000000005</c:v>
                </c:pt>
                <c:pt idx="174">
                  <c:v>94.52</c:v>
                </c:pt>
                <c:pt idx="175">
                  <c:v>94.638300000000001</c:v>
                </c:pt>
                <c:pt idx="176">
                  <c:v>94.551599999999993</c:v>
                </c:pt>
                <c:pt idx="177">
                  <c:v>93.9024</c:v>
                </c:pt>
                <c:pt idx="178">
                  <c:v>94.211799999999997</c:v>
                </c:pt>
                <c:pt idx="179">
                  <c:v>94.153999999999996</c:v>
                </c:pt>
                <c:pt idx="180">
                  <c:v>94.307500000000005</c:v>
                </c:pt>
                <c:pt idx="181">
                  <c:v>94.988799999999998</c:v>
                </c:pt>
                <c:pt idx="182">
                  <c:v>95.190399999999997</c:v>
                </c:pt>
                <c:pt idx="183">
                  <c:v>95.7697</c:v>
                </c:pt>
                <c:pt idx="184">
                  <c:v>95.709500000000006</c:v>
                </c:pt>
                <c:pt idx="185">
                  <c:v>95.529600000000002</c:v>
                </c:pt>
                <c:pt idx="186">
                  <c:v>95.028999999999996</c:v>
                </c:pt>
                <c:pt idx="187">
                  <c:v>95.261600000000001</c:v>
                </c:pt>
                <c:pt idx="188">
                  <c:v>95.070300000000003</c:v>
                </c:pt>
                <c:pt idx="189">
                  <c:v>95.082400000000007</c:v>
                </c:pt>
                <c:pt idx="190">
                  <c:v>95.637500000000003</c:v>
                </c:pt>
                <c:pt idx="191">
                  <c:v>95.972399999999993</c:v>
                </c:pt>
                <c:pt idx="192">
                  <c:v>95.666799999999995</c:v>
                </c:pt>
                <c:pt idx="193">
                  <c:v>96.0334</c:v>
                </c:pt>
                <c:pt idx="194">
                  <c:v>95.946600000000004</c:v>
                </c:pt>
                <c:pt idx="195">
                  <c:v>96.430999999999997</c:v>
                </c:pt>
                <c:pt idx="196">
                  <c:v>96.593800000000002</c:v>
                </c:pt>
                <c:pt idx="197">
                  <c:v>96.406999999999996</c:v>
                </c:pt>
                <c:pt idx="198">
                  <c:v>96.690600000000003</c:v>
                </c:pt>
                <c:pt idx="199">
                  <c:v>96.991699999999994</c:v>
                </c:pt>
                <c:pt idx="200">
                  <c:v>97.130099999999999</c:v>
                </c:pt>
                <c:pt idx="201">
                  <c:v>96.289900000000003</c:v>
                </c:pt>
                <c:pt idx="202">
                  <c:v>96.509699999999995</c:v>
                </c:pt>
                <c:pt idx="203">
                  <c:v>96.346500000000006</c:v>
                </c:pt>
                <c:pt idx="204">
                  <c:v>96.231800000000007</c:v>
                </c:pt>
                <c:pt idx="205">
                  <c:v>96.194599999999994</c:v>
                </c:pt>
                <c:pt idx="206">
                  <c:v>96.662400000000005</c:v>
                </c:pt>
                <c:pt idx="207">
                  <c:v>96.908299999999997</c:v>
                </c:pt>
                <c:pt idx="208">
                  <c:v>97.688900000000004</c:v>
                </c:pt>
                <c:pt idx="209">
                  <c:v>97.144099999999995</c:v>
                </c:pt>
                <c:pt idx="210">
                  <c:v>97.044200000000004</c:v>
                </c:pt>
                <c:pt idx="211">
                  <c:v>97.0715</c:v>
                </c:pt>
                <c:pt idx="212">
                  <c:v>96.417900000000003</c:v>
                </c:pt>
                <c:pt idx="213">
                  <c:v>96.207599999999999</c:v>
                </c:pt>
                <c:pt idx="214">
                  <c:v>96.8155</c:v>
                </c:pt>
                <c:pt idx="215">
                  <c:v>96.7376</c:v>
                </c:pt>
                <c:pt idx="216">
                  <c:v>96.491500000000002</c:v>
                </c:pt>
                <c:pt idx="217">
                  <c:v>96.952600000000004</c:v>
                </c:pt>
                <c:pt idx="218">
                  <c:v>97.083699999999993</c:v>
                </c:pt>
                <c:pt idx="219">
                  <c:v>97.351200000000006</c:v>
                </c:pt>
                <c:pt idx="220">
                  <c:v>96.864099999999993</c:v>
                </c:pt>
                <c:pt idx="221">
                  <c:v>96.766099999999994</c:v>
                </c:pt>
                <c:pt idx="222">
                  <c:v>97.199700000000007</c:v>
                </c:pt>
                <c:pt idx="223">
                  <c:v>96.967299999999994</c:v>
                </c:pt>
                <c:pt idx="224">
                  <c:v>96.972300000000004</c:v>
                </c:pt>
                <c:pt idx="225">
                  <c:v>97.031199999999998</c:v>
                </c:pt>
                <c:pt idx="226">
                  <c:v>96.771600000000007</c:v>
                </c:pt>
                <c:pt idx="227">
                  <c:v>96.7226</c:v>
                </c:pt>
                <c:pt idx="228">
                  <c:v>97.207099999999997</c:v>
                </c:pt>
                <c:pt idx="229">
                  <c:v>97.472200000000001</c:v>
                </c:pt>
                <c:pt idx="230">
                  <c:v>97.050799999999995</c:v>
                </c:pt>
                <c:pt idx="231">
                  <c:v>97.097099999999998</c:v>
                </c:pt>
                <c:pt idx="232">
                  <c:v>97.444900000000004</c:v>
                </c:pt>
                <c:pt idx="233">
                  <c:v>97.134900000000002</c:v>
                </c:pt>
                <c:pt idx="234">
                  <c:v>97.058700000000002</c:v>
                </c:pt>
                <c:pt idx="235">
                  <c:v>97.026399999999995</c:v>
                </c:pt>
                <c:pt idx="236">
                  <c:v>96.447299999999998</c:v>
                </c:pt>
                <c:pt idx="237">
                  <c:v>96.954899999999995</c:v>
                </c:pt>
                <c:pt idx="238">
                  <c:v>96.581400000000002</c:v>
                </c:pt>
                <c:pt idx="239">
                  <c:v>96.667500000000004</c:v>
                </c:pt>
                <c:pt idx="240">
                  <c:v>97.059299999999993</c:v>
                </c:pt>
                <c:pt idx="241">
                  <c:v>96.584999999999994</c:v>
                </c:pt>
                <c:pt idx="242">
                  <c:v>96.373800000000003</c:v>
                </c:pt>
                <c:pt idx="243">
                  <c:v>96.782499999999999</c:v>
                </c:pt>
                <c:pt idx="244">
                  <c:v>96.273399999999995</c:v>
                </c:pt>
                <c:pt idx="245">
                  <c:v>96.2149</c:v>
                </c:pt>
                <c:pt idx="246">
                  <c:v>95.695099999999996</c:v>
                </c:pt>
                <c:pt idx="247">
                  <c:v>95.916799999999995</c:v>
                </c:pt>
                <c:pt idx="248">
                  <c:v>95.203199999999995</c:v>
                </c:pt>
                <c:pt idx="249">
                  <c:v>95.539400000000001</c:v>
                </c:pt>
                <c:pt idx="250">
                  <c:v>95.6584</c:v>
                </c:pt>
                <c:pt idx="251">
                  <c:v>95.597300000000004</c:v>
                </c:pt>
                <c:pt idx="252">
                  <c:v>95.951999999999998</c:v>
                </c:pt>
                <c:pt idx="253">
                  <c:v>96.104399999999998</c:v>
                </c:pt>
                <c:pt idx="254">
                  <c:v>96.080100000000002</c:v>
                </c:pt>
                <c:pt idx="255">
                  <c:v>96.369399999999999</c:v>
                </c:pt>
                <c:pt idx="256">
                  <c:v>96.351900000000001</c:v>
                </c:pt>
                <c:pt idx="257">
                  <c:v>96.3232</c:v>
                </c:pt>
                <c:pt idx="258">
                  <c:v>96.139700000000005</c:v>
                </c:pt>
                <c:pt idx="259">
                  <c:v>96.546899999999994</c:v>
                </c:pt>
                <c:pt idx="260">
                  <c:v>95.819299999999998</c:v>
                </c:pt>
                <c:pt idx="261">
                  <c:v>95.756200000000007</c:v>
                </c:pt>
                <c:pt idx="262">
                  <c:v>95.833699999999993</c:v>
                </c:pt>
                <c:pt idx="263">
                  <c:v>95.427800000000005</c:v>
                </c:pt>
                <c:pt idx="264">
                  <c:v>95.553299999999993</c:v>
                </c:pt>
                <c:pt idx="265">
                  <c:v>95.61</c:v>
                </c:pt>
                <c:pt idx="266">
                  <c:v>97.059299999999993</c:v>
                </c:pt>
                <c:pt idx="267">
                  <c:v>96.733599999999996</c:v>
                </c:pt>
                <c:pt idx="268">
                  <c:v>97.190299999999993</c:v>
                </c:pt>
                <c:pt idx="269">
                  <c:v>97.017700000000005</c:v>
                </c:pt>
                <c:pt idx="270">
                  <c:v>96.918099999999995</c:v>
                </c:pt>
                <c:pt idx="271">
                  <c:v>96.802400000000006</c:v>
                </c:pt>
                <c:pt idx="272">
                  <c:v>96.518699999999995</c:v>
                </c:pt>
                <c:pt idx="273">
                  <c:v>96.558899999999994</c:v>
                </c:pt>
                <c:pt idx="274">
                  <c:v>96.619100000000003</c:v>
                </c:pt>
                <c:pt idx="275">
                  <c:v>96.541799999999995</c:v>
                </c:pt>
                <c:pt idx="276">
                  <c:v>96.438999999999993</c:v>
                </c:pt>
                <c:pt idx="277">
                  <c:v>96.073899999999995</c:v>
                </c:pt>
                <c:pt idx="278">
                  <c:v>96.153700000000001</c:v>
                </c:pt>
                <c:pt idx="279">
                  <c:v>96.221800000000002</c:v>
                </c:pt>
                <c:pt idx="280">
                  <c:v>96.463700000000003</c:v>
                </c:pt>
                <c:pt idx="281">
                  <c:v>96.620400000000004</c:v>
                </c:pt>
                <c:pt idx="282">
                  <c:v>96.838899999999995</c:v>
                </c:pt>
                <c:pt idx="283">
                  <c:v>96.887699999999995</c:v>
                </c:pt>
                <c:pt idx="284">
                  <c:v>97.611999999999995</c:v>
                </c:pt>
                <c:pt idx="285">
                  <c:v>97.372200000000007</c:v>
                </c:pt>
                <c:pt idx="286">
                  <c:v>97.180499999999995</c:v>
                </c:pt>
                <c:pt idx="287">
                  <c:v>97.007999999999996</c:v>
                </c:pt>
                <c:pt idx="288">
                  <c:v>96.468900000000005</c:v>
                </c:pt>
                <c:pt idx="289">
                  <c:v>96.757099999999994</c:v>
                </c:pt>
                <c:pt idx="290">
                  <c:v>96.543400000000005</c:v>
                </c:pt>
                <c:pt idx="291">
                  <c:v>96.500799999999998</c:v>
                </c:pt>
                <c:pt idx="292">
                  <c:v>96.403199999999998</c:v>
                </c:pt>
                <c:pt idx="293">
                  <c:v>96.013599999999997</c:v>
                </c:pt>
                <c:pt idx="294">
                  <c:v>96.354500000000002</c:v>
                </c:pt>
                <c:pt idx="295">
                  <c:v>96.6066</c:v>
                </c:pt>
                <c:pt idx="296">
                  <c:v>96.535300000000007</c:v>
                </c:pt>
                <c:pt idx="297">
                  <c:v>96.823400000000007</c:v>
                </c:pt>
                <c:pt idx="298">
                  <c:v>96.965800000000002</c:v>
                </c:pt>
                <c:pt idx="299">
                  <c:v>97.247900000000001</c:v>
                </c:pt>
                <c:pt idx="300">
                  <c:v>97.245599999999996</c:v>
                </c:pt>
                <c:pt idx="301">
                  <c:v>97.243700000000004</c:v>
                </c:pt>
                <c:pt idx="302">
                  <c:v>97.293400000000005</c:v>
                </c:pt>
                <c:pt idx="303">
                  <c:v>97.137299999999996</c:v>
                </c:pt>
                <c:pt idx="304">
                  <c:v>97.315799999999996</c:v>
                </c:pt>
                <c:pt idx="305">
                  <c:v>97.059200000000004</c:v>
                </c:pt>
                <c:pt idx="306">
                  <c:v>97.036299999999997</c:v>
                </c:pt>
                <c:pt idx="307">
                  <c:v>96.930899999999994</c:v>
                </c:pt>
                <c:pt idx="308">
                  <c:v>97.200400000000002</c:v>
                </c:pt>
                <c:pt idx="309">
                  <c:v>96.949100000000001</c:v>
                </c:pt>
                <c:pt idx="310">
                  <c:v>96.936999999999998</c:v>
                </c:pt>
                <c:pt idx="311">
                  <c:v>97.084699999999998</c:v>
                </c:pt>
                <c:pt idx="312">
                  <c:v>97.0334</c:v>
                </c:pt>
                <c:pt idx="313">
                  <c:v>97.452600000000004</c:v>
                </c:pt>
                <c:pt idx="314">
                  <c:v>97.375</c:v>
                </c:pt>
                <c:pt idx="315">
                  <c:v>97.295599999999993</c:v>
                </c:pt>
                <c:pt idx="316">
                  <c:v>97.574799999999996</c:v>
                </c:pt>
                <c:pt idx="317">
                  <c:v>98.090500000000006</c:v>
                </c:pt>
                <c:pt idx="318">
                  <c:v>98.178899999999999</c:v>
                </c:pt>
                <c:pt idx="319">
                  <c:v>98.033000000000001</c:v>
                </c:pt>
                <c:pt idx="320">
                  <c:v>97.839399999999998</c:v>
                </c:pt>
                <c:pt idx="321">
                  <c:v>97.523499999999999</c:v>
                </c:pt>
                <c:pt idx="322">
                  <c:v>97.532399999999996</c:v>
                </c:pt>
                <c:pt idx="323">
                  <c:v>97.565600000000003</c:v>
                </c:pt>
                <c:pt idx="324">
                  <c:v>97.622600000000006</c:v>
                </c:pt>
                <c:pt idx="325">
                  <c:v>97.462999999999994</c:v>
                </c:pt>
                <c:pt idx="326">
                  <c:v>97.335599999999999</c:v>
                </c:pt>
                <c:pt idx="327">
                  <c:v>97.381500000000003</c:v>
                </c:pt>
                <c:pt idx="328">
                  <c:v>97.537800000000004</c:v>
                </c:pt>
                <c:pt idx="329">
                  <c:v>97.588899999999995</c:v>
                </c:pt>
                <c:pt idx="330">
                  <c:v>97.835400000000007</c:v>
                </c:pt>
                <c:pt idx="331">
                  <c:v>98.026399999999995</c:v>
                </c:pt>
                <c:pt idx="332">
                  <c:v>97.945400000000006</c:v>
                </c:pt>
                <c:pt idx="333">
                  <c:v>98.04</c:v>
                </c:pt>
                <c:pt idx="334">
                  <c:v>98.1173</c:v>
                </c:pt>
                <c:pt idx="335">
                  <c:v>97.873999999999995</c:v>
                </c:pt>
                <c:pt idx="336">
                  <c:v>97.602099999999993</c:v>
                </c:pt>
                <c:pt idx="337">
                  <c:v>97.750699999999995</c:v>
                </c:pt>
                <c:pt idx="338">
                  <c:v>97.975099999999998</c:v>
                </c:pt>
                <c:pt idx="339">
                  <c:v>98.173199999999994</c:v>
                </c:pt>
                <c:pt idx="340">
                  <c:v>98.182500000000005</c:v>
                </c:pt>
                <c:pt idx="341">
                  <c:v>97.774000000000001</c:v>
                </c:pt>
                <c:pt idx="342">
                  <c:v>97.2363</c:v>
                </c:pt>
                <c:pt idx="343">
                  <c:v>97.136399999999995</c:v>
                </c:pt>
                <c:pt idx="344">
                  <c:v>97.360600000000005</c:v>
                </c:pt>
                <c:pt idx="345">
                  <c:v>97.023200000000003</c:v>
                </c:pt>
                <c:pt idx="346">
                  <c:v>96.590999999999994</c:v>
                </c:pt>
                <c:pt idx="347">
                  <c:v>96.785499999999999</c:v>
                </c:pt>
                <c:pt idx="348">
                  <c:v>96.718900000000005</c:v>
                </c:pt>
                <c:pt idx="349">
                  <c:v>97.002899999999997</c:v>
                </c:pt>
                <c:pt idx="350">
                  <c:v>97.041300000000007</c:v>
                </c:pt>
                <c:pt idx="351">
                  <c:v>97.561400000000006</c:v>
                </c:pt>
                <c:pt idx="352">
                  <c:v>97.557000000000002</c:v>
                </c:pt>
                <c:pt idx="353">
                  <c:v>97.6464</c:v>
                </c:pt>
              </c:numCache>
            </c:numRef>
          </c:val>
          <c:smooth val="0"/>
          <c:extLst>
            <c:ext xmlns:c16="http://schemas.microsoft.com/office/drawing/2014/chart" uri="{C3380CC4-5D6E-409C-BE32-E72D297353CC}">
              <c16:uniqueId val="{00000001-88C7-458A-BEB5-732BFED98D68}"/>
            </c:ext>
          </c:extLst>
        </c:ser>
        <c:dLbls>
          <c:showLegendKey val="0"/>
          <c:showVal val="0"/>
          <c:showCatName val="0"/>
          <c:showSerName val="0"/>
          <c:showPercent val="0"/>
          <c:showBubbleSize val="0"/>
        </c:dLbls>
        <c:marker val="1"/>
        <c:smooth val="0"/>
        <c:axId val="-1324964432"/>
        <c:axId val="-1324947568"/>
      </c:lineChart>
      <c:dateAx>
        <c:axId val="-1324964976"/>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6064"/>
        <c:crosses val="autoZero"/>
        <c:auto val="1"/>
        <c:lblOffset val="100"/>
        <c:baseTimeUnit val="days"/>
      </c:dateAx>
      <c:valAx>
        <c:axId val="-132496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4976"/>
        <c:crosses val="autoZero"/>
        <c:crossBetween val="between"/>
      </c:valAx>
      <c:valAx>
        <c:axId val="-1324947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4432"/>
        <c:crosses val="max"/>
        <c:crossBetween val="between"/>
      </c:valAx>
      <c:dateAx>
        <c:axId val="-1324964432"/>
        <c:scaling>
          <c:orientation val="minMax"/>
        </c:scaling>
        <c:delete val="1"/>
        <c:axPos val="b"/>
        <c:numFmt formatCode="yyyy\-mm\-dd" sourceLinked="1"/>
        <c:majorTickMark val="out"/>
        <c:minorTickMark val="none"/>
        <c:tickLblPos val="nextTo"/>
        <c:crossAx val="-1324947568"/>
        <c:crosses val="autoZero"/>
        <c:auto val="1"/>
        <c:lblOffset val="100"/>
        <c:baseTimeUnit val="days"/>
        <c:majorUnit val="1"/>
        <c:minorUnit val="1"/>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全国</a:t>
            </a:r>
            <a:r>
              <a:rPr lang="en-US" sz="1600"/>
              <a:t>247</a:t>
            </a:r>
            <a:r>
              <a:rPr lang="zh-CN" sz="1600"/>
              <a:t>家钢厂生产调研</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2"/>
          <c:order val="2"/>
          <c:tx>
            <c:strRef>
              <c:f>产能利用率!$D$2</c:f>
              <c:strCache>
                <c:ptCount val="1"/>
                <c:pt idx="0">
                  <c:v>日均铁水产量</c:v>
                </c:pt>
              </c:strCache>
            </c:strRef>
          </c:tx>
          <c:spPr>
            <a:solidFill>
              <a:schemeClr val="accent3"/>
            </a:solidFill>
            <a:ln>
              <a:noFill/>
            </a:ln>
            <a:effectLst/>
          </c:spPr>
          <c:invertIfNegative val="0"/>
          <c:cat>
            <c:numRef>
              <c:f>产能利用率!$A$3:$A$70</c:f>
              <c:numCache>
                <c:formatCode>yyyy\-mm\-dd</c:formatCode>
                <c:ptCount val="68"/>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pt idx="65">
                  <c:v>43616</c:v>
                </c:pt>
                <c:pt idx="66">
                  <c:v>43623</c:v>
                </c:pt>
                <c:pt idx="67">
                  <c:v>43630</c:v>
                </c:pt>
              </c:numCache>
            </c:numRef>
          </c:cat>
          <c:val>
            <c:numRef>
              <c:f>产能利用率!$D$3:$D$70</c:f>
              <c:numCache>
                <c:formatCode>General</c:formatCode>
                <c:ptCount val="68"/>
                <c:pt idx="0">
                  <c:v>208.55</c:v>
                </c:pt>
                <c:pt idx="1">
                  <c:v>209.57</c:v>
                </c:pt>
                <c:pt idx="2">
                  <c:v>208.41</c:v>
                </c:pt>
                <c:pt idx="3">
                  <c:v>209.34</c:v>
                </c:pt>
                <c:pt idx="4">
                  <c:v>211.82</c:v>
                </c:pt>
                <c:pt idx="5">
                  <c:v>214.7</c:v>
                </c:pt>
                <c:pt idx="6">
                  <c:v>217.9</c:v>
                </c:pt>
                <c:pt idx="7">
                  <c:v>218.81</c:v>
                </c:pt>
                <c:pt idx="8">
                  <c:v>216.45</c:v>
                </c:pt>
                <c:pt idx="9">
                  <c:v>217.53</c:v>
                </c:pt>
                <c:pt idx="10">
                  <c:v>221.26</c:v>
                </c:pt>
                <c:pt idx="11">
                  <c:v>224.82</c:v>
                </c:pt>
                <c:pt idx="12">
                  <c:v>227.87</c:v>
                </c:pt>
                <c:pt idx="13">
                  <c:v>228.27</c:v>
                </c:pt>
                <c:pt idx="14">
                  <c:v>228.21</c:v>
                </c:pt>
                <c:pt idx="15">
                  <c:v>227.39</c:v>
                </c:pt>
                <c:pt idx="16">
                  <c:v>227.31</c:v>
                </c:pt>
                <c:pt idx="17">
                  <c:v>226.8</c:v>
                </c:pt>
                <c:pt idx="18">
                  <c:v>227.71</c:v>
                </c:pt>
                <c:pt idx="19">
                  <c:v>227.96</c:v>
                </c:pt>
                <c:pt idx="20">
                  <c:v>228.35</c:v>
                </c:pt>
                <c:pt idx="21">
                  <c:v>223.72</c:v>
                </c:pt>
                <c:pt idx="22">
                  <c:v>222.86</c:v>
                </c:pt>
                <c:pt idx="23">
                  <c:v>221.25</c:v>
                </c:pt>
                <c:pt idx="24">
                  <c:v>221.36</c:v>
                </c:pt>
                <c:pt idx="25">
                  <c:v>221.58</c:v>
                </c:pt>
                <c:pt idx="26">
                  <c:v>221.62</c:v>
                </c:pt>
                <c:pt idx="27">
                  <c:v>222.62</c:v>
                </c:pt>
                <c:pt idx="28">
                  <c:v>223.24</c:v>
                </c:pt>
                <c:pt idx="29">
                  <c:v>224.92</c:v>
                </c:pt>
                <c:pt idx="30">
                  <c:v>227.68</c:v>
                </c:pt>
                <c:pt idx="31">
                  <c:v>228.22</c:v>
                </c:pt>
                <c:pt idx="32">
                  <c:v>229.1</c:v>
                </c:pt>
                <c:pt idx="33">
                  <c:v>229.41</c:v>
                </c:pt>
                <c:pt idx="34">
                  <c:v>228.36</c:v>
                </c:pt>
                <c:pt idx="35">
                  <c:v>228.5</c:v>
                </c:pt>
                <c:pt idx="36">
                  <c:v>225.81</c:v>
                </c:pt>
                <c:pt idx="37">
                  <c:v>225.11</c:v>
                </c:pt>
                <c:pt idx="38">
                  <c:v>221.55</c:v>
                </c:pt>
                <c:pt idx="39">
                  <c:v>221.8</c:v>
                </c:pt>
                <c:pt idx="40">
                  <c:v>220.21</c:v>
                </c:pt>
                <c:pt idx="41">
                  <c:v>218.31</c:v>
                </c:pt>
                <c:pt idx="42">
                  <c:v>217.54</c:v>
                </c:pt>
                <c:pt idx="43">
                  <c:v>214.78</c:v>
                </c:pt>
                <c:pt idx="44">
                  <c:v>212.61</c:v>
                </c:pt>
                <c:pt idx="45">
                  <c:v>213.69</c:v>
                </c:pt>
                <c:pt idx="46">
                  <c:v>213.8</c:v>
                </c:pt>
                <c:pt idx="47">
                  <c:v>216</c:v>
                </c:pt>
                <c:pt idx="48">
                  <c:v>217.54</c:v>
                </c:pt>
                <c:pt idx="49">
                  <c:v>218.09</c:v>
                </c:pt>
                <c:pt idx="50">
                  <c:v>219.85</c:v>
                </c:pt>
                <c:pt idx="51">
                  <c:v>221.09</c:v>
                </c:pt>
                <c:pt idx="52">
                  <c:v>220.57</c:v>
                </c:pt>
                <c:pt idx="53">
                  <c:v>215.2</c:v>
                </c:pt>
                <c:pt idx="54">
                  <c:v>214.15</c:v>
                </c:pt>
                <c:pt idx="55">
                  <c:v>216.73</c:v>
                </c:pt>
                <c:pt idx="56">
                  <c:v>219</c:v>
                </c:pt>
                <c:pt idx="57">
                  <c:v>222.16</c:v>
                </c:pt>
                <c:pt idx="58">
                  <c:v>228.59</c:v>
                </c:pt>
                <c:pt idx="59">
                  <c:v>232.24</c:v>
                </c:pt>
                <c:pt idx="60">
                  <c:v>233.62</c:v>
                </c:pt>
                <c:pt idx="61">
                  <c:v>234.78</c:v>
                </c:pt>
                <c:pt idx="62">
                  <c:v>233.3</c:v>
                </c:pt>
                <c:pt idx="63">
                  <c:v>234.02</c:v>
                </c:pt>
                <c:pt idx="64">
                  <c:v>235.37</c:v>
                </c:pt>
                <c:pt idx="65">
                  <c:v>235.93</c:v>
                </c:pt>
                <c:pt idx="66">
                  <c:v>237.83</c:v>
                </c:pt>
                <c:pt idx="67">
                  <c:v>237.79</c:v>
                </c:pt>
              </c:numCache>
            </c:numRef>
          </c:val>
          <c:extLst>
            <c:ext xmlns:c16="http://schemas.microsoft.com/office/drawing/2014/chart" uri="{C3380CC4-5D6E-409C-BE32-E72D297353CC}">
              <c16:uniqueId val="{00000000-12B7-4424-ADAB-33304E92DE18}"/>
            </c:ext>
          </c:extLst>
        </c:ser>
        <c:dLbls>
          <c:showLegendKey val="0"/>
          <c:showVal val="0"/>
          <c:showCatName val="0"/>
          <c:showSerName val="0"/>
          <c:showPercent val="0"/>
          <c:showBubbleSize val="0"/>
        </c:dLbls>
        <c:gapWidth val="150"/>
        <c:axId val="2074797615"/>
        <c:axId val="1397750719"/>
      </c:barChart>
      <c:lineChart>
        <c:grouping val="standard"/>
        <c:varyColors val="0"/>
        <c:ser>
          <c:idx val="0"/>
          <c:order val="0"/>
          <c:tx>
            <c:strRef>
              <c:f>产能利用率!$B$2</c:f>
              <c:strCache>
                <c:ptCount val="1"/>
                <c:pt idx="0">
                  <c:v>开工率</c:v>
                </c:pt>
              </c:strCache>
            </c:strRef>
          </c:tx>
          <c:spPr>
            <a:ln w="25400" cap="rnd">
              <a:solidFill>
                <a:schemeClr val="accent1"/>
              </a:solidFill>
              <a:round/>
            </a:ln>
            <a:effectLst/>
          </c:spPr>
          <c:marker>
            <c:symbol val="none"/>
          </c:marker>
          <c:cat>
            <c:numRef>
              <c:f>产能利用率!$A$3:$A$70</c:f>
              <c:numCache>
                <c:formatCode>yyyy\-mm\-dd</c:formatCode>
                <c:ptCount val="68"/>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pt idx="65">
                  <c:v>43616</c:v>
                </c:pt>
                <c:pt idx="66">
                  <c:v>43623</c:v>
                </c:pt>
                <c:pt idx="67">
                  <c:v>43630</c:v>
                </c:pt>
              </c:numCache>
            </c:numRef>
          </c:cat>
          <c:val>
            <c:numRef>
              <c:f>产能利用率!$B$3:$B$70</c:f>
              <c:numCache>
                <c:formatCode>General</c:formatCode>
                <c:ptCount val="68"/>
                <c:pt idx="0">
                  <c:v>75.489999999999995</c:v>
                </c:pt>
                <c:pt idx="1">
                  <c:v>75.150000000000006</c:v>
                </c:pt>
                <c:pt idx="2">
                  <c:v>75.260000000000005</c:v>
                </c:pt>
                <c:pt idx="3">
                  <c:v>76.31</c:v>
                </c:pt>
                <c:pt idx="4">
                  <c:v>77.930000000000007</c:v>
                </c:pt>
                <c:pt idx="5">
                  <c:v>78.510000000000005</c:v>
                </c:pt>
                <c:pt idx="6">
                  <c:v>79.67</c:v>
                </c:pt>
                <c:pt idx="7">
                  <c:v>78.86</c:v>
                </c:pt>
                <c:pt idx="8">
                  <c:v>78.510000000000005</c:v>
                </c:pt>
                <c:pt idx="9">
                  <c:v>79.33</c:v>
                </c:pt>
                <c:pt idx="10">
                  <c:v>80.489999999999995</c:v>
                </c:pt>
                <c:pt idx="11">
                  <c:v>81.53</c:v>
                </c:pt>
                <c:pt idx="12">
                  <c:v>83.39</c:v>
                </c:pt>
                <c:pt idx="13">
                  <c:v>83.62</c:v>
                </c:pt>
                <c:pt idx="14">
                  <c:v>83.28</c:v>
                </c:pt>
                <c:pt idx="15">
                  <c:v>83.28</c:v>
                </c:pt>
                <c:pt idx="16">
                  <c:v>83.16</c:v>
                </c:pt>
                <c:pt idx="17">
                  <c:v>82.58</c:v>
                </c:pt>
                <c:pt idx="18">
                  <c:v>83.28</c:v>
                </c:pt>
                <c:pt idx="19">
                  <c:v>82.93</c:v>
                </c:pt>
                <c:pt idx="20">
                  <c:v>83.16</c:v>
                </c:pt>
                <c:pt idx="21">
                  <c:v>80.02</c:v>
                </c:pt>
                <c:pt idx="22">
                  <c:v>79.44</c:v>
                </c:pt>
                <c:pt idx="23">
                  <c:v>78.75</c:v>
                </c:pt>
                <c:pt idx="24">
                  <c:v>78.75</c:v>
                </c:pt>
                <c:pt idx="25">
                  <c:v>78.86</c:v>
                </c:pt>
                <c:pt idx="26">
                  <c:v>79.09</c:v>
                </c:pt>
                <c:pt idx="27">
                  <c:v>79.44</c:v>
                </c:pt>
                <c:pt idx="28">
                  <c:v>80.599999999999994</c:v>
                </c:pt>
                <c:pt idx="29">
                  <c:v>80.489999999999995</c:v>
                </c:pt>
                <c:pt idx="30">
                  <c:v>80.84</c:v>
                </c:pt>
                <c:pt idx="31">
                  <c:v>80.02</c:v>
                </c:pt>
                <c:pt idx="32">
                  <c:v>80.84</c:v>
                </c:pt>
                <c:pt idx="33">
                  <c:v>80.37</c:v>
                </c:pt>
                <c:pt idx="34">
                  <c:v>80.14</c:v>
                </c:pt>
                <c:pt idx="35">
                  <c:v>79.44</c:v>
                </c:pt>
                <c:pt idx="36">
                  <c:v>79.09</c:v>
                </c:pt>
                <c:pt idx="37">
                  <c:v>78.400000000000006</c:v>
                </c:pt>
                <c:pt idx="38">
                  <c:v>77.58</c:v>
                </c:pt>
                <c:pt idx="39">
                  <c:v>76.89</c:v>
                </c:pt>
                <c:pt idx="40">
                  <c:v>76.31</c:v>
                </c:pt>
                <c:pt idx="41">
                  <c:v>76.19</c:v>
                </c:pt>
                <c:pt idx="42">
                  <c:v>75.260000000000005</c:v>
                </c:pt>
                <c:pt idx="43">
                  <c:v>75.489999999999995</c:v>
                </c:pt>
                <c:pt idx="44">
                  <c:v>74.8</c:v>
                </c:pt>
                <c:pt idx="45">
                  <c:v>75.03</c:v>
                </c:pt>
                <c:pt idx="46">
                  <c:v>75.84</c:v>
                </c:pt>
                <c:pt idx="47">
                  <c:v>77.12</c:v>
                </c:pt>
                <c:pt idx="48">
                  <c:v>77.58</c:v>
                </c:pt>
                <c:pt idx="49">
                  <c:v>77.239999999999995</c:v>
                </c:pt>
                <c:pt idx="50">
                  <c:v>77.239999999999995</c:v>
                </c:pt>
                <c:pt idx="51">
                  <c:v>77.58</c:v>
                </c:pt>
                <c:pt idx="52">
                  <c:v>77.239999999999995</c:v>
                </c:pt>
                <c:pt idx="53">
                  <c:v>74.099999999999994</c:v>
                </c:pt>
                <c:pt idx="54">
                  <c:v>73.87</c:v>
                </c:pt>
                <c:pt idx="55">
                  <c:v>75.03</c:v>
                </c:pt>
                <c:pt idx="56">
                  <c:v>75.73</c:v>
                </c:pt>
                <c:pt idx="57">
                  <c:v>79.91</c:v>
                </c:pt>
                <c:pt idx="58">
                  <c:v>81.42</c:v>
                </c:pt>
                <c:pt idx="59">
                  <c:v>82.46</c:v>
                </c:pt>
                <c:pt idx="60">
                  <c:v>83.16</c:v>
                </c:pt>
                <c:pt idx="61">
                  <c:v>83.39</c:v>
                </c:pt>
                <c:pt idx="62">
                  <c:v>81.88</c:v>
                </c:pt>
                <c:pt idx="63">
                  <c:v>82.23</c:v>
                </c:pt>
                <c:pt idx="64">
                  <c:v>84.32</c:v>
                </c:pt>
                <c:pt idx="65">
                  <c:v>84.67</c:v>
                </c:pt>
                <c:pt idx="66">
                  <c:v>84.9</c:v>
                </c:pt>
                <c:pt idx="67">
                  <c:v>84.67</c:v>
                </c:pt>
              </c:numCache>
            </c:numRef>
          </c:val>
          <c:smooth val="0"/>
          <c:extLst>
            <c:ext xmlns:c16="http://schemas.microsoft.com/office/drawing/2014/chart" uri="{C3380CC4-5D6E-409C-BE32-E72D297353CC}">
              <c16:uniqueId val="{00000001-12B7-4424-ADAB-33304E92DE18}"/>
            </c:ext>
          </c:extLst>
        </c:ser>
        <c:ser>
          <c:idx val="1"/>
          <c:order val="1"/>
          <c:tx>
            <c:strRef>
              <c:f>产能利用率!$C$2</c:f>
              <c:strCache>
                <c:ptCount val="1"/>
                <c:pt idx="0">
                  <c:v>利用率</c:v>
                </c:pt>
              </c:strCache>
            </c:strRef>
          </c:tx>
          <c:spPr>
            <a:ln w="25400" cap="rnd">
              <a:solidFill>
                <a:schemeClr val="accent2"/>
              </a:solidFill>
              <a:round/>
            </a:ln>
            <a:effectLst/>
          </c:spPr>
          <c:marker>
            <c:symbol val="none"/>
          </c:marker>
          <c:cat>
            <c:numRef>
              <c:f>产能利用率!$A$3:$A$70</c:f>
              <c:numCache>
                <c:formatCode>yyyy\-mm\-dd</c:formatCode>
                <c:ptCount val="68"/>
                <c:pt idx="0">
                  <c:v>43161</c:v>
                </c:pt>
                <c:pt idx="1">
                  <c:v>43168</c:v>
                </c:pt>
                <c:pt idx="2">
                  <c:v>43175</c:v>
                </c:pt>
                <c:pt idx="3">
                  <c:v>43182</c:v>
                </c:pt>
                <c:pt idx="4">
                  <c:v>43189</c:v>
                </c:pt>
                <c:pt idx="5">
                  <c:v>43196</c:v>
                </c:pt>
                <c:pt idx="6">
                  <c:v>43203</c:v>
                </c:pt>
                <c:pt idx="7">
                  <c:v>43210</c:v>
                </c:pt>
                <c:pt idx="8">
                  <c:v>43217</c:v>
                </c:pt>
                <c:pt idx="9">
                  <c:v>43224</c:v>
                </c:pt>
                <c:pt idx="10">
                  <c:v>43231</c:v>
                </c:pt>
                <c:pt idx="11">
                  <c:v>43238</c:v>
                </c:pt>
                <c:pt idx="12">
                  <c:v>43245</c:v>
                </c:pt>
                <c:pt idx="13">
                  <c:v>43252</c:v>
                </c:pt>
                <c:pt idx="14">
                  <c:v>43259</c:v>
                </c:pt>
                <c:pt idx="15">
                  <c:v>43266</c:v>
                </c:pt>
                <c:pt idx="16">
                  <c:v>43273</c:v>
                </c:pt>
                <c:pt idx="17">
                  <c:v>43280</c:v>
                </c:pt>
                <c:pt idx="18">
                  <c:v>43287</c:v>
                </c:pt>
                <c:pt idx="19">
                  <c:v>43294</c:v>
                </c:pt>
                <c:pt idx="20">
                  <c:v>43301</c:v>
                </c:pt>
                <c:pt idx="21">
                  <c:v>43308</c:v>
                </c:pt>
                <c:pt idx="22">
                  <c:v>43315</c:v>
                </c:pt>
                <c:pt idx="23">
                  <c:v>43322</c:v>
                </c:pt>
                <c:pt idx="24">
                  <c:v>43329</c:v>
                </c:pt>
                <c:pt idx="25">
                  <c:v>43336</c:v>
                </c:pt>
                <c:pt idx="26">
                  <c:v>43343</c:v>
                </c:pt>
                <c:pt idx="27">
                  <c:v>43350</c:v>
                </c:pt>
                <c:pt idx="28">
                  <c:v>43357</c:v>
                </c:pt>
                <c:pt idx="29">
                  <c:v>43364</c:v>
                </c:pt>
                <c:pt idx="30">
                  <c:v>43371</c:v>
                </c:pt>
                <c:pt idx="31">
                  <c:v>43378</c:v>
                </c:pt>
                <c:pt idx="32">
                  <c:v>43385</c:v>
                </c:pt>
                <c:pt idx="33">
                  <c:v>43392</c:v>
                </c:pt>
                <c:pt idx="34">
                  <c:v>43399</c:v>
                </c:pt>
                <c:pt idx="35">
                  <c:v>43406</c:v>
                </c:pt>
                <c:pt idx="36">
                  <c:v>43413</c:v>
                </c:pt>
                <c:pt idx="37">
                  <c:v>43420</c:v>
                </c:pt>
                <c:pt idx="38">
                  <c:v>43427</c:v>
                </c:pt>
                <c:pt idx="39">
                  <c:v>43434</c:v>
                </c:pt>
                <c:pt idx="40">
                  <c:v>43441</c:v>
                </c:pt>
                <c:pt idx="41">
                  <c:v>43448</c:v>
                </c:pt>
                <c:pt idx="42">
                  <c:v>43455</c:v>
                </c:pt>
                <c:pt idx="43">
                  <c:v>43462</c:v>
                </c:pt>
                <c:pt idx="44">
                  <c:v>43469</c:v>
                </c:pt>
                <c:pt idx="45">
                  <c:v>43476</c:v>
                </c:pt>
                <c:pt idx="46">
                  <c:v>43483</c:v>
                </c:pt>
                <c:pt idx="47">
                  <c:v>43490</c:v>
                </c:pt>
                <c:pt idx="48">
                  <c:v>43497</c:v>
                </c:pt>
                <c:pt idx="49">
                  <c:v>43504</c:v>
                </c:pt>
                <c:pt idx="50">
                  <c:v>43511</c:v>
                </c:pt>
                <c:pt idx="51">
                  <c:v>43518</c:v>
                </c:pt>
                <c:pt idx="52">
                  <c:v>43525</c:v>
                </c:pt>
                <c:pt idx="53">
                  <c:v>43532</c:v>
                </c:pt>
                <c:pt idx="54">
                  <c:v>43539</c:v>
                </c:pt>
                <c:pt idx="55">
                  <c:v>43546</c:v>
                </c:pt>
                <c:pt idx="56">
                  <c:v>43553</c:v>
                </c:pt>
                <c:pt idx="57">
                  <c:v>43560</c:v>
                </c:pt>
                <c:pt idx="58">
                  <c:v>43567</c:v>
                </c:pt>
                <c:pt idx="59">
                  <c:v>43574</c:v>
                </c:pt>
                <c:pt idx="60">
                  <c:v>43581</c:v>
                </c:pt>
                <c:pt idx="61">
                  <c:v>43588</c:v>
                </c:pt>
                <c:pt idx="62">
                  <c:v>43595</c:v>
                </c:pt>
                <c:pt idx="63">
                  <c:v>43602</c:v>
                </c:pt>
                <c:pt idx="64">
                  <c:v>43609</c:v>
                </c:pt>
                <c:pt idx="65">
                  <c:v>43616</c:v>
                </c:pt>
                <c:pt idx="66">
                  <c:v>43623</c:v>
                </c:pt>
                <c:pt idx="67">
                  <c:v>43630</c:v>
                </c:pt>
              </c:numCache>
            </c:numRef>
          </c:cat>
          <c:val>
            <c:numRef>
              <c:f>产能利用率!$C$3:$C$70</c:f>
              <c:numCache>
                <c:formatCode>General</c:formatCode>
                <c:ptCount val="68"/>
                <c:pt idx="0">
                  <c:v>74.58</c:v>
                </c:pt>
                <c:pt idx="1">
                  <c:v>74.95</c:v>
                </c:pt>
                <c:pt idx="2">
                  <c:v>74.53</c:v>
                </c:pt>
                <c:pt idx="3">
                  <c:v>74.86</c:v>
                </c:pt>
                <c:pt idx="4">
                  <c:v>75.75</c:v>
                </c:pt>
                <c:pt idx="5">
                  <c:v>76.78</c:v>
                </c:pt>
                <c:pt idx="6">
                  <c:v>77.92</c:v>
                </c:pt>
                <c:pt idx="7">
                  <c:v>78.25</c:v>
                </c:pt>
                <c:pt idx="8">
                  <c:v>77.400000000000006</c:v>
                </c:pt>
                <c:pt idx="9">
                  <c:v>77.790000000000006</c:v>
                </c:pt>
                <c:pt idx="10">
                  <c:v>79.12</c:v>
                </c:pt>
                <c:pt idx="11">
                  <c:v>80.400000000000006</c:v>
                </c:pt>
                <c:pt idx="12">
                  <c:v>81.489999999999995</c:v>
                </c:pt>
                <c:pt idx="13">
                  <c:v>81.63</c:v>
                </c:pt>
                <c:pt idx="14">
                  <c:v>81.61</c:v>
                </c:pt>
                <c:pt idx="15">
                  <c:v>81.319999999999993</c:v>
                </c:pt>
                <c:pt idx="16">
                  <c:v>81.290000000000006</c:v>
                </c:pt>
                <c:pt idx="17">
                  <c:v>81.099999999999994</c:v>
                </c:pt>
                <c:pt idx="18">
                  <c:v>81.430000000000007</c:v>
                </c:pt>
                <c:pt idx="19">
                  <c:v>81.52</c:v>
                </c:pt>
                <c:pt idx="20">
                  <c:v>81.66</c:v>
                </c:pt>
                <c:pt idx="21">
                  <c:v>80</c:v>
                </c:pt>
                <c:pt idx="22">
                  <c:v>79.69</c:v>
                </c:pt>
                <c:pt idx="23">
                  <c:v>79.12</c:v>
                </c:pt>
                <c:pt idx="24">
                  <c:v>79.16</c:v>
                </c:pt>
                <c:pt idx="25">
                  <c:v>79.239999999999995</c:v>
                </c:pt>
                <c:pt idx="26">
                  <c:v>79.25</c:v>
                </c:pt>
                <c:pt idx="27">
                  <c:v>79.61</c:v>
                </c:pt>
                <c:pt idx="28">
                  <c:v>79.83</c:v>
                </c:pt>
                <c:pt idx="29">
                  <c:v>80.430000000000007</c:v>
                </c:pt>
                <c:pt idx="30">
                  <c:v>81.42</c:v>
                </c:pt>
                <c:pt idx="31">
                  <c:v>81.61</c:v>
                </c:pt>
                <c:pt idx="32">
                  <c:v>81.93</c:v>
                </c:pt>
                <c:pt idx="33">
                  <c:v>82.04</c:v>
                </c:pt>
                <c:pt idx="34">
                  <c:v>81.66</c:v>
                </c:pt>
                <c:pt idx="35">
                  <c:v>81.709999999999994</c:v>
                </c:pt>
                <c:pt idx="36">
                  <c:v>80.75</c:v>
                </c:pt>
                <c:pt idx="37">
                  <c:v>80.5</c:v>
                </c:pt>
                <c:pt idx="38">
                  <c:v>79.23</c:v>
                </c:pt>
                <c:pt idx="39">
                  <c:v>79.31</c:v>
                </c:pt>
                <c:pt idx="40">
                  <c:v>78.81</c:v>
                </c:pt>
                <c:pt idx="41">
                  <c:v>78.13</c:v>
                </c:pt>
                <c:pt idx="42">
                  <c:v>77.790000000000006</c:v>
                </c:pt>
                <c:pt idx="43">
                  <c:v>76.8</c:v>
                </c:pt>
                <c:pt idx="44">
                  <c:v>76.03</c:v>
                </c:pt>
                <c:pt idx="45">
                  <c:v>76.42</c:v>
                </c:pt>
                <c:pt idx="46">
                  <c:v>76.45</c:v>
                </c:pt>
                <c:pt idx="47">
                  <c:v>77.239999999999995</c:v>
                </c:pt>
                <c:pt idx="48">
                  <c:v>77.790000000000006</c:v>
                </c:pt>
                <c:pt idx="49">
                  <c:v>77.989999999999995</c:v>
                </c:pt>
                <c:pt idx="50">
                  <c:v>78.62</c:v>
                </c:pt>
                <c:pt idx="51">
                  <c:v>79.06</c:v>
                </c:pt>
                <c:pt idx="52">
                  <c:v>78.88</c:v>
                </c:pt>
                <c:pt idx="53">
                  <c:v>76.959999999999994</c:v>
                </c:pt>
                <c:pt idx="54">
                  <c:v>76.58</c:v>
                </c:pt>
                <c:pt idx="55">
                  <c:v>77.5</c:v>
                </c:pt>
                <c:pt idx="56">
                  <c:v>78.31</c:v>
                </c:pt>
                <c:pt idx="57">
                  <c:v>79.45</c:v>
                </c:pt>
                <c:pt idx="58">
                  <c:v>81.739999999999995</c:v>
                </c:pt>
                <c:pt idx="59">
                  <c:v>83.05</c:v>
                </c:pt>
                <c:pt idx="60">
                  <c:v>83.54</c:v>
                </c:pt>
                <c:pt idx="61">
                  <c:v>83.96</c:v>
                </c:pt>
                <c:pt idx="62">
                  <c:v>83.43</c:v>
                </c:pt>
                <c:pt idx="63">
                  <c:v>83.69</c:v>
                </c:pt>
                <c:pt idx="64">
                  <c:v>84.17</c:v>
                </c:pt>
                <c:pt idx="65">
                  <c:v>84.37</c:v>
                </c:pt>
                <c:pt idx="66">
                  <c:v>85.05</c:v>
                </c:pt>
                <c:pt idx="67">
                  <c:v>85.03</c:v>
                </c:pt>
              </c:numCache>
            </c:numRef>
          </c:val>
          <c:smooth val="0"/>
          <c:extLst>
            <c:ext xmlns:c16="http://schemas.microsoft.com/office/drawing/2014/chart" uri="{C3380CC4-5D6E-409C-BE32-E72D297353CC}">
              <c16:uniqueId val="{00000002-12B7-4424-ADAB-33304E92DE18}"/>
            </c:ext>
          </c:extLst>
        </c:ser>
        <c:dLbls>
          <c:showLegendKey val="0"/>
          <c:showVal val="0"/>
          <c:showCatName val="0"/>
          <c:showSerName val="0"/>
          <c:showPercent val="0"/>
          <c:showBubbleSize val="0"/>
        </c:dLbls>
        <c:marker val="1"/>
        <c:smooth val="0"/>
        <c:axId val="183530959"/>
        <c:axId val="2069681967"/>
      </c:lineChart>
      <c:dateAx>
        <c:axId val="183530959"/>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69681967"/>
        <c:crosses val="autoZero"/>
        <c:auto val="1"/>
        <c:lblOffset val="100"/>
        <c:baseTimeUnit val="days"/>
      </c:dateAx>
      <c:valAx>
        <c:axId val="20696819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3530959"/>
        <c:crosses val="autoZero"/>
        <c:crossBetween val="between"/>
      </c:valAx>
      <c:valAx>
        <c:axId val="1397750719"/>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74797615"/>
        <c:crosses val="max"/>
        <c:crossBetween val="between"/>
      </c:valAx>
      <c:dateAx>
        <c:axId val="2074797615"/>
        <c:scaling>
          <c:orientation val="minMax"/>
        </c:scaling>
        <c:delete val="1"/>
        <c:axPos val="b"/>
        <c:numFmt formatCode="yyyy\-mm\-dd" sourceLinked="1"/>
        <c:majorTickMark val="out"/>
        <c:minorTickMark val="none"/>
        <c:tickLblPos val="nextTo"/>
        <c:crossAx val="1397750719"/>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联合钢铁电炉产能利用率</a:t>
            </a:r>
          </a:p>
        </c:rich>
      </c:tx>
      <c:layout>
        <c:manualLayout>
          <c:xMode val="edge"/>
          <c:yMode val="edge"/>
          <c:x val="0.36159695817490495"/>
          <c:y val="2.1891150229598519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电炉产能!$B$1</c:f>
              <c:strCache>
                <c:ptCount val="1"/>
                <c:pt idx="0">
                  <c:v>全国</c:v>
                </c:pt>
              </c:strCache>
            </c:strRef>
          </c:tx>
          <c:spPr>
            <a:ln w="19050" cap="rnd">
              <a:solidFill>
                <a:schemeClr val="accent1"/>
              </a:solidFill>
              <a:round/>
            </a:ln>
            <a:effectLst/>
          </c:spPr>
          <c:marker>
            <c:symbol val="none"/>
          </c:marker>
          <c:cat>
            <c:numRef>
              <c:f>电炉产能!$A$2:$A$74</c:f>
              <c:numCache>
                <c:formatCode>yyyy\-mm\-dd</c:formatCode>
                <c:ptCount val="55"/>
                <c:pt idx="0">
                  <c:v>43231</c:v>
                </c:pt>
                <c:pt idx="1">
                  <c:v>43238</c:v>
                </c:pt>
                <c:pt idx="2">
                  <c:v>43245</c:v>
                </c:pt>
                <c:pt idx="3">
                  <c:v>43252</c:v>
                </c:pt>
                <c:pt idx="4">
                  <c:v>43259</c:v>
                </c:pt>
                <c:pt idx="5">
                  <c:v>43266</c:v>
                </c:pt>
                <c:pt idx="6">
                  <c:v>43273</c:v>
                </c:pt>
                <c:pt idx="7">
                  <c:v>43280</c:v>
                </c:pt>
                <c:pt idx="8">
                  <c:v>43287</c:v>
                </c:pt>
                <c:pt idx="9">
                  <c:v>43294</c:v>
                </c:pt>
                <c:pt idx="10">
                  <c:v>43301</c:v>
                </c:pt>
                <c:pt idx="11">
                  <c:v>43308</c:v>
                </c:pt>
                <c:pt idx="12">
                  <c:v>43315</c:v>
                </c:pt>
                <c:pt idx="13">
                  <c:v>43322</c:v>
                </c:pt>
                <c:pt idx="14">
                  <c:v>43329</c:v>
                </c:pt>
                <c:pt idx="15">
                  <c:v>43336</c:v>
                </c:pt>
                <c:pt idx="16">
                  <c:v>43343</c:v>
                </c:pt>
                <c:pt idx="17">
                  <c:v>43350</c:v>
                </c:pt>
                <c:pt idx="18">
                  <c:v>43357</c:v>
                </c:pt>
                <c:pt idx="19">
                  <c:v>43364</c:v>
                </c:pt>
                <c:pt idx="20">
                  <c:v>43371</c:v>
                </c:pt>
                <c:pt idx="21">
                  <c:v>43385</c:v>
                </c:pt>
                <c:pt idx="22">
                  <c:v>43392</c:v>
                </c:pt>
                <c:pt idx="23">
                  <c:v>43399</c:v>
                </c:pt>
                <c:pt idx="24">
                  <c:v>43406</c:v>
                </c:pt>
                <c:pt idx="25">
                  <c:v>43413</c:v>
                </c:pt>
                <c:pt idx="26">
                  <c:v>43420</c:v>
                </c:pt>
                <c:pt idx="27">
                  <c:v>43427</c:v>
                </c:pt>
                <c:pt idx="28">
                  <c:v>43434</c:v>
                </c:pt>
                <c:pt idx="29">
                  <c:v>43441</c:v>
                </c:pt>
                <c:pt idx="30">
                  <c:v>43448</c:v>
                </c:pt>
                <c:pt idx="31">
                  <c:v>43455</c:v>
                </c:pt>
                <c:pt idx="32">
                  <c:v>43462</c:v>
                </c:pt>
                <c:pt idx="33">
                  <c:v>43469</c:v>
                </c:pt>
                <c:pt idx="34">
                  <c:v>43476</c:v>
                </c:pt>
                <c:pt idx="35">
                  <c:v>43483</c:v>
                </c:pt>
                <c:pt idx="36">
                  <c:v>43490</c:v>
                </c:pt>
                <c:pt idx="37">
                  <c:v>43497</c:v>
                </c:pt>
                <c:pt idx="38">
                  <c:v>43511</c:v>
                </c:pt>
                <c:pt idx="39">
                  <c:v>43518</c:v>
                </c:pt>
                <c:pt idx="40">
                  <c:v>43525</c:v>
                </c:pt>
                <c:pt idx="41">
                  <c:v>43532</c:v>
                </c:pt>
                <c:pt idx="42">
                  <c:v>43539</c:v>
                </c:pt>
                <c:pt idx="43">
                  <c:v>43546</c:v>
                </c:pt>
                <c:pt idx="44">
                  <c:v>43559</c:v>
                </c:pt>
                <c:pt idx="45">
                  <c:v>43567</c:v>
                </c:pt>
                <c:pt idx="46">
                  <c:v>43574</c:v>
                </c:pt>
                <c:pt idx="47">
                  <c:v>43581</c:v>
                </c:pt>
                <c:pt idx="48">
                  <c:v>43590</c:v>
                </c:pt>
                <c:pt idx="49">
                  <c:v>43595</c:v>
                </c:pt>
                <c:pt idx="50">
                  <c:v>43602</c:v>
                </c:pt>
                <c:pt idx="51">
                  <c:v>43609</c:v>
                </c:pt>
                <c:pt idx="52">
                  <c:v>43616</c:v>
                </c:pt>
                <c:pt idx="53">
                  <c:v>43622</c:v>
                </c:pt>
                <c:pt idx="54">
                  <c:v>43630</c:v>
                </c:pt>
              </c:numCache>
            </c:numRef>
          </c:cat>
          <c:val>
            <c:numRef>
              <c:f>电炉产能!$B$2:$B$74</c:f>
              <c:numCache>
                <c:formatCode>General</c:formatCode>
                <c:ptCount val="55"/>
                <c:pt idx="0">
                  <c:v>66.400000000000006</c:v>
                </c:pt>
                <c:pt idx="1">
                  <c:v>66.989999999999995</c:v>
                </c:pt>
                <c:pt idx="2">
                  <c:v>66.290000000000006</c:v>
                </c:pt>
                <c:pt idx="3">
                  <c:v>63.06</c:v>
                </c:pt>
                <c:pt idx="4">
                  <c:v>64.03</c:v>
                </c:pt>
                <c:pt idx="5">
                  <c:v>64.28</c:v>
                </c:pt>
                <c:pt idx="6">
                  <c:v>64.47</c:v>
                </c:pt>
                <c:pt idx="7">
                  <c:v>65.03</c:v>
                </c:pt>
                <c:pt idx="8">
                  <c:v>66.569999999999993</c:v>
                </c:pt>
                <c:pt idx="9">
                  <c:v>67.510000000000005</c:v>
                </c:pt>
                <c:pt idx="10">
                  <c:v>67.760000000000005</c:v>
                </c:pt>
                <c:pt idx="11">
                  <c:v>69.38</c:v>
                </c:pt>
                <c:pt idx="12">
                  <c:v>68.819999999999993</c:v>
                </c:pt>
                <c:pt idx="13">
                  <c:v>69.400000000000006</c:v>
                </c:pt>
                <c:pt idx="14">
                  <c:v>70.11</c:v>
                </c:pt>
                <c:pt idx="15">
                  <c:v>70.53</c:v>
                </c:pt>
                <c:pt idx="16">
                  <c:v>71.25</c:v>
                </c:pt>
                <c:pt idx="17">
                  <c:v>70.59</c:v>
                </c:pt>
                <c:pt idx="18">
                  <c:v>70.98</c:v>
                </c:pt>
                <c:pt idx="19">
                  <c:v>71.150000000000006</c:v>
                </c:pt>
                <c:pt idx="20">
                  <c:v>71.760000000000005</c:v>
                </c:pt>
                <c:pt idx="21">
                  <c:v>71.13</c:v>
                </c:pt>
                <c:pt idx="22">
                  <c:v>69.540000000000006</c:v>
                </c:pt>
                <c:pt idx="23">
                  <c:v>69.819999999999993</c:v>
                </c:pt>
                <c:pt idx="24">
                  <c:v>70.650000000000006</c:v>
                </c:pt>
                <c:pt idx="25">
                  <c:v>69.63</c:v>
                </c:pt>
                <c:pt idx="26">
                  <c:v>70.150000000000006</c:v>
                </c:pt>
                <c:pt idx="27">
                  <c:v>69.89</c:v>
                </c:pt>
                <c:pt idx="28">
                  <c:v>69.87</c:v>
                </c:pt>
                <c:pt idx="29">
                  <c:v>67.89</c:v>
                </c:pt>
                <c:pt idx="30">
                  <c:v>66.08</c:v>
                </c:pt>
                <c:pt idx="31">
                  <c:v>65.290000000000006</c:v>
                </c:pt>
                <c:pt idx="32">
                  <c:v>63.37</c:v>
                </c:pt>
                <c:pt idx="33">
                  <c:v>65.53</c:v>
                </c:pt>
                <c:pt idx="34">
                  <c:v>64.739999999999995</c:v>
                </c:pt>
                <c:pt idx="35">
                  <c:v>58.71</c:v>
                </c:pt>
                <c:pt idx="36">
                  <c:v>46.67</c:v>
                </c:pt>
                <c:pt idx="37">
                  <c:v>34.840000000000003</c:v>
                </c:pt>
                <c:pt idx="38">
                  <c:v>36.15</c:v>
                </c:pt>
                <c:pt idx="39">
                  <c:v>42.92</c:v>
                </c:pt>
                <c:pt idx="40">
                  <c:v>50.82</c:v>
                </c:pt>
                <c:pt idx="41">
                  <c:v>57.17</c:v>
                </c:pt>
                <c:pt idx="42">
                  <c:v>61.23</c:v>
                </c:pt>
                <c:pt idx="43">
                  <c:v>63.1</c:v>
                </c:pt>
                <c:pt idx="44">
                  <c:v>65.900000000000006</c:v>
                </c:pt>
                <c:pt idx="45">
                  <c:v>67.069999999999993</c:v>
                </c:pt>
                <c:pt idx="46">
                  <c:v>67.45</c:v>
                </c:pt>
                <c:pt idx="47">
                  <c:v>68.66</c:v>
                </c:pt>
                <c:pt idx="48">
                  <c:v>69.22</c:v>
                </c:pt>
                <c:pt idx="49">
                  <c:v>69.64</c:v>
                </c:pt>
                <c:pt idx="50">
                  <c:v>69.55</c:v>
                </c:pt>
                <c:pt idx="51">
                  <c:v>70.010000000000005</c:v>
                </c:pt>
                <c:pt idx="52">
                  <c:v>70.06</c:v>
                </c:pt>
                <c:pt idx="53">
                  <c:v>69.69</c:v>
                </c:pt>
                <c:pt idx="54">
                  <c:v>68.33</c:v>
                </c:pt>
              </c:numCache>
            </c:numRef>
          </c:val>
          <c:smooth val="0"/>
          <c:extLst>
            <c:ext xmlns:c16="http://schemas.microsoft.com/office/drawing/2014/chart" uri="{C3380CC4-5D6E-409C-BE32-E72D297353CC}">
              <c16:uniqueId val="{00000000-6D3D-4907-B000-84AC0F8A57E8}"/>
            </c:ext>
          </c:extLst>
        </c:ser>
        <c:ser>
          <c:idx val="1"/>
          <c:order val="1"/>
          <c:tx>
            <c:strRef>
              <c:f>电炉产能!$C$1</c:f>
              <c:strCache>
                <c:ptCount val="1"/>
                <c:pt idx="0">
                  <c:v>短流程钢厂</c:v>
                </c:pt>
              </c:strCache>
            </c:strRef>
          </c:tx>
          <c:spPr>
            <a:ln w="19050" cap="rnd">
              <a:solidFill>
                <a:schemeClr val="accent2"/>
              </a:solidFill>
              <a:round/>
            </a:ln>
            <a:effectLst/>
          </c:spPr>
          <c:marker>
            <c:symbol val="none"/>
          </c:marker>
          <c:cat>
            <c:numRef>
              <c:f>电炉产能!$A$2:$A$74</c:f>
              <c:numCache>
                <c:formatCode>yyyy\-mm\-dd</c:formatCode>
                <c:ptCount val="55"/>
                <c:pt idx="0">
                  <c:v>43231</c:v>
                </c:pt>
                <c:pt idx="1">
                  <c:v>43238</c:v>
                </c:pt>
                <c:pt idx="2">
                  <c:v>43245</c:v>
                </c:pt>
                <c:pt idx="3">
                  <c:v>43252</c:v>
                </c:pt>
                <c:pt idx="4">
                  <c:v>43259</c:v>
                </c:pt>
                <c:pt idx="5">
                  <c:v>43266</c:v>
                </c:pt>
                <c:pt idx="6">
                  <c:v>43273</c:v>
                </c:pt>
                <c:pt idx="7">
                  <c:v>43280</c:v>
                </c:pt>
                <c:pt idx="8">
                  <c:v>43287</c:v>
                </c:pt>
                <c:pt idx="9">
                  <c:v>43294</c:v>
                </c:pt>
                <c:pt idx="10">
                  <c:v>43301</c:v>
                </c:pt>
                <c:pt idx="11">
                  <c:v>43308</c:v>
                </c:pt>
                <c:pt idx="12">
                  <c:v>43315</c:v>
                </c:pt>
                <c:pt idx="13">
                  <c:v>43322</c:v>
                </c:pt>
                <c:pt idx="14">
                  <c:v>43329</c:v>
                </c:pt>
                <c:pt idx="15">
                  <c:v>43336</c:v>
                </c:pt>
                <c:pt idx="16">
                  <c:v>43343</c:v>
                </c:pt>
                <c:pt idx="17">
                  <c:v>43350</c:v>
                </c:pt>
                <c:pt idx="18">
                  <c:v>43357</c:v>
                </c:pt>
                <c:pt idx="19">
                  <c:v>43364</c:v>
                </c:pt>
                <c:pt idx="20">
                  <c:v>43371</c:v>
                </c:pt>
                <c:pt idx="21">
                  <c:v>43385</c:v>
                </c:pt>
                <c:pt idx="22">
                  <c:v>43392</c:v>
                </c:pt>
                <c:pt idx="23">
                  <c:v>43399</c:v>
                </c:pt>
                <c:pt idx="24">
                  <c:v>43406</c:v>
                </c:pt>
                <c:pt idx="25">
                  <c:v>43413</c:v>
                </c:pt>
                <c:pt idx="26">
                  <c:v>43420</c:v>
                </c:pt>
                <c:pt idx="27">
                  <c:v>43427</c:v>
                </c:pt>
                <c:pt idx="28">
                  <c:v>43434</c:v>
                </c:pt>
                <c:pt idx="29">
                  <c:v>43441</c:v>
                </c:pt>
                <c:pt idx="30">
                  <c:v>43448</c:v>
                </c:pt>
                <c:pt idx="31">
                  <c:v>43455</c:v>
                </c:pt>
                <c:pt idx="32">
                  <c:v>43462</c:v>
                </c:pt>
                <c:pt idx="33">
                  <c:v>43469</c:v>
                </c:pt>
                <c:pt idx="34">
                  <c:v>43476</c:v>
                </c:pt>
                <c:pt idx="35">
                  <c:v>43483</c:v>
                </c:pt>
                <c:pt idx="36">
                  <c:v>43490</c:v>
                </c:pt>
                <c:pt idx="37">
                  <c:v>43497</c:v>
                </c:pt>
                <c:pt idx="38">
                  <c:v>43511</c:v>
                </c:pt>
                <c:pt idx="39">
                  <c:v>43518</c:v>
                </c:pt>
                <c:pt idx="40">
                  <c:v>43525</c:v>
                </c:pt>
                <c:pt idx="41">
                  <c:v>43532</c:v>
                </c:pt>
                <c:pt idx="42">
                  <c:v>43539</c:v>
                </c:pt>
                <c:pt idx="43">
                  <c:v>43546</c:v>
                </c:pt>
                <c:pt idx="44">
                  <c:v>43559</c:v>
                </c:pt>
                <c:pt idx="45">
                  <c:v>43567</c:v>
                </c:pt>
                <c:pt idx="46">
                  <c:v>43574</c:v>
                </c:pt>
                <c:pt idx="47">
                  <c:v>43581</c:v>
                </c:pt>
                <c:pt idx="48">
                  <c:v>43590</c:v>
                </c:pt>
                <c:pt idx="49">
                  <c:v>43595</c:v>
                </c:pt>
                <c:pt idx="50">
                  <c:v>43602</c:v>
                </c:pt>
                <c:pt idx="51">
                  <c:v>43609</c:v>
                </c:pt>
                <c:pt idx="52">
                  <c:v>43616</c:v>
                </c:pt>
                <c:pt idx="53">
                  <c:v>43622</c:v>
                </c:pt>
                <c:pt idx="54">
                  <c:v>43630</c:v>
                </c:pt>
              </c:numCache>
            </c:numRef>
          </c:cat>
          <c:val>
            <c:numRef>
              <c:f>电炉产能!$C$2:$C$74</c:f>
              <c:numCache>
                <c:formatCode>General</c:formatCode>
                <c:ptCount val="55"/>
                <c:pt idx="0">
                  <c:v>62.78</c:v>
                </c:pt>
                <c:pt idx="1">
                  <c:v>63.9</c:v>
                </c:pt>
                <c:pt idx="2">
                  <c:v>64.3</c:v>
                </c:pt>
                <c:pt idx="3">
                  <c:v>58.6</c:v>
                </c:pt>
                <c:pt idx="4">
                  <c:v>58.01</c:v>
                </c:pt>
                <c:pt idx="5">
                  <c:v>57.96</c:v>
                </c:pt>
                <c:pt idx="6">
                  <c:v>58.92</c:v>
                </c:pt>
                <c:pt idx="7">
                  <c:v>60.21</c:v>
                </c:pt>
                <c:pt idx="8">
                  <c:v>62.22</c:v>
                </c:pt>
                <c:pt idx="9">
                  <c:v>63.35</c:v>
                </c:pt>
                <c:pt idx="10">
                  <c:v>63.79</c:v>
                </c:pt>
                <c:pt idx="11">
                  <c:v>66.569999999999993</c:v>
                </c:pt>
                <c:pt idx="12">
                  <c:v>66.400000000000006</c:v>
                </c:pt>
                <c:pt idx="13">
                  <c:v>67.400000000000006</c:v>
                </c:pt>
                <c:pt idx="14">
                  <c:v>68.62</c:v>
                </c:pt>
                <c:pt idx="15">
                  <c:v>69.34</c:v>
                </c:pt>
                <c:pt idx="16">
                  <c:v>70.58</c:v>
                </c:pt>
                <c:pt idx="17">
                  <c:v>68.680000000000007</c:v>
                </c:pt>
                <c:pt idx="18">
                  <c:v>69.95</c:v>
                </c:pt>
                <c:pt idx="19">
                  <c:v>69.349999999999994</c:v>
                </c:pt>
                <c:pt idx="20">
                  <c:v>70.67</c:v>
                </c:pt>
                <c:pt idx="21">
                  <c:v>71.33</c:v>
                </c:pt>
                <c:pt idx="22">
                  <c:v>68.63</c:v>
                </c:pt>
                <c:pt idx="23">
                  <c:v>68.95</c:v>
                </c:pt>
                <c:pt idx="24">
                  <c:v>68.78</c:v>
                </c:pt>
                <c:pt idx="25">
                  <c:v>68.48</c:v>
                </c:pt>
                <c:pt idx="26">
                  <c:v>69.489999999999995</c:v>
                </c:pt>
                <c:pt idx="27">
                  <c:v>68.92</c:v>
                </c:pt>
                <c:pt idx="28">
                  <c:v>63.11</c:v>
                </c:pt>
                <c:pt idx="29">
                  <c:v>65.52</c:v>
                </c:pt>
                <c:pt idx="30">
                  <c:v>62.44</c:v>
                </c:pt>
                <c:pt idx="31">
                  <c:v>61.1</c:v>
                </c:pt>
                <c:pt idx="32">
                  <c:v>58.48</c:v>
                </c:pt>
                <c:pt idx="33">
                  <c:v>60.56</c:v>
                </c:pt>
                <c:pt idx="34">
                  <c:v>60</c:v>
                </c:pt>
                <c:pt idx="35">
                  <c:v>51.27</c:v>
                </c:pt>
                <c:pt idx="36">
                  <c:v>31.21</c:v>
                </c:pt>
                <c:pt idx="37">
                  <c:v>12.7</c:v>
                </c:pt>
                <c:pt idx="38">
                  <c:v>13.49</c:v>
                </c:pt>
                <c:pt idx="39">
                  <c:v>26.11</c:v>
                </c:pt>
                <c:pt idx="40">
                  <c:v>38.57</c:v>
                </c:pt>
                <c:pt idx="41">
                  <c:v>47.78</c:v>
                </c:pt>
                <c:pt idx="42">
                  <c:v>54.52</c:v>
                </c:pt>
                <c:pt idx="43">
                  <c:v>65.63</c:v>
                </c:pt>
                <c:pt idx="44">
                  <c:v>61.75</c:v>
                </c:pt>
                <c:pt idx="45">
                  <c:v>63.57</c:v>
                </c:pt>
                <c:pt idx="46">
                  <c:v>64.209999999999994</c:v>
                </c:pt>
                <c:pt idx="47">
                  <c:v>66.19</c:v>
                </c:pt>
                <c:pt idx="48">
                  <c:v>66.900000000000006</c:v>
                </c:pt>
                <c:pt idx="49">
                  <c:v>67.62</c:v>
                </c:pt>
                <c:pt idx="50">
                  <c:v>67.06</c:v>
                </c:pt>
                <c:pt idx="51">
                  <c:v>67.86</c:v>
                </c:pt>
                <c:pt idx="52">
                  <c:v>67.94</c:v>
                </c:pt>
                <c:pt idx="53">
                  <c:v>67.3</c:v>
                </c:pt>
                <c:pt idx="54">
                  <c:v>65.319999999999993</c:v>
                </c:pt>
              </c:numCache>
            </c:numRef>
          </c:val>
          <c:smooth val="0"/>
          <c:extLst>
            <c:ext xmlns:c16="http://schemas.microsoft.com/office/drawing/2014/chart" uri="{C3380CC4-5D6E-409C-BE32-E72D297353CC}">
              <c16:uniqueId val="{00000001-6D3D-4907-B000-84AC0F8A57E8}"/>
            </c:ext>
          </c:extLst>
        </c:ser>
        <c:ser>
          <c:idx val="2"/>
          <c:order val="2"/>
          <c:tx>
            <c:strRef>
              <c:f>电炉产能!$D$1</c:f>
              <c:strCache>
                <c:ptCount val="1"/>
                <c:pt idx="0">
                  <c:v>长流程钢厂</c:v>
                </c:pt>
              </c:strCache>
            </c:strRef>
          </c:tx>
          <c:spPr>
            <a:ln w="19050" cap="rnd">
              <a:solidFill>
                <a:schemeClr val="accent3"/>
              </a:solidFill>
              <a:round/>
            </a:ln>
            <a:effectLst/>
          </c:spPr>
          <c:marker>
            <c:symbol val="none"/>
          </c:marker>
          <c:cat>
            <c:numRef>
              <c:f>电炉产能!$A$2:$A$74</c:f>
              <c:numCache>
                <c:formatCode>yyyy\-mm\-dd</c:formatCode>
                <c:ptCount val="55"/>
                <c:pt idx="0">
                  <c:v>43231</c:v>
                </c:pt>
                <c:pt idx="1">
                  <c:v>43238</c:v>
                </c:pt>
                <c:pt idx="2">
                  <c:v>43245</c:v>
                </c:pt>
                <c:pt idx="3">
                  <c:v>43252</c:v>
                </c:pt>
                <c:pt idx="4">
                  <c:v>43259</c:v>
                </c:pt>
                <c:pt idx="5">
                  <c:v>43266</c:v>
                </c:pt>
                <c:pt idx="6">
                  <c:v>43273</c:v>
                </c:pt>
                <c:pt idx="7">
                  <c:v>43280</c:v>
                </c:pt>
                <c:pt idx="8">
                  <c:v>43287</c:v>
                </c:pt>
                <c:pt idx="9">
                  <c:v>43294</c:v>
                </c:pt>
                <c:pt idx="10">
                  <c:v>43301</c:v>
                </c:pt>
                <c:pt idx="11">
                  <c:v>43308</c:v>
                </c:pt>
                <c:pt idx="12">
                  <c:v>43315</c:v>
                </c:pt>
                <c:pt idx="13">
                  <c:v>43322</c:v>
                </c:pt>
                <c:pt idx="14">
                  <c:v>43329</c:v>
                </c:pt>
                <c:pt idx="15">
                  <c:v>43336</c:v>
                </c:pt>
                <c:pt idx="16">
                  <c:v>43343</c:v>
                </c:pt>
                <c:pt idx="17">
                  <c:v>43350</c:v>
                </c:pt>
                <c:pt idx="18">
                  <c:v>43357</c:v>
                </c:pt>
                <c:pt idx="19">
                  <c:v>43364</c:v>
                </c:pt>
                <c:pt idx="20">
                  <c:v>43371</c:v>
                </c:pt>
                <c:pt idx="21">
                  <c:v>43385</c:v>
                </c:pt>
                <c:pt idx="22">
                  <c:v>43392</c:v>
                </c:pt>
                <c:pt idx="23">
                  <c:v>43399</c:v>
                </c:pt>
                <c:pt idx="24">
                  <c:v>43406</c:v>
                </c:pt>
                <c:pt idx="25">
                  <c:v>43413</c:v>
                </c:pt>
                <c:pt idx="26">
                  <c:v>43420</c:v>
                </c:pt>
                <c:pt idx="27">
                  <c:v>43427</c:v>
                </c:pt>
                <c:pt idx="28">
                  <c:v>43434</c:v>
                </c:pt>
                <c:pt idx="29">
                  <c:v>43441</c:v>
                </c:pt>
                <c:pt idx="30">
                  <c:v>43448</c:v>
                </c:pt>
                <c:pt idx="31">
                  <c:v>43455</c:v>
                </c:pt>
                <c:pt idx="32">
                  <c:v>43462</c:v>
                </c:pt>
                <c:pt idx="33">
                  <c:v>43469</c:v>
                </c:pt>
                <c:pt idx="34">
                  <c:v>43476</c:v>
                </c:pt>
                <c:pt idx="35">
                  <c:v>43483</c:v>
                </c:pt>
                <c:pt idx="36">
                  <c:v>43490</c:v>
                </c:pt>
                <c:pt idx="37">
                  <c:v>43497</c:v>
                </c:pt>
                <c:pt idx="38">
                  <c:v>43511</c:v>
                </c:pt>
                <c:pt idx="39">
                  <c:v>43518</c:v>
                </c:pt>
                <c:pt idx="40">
                  <c:v>43525</c:v>
                </c:pt>
                <c:pt idx="41">
                  <c:v>43532</c:v>
                </c:pt>
                <c:pt idx="42">
                  <c:v>43539</c:v>
                </c:pt>
                <c:pt idx="43">
                  <c:v>43546</c:v>
                </c:pt>
                <c:pt idx="44">
                  <c:v>43559</c:v>
                </c:pt>
                <c:pt idx="45">
                  <c:v>43567</c:v>
                </c:pt>
                <c:pt idx="46">
                  <c:v>43574</c:v>
                </c:pt>
                <c:pt idx="47">
                  <c:v>43581</c:v>
                </c:pt>
                <c:pt idx="48">
                  <c:v>43590</c:v>
                </c:pt>
                <c:pt idx="49">
                  <c:v>43595</c:v>
                </c:pt>
                <c:pt idx="50">
                  <c:v>43602</c:v>
                </c:pt>
                <c:pt idx="51">
                  <c:v>43609</c:v>
                </c:pt>
                <c:pt idx="52">
                  <c:v>43616</c:v>
                </c:pt>
                <c:pt idx="53">
                  <c:v>43622</c:v>
                </c:pt>
                <c:pt idx="54">
                  <c:v>43630</c:v>
                </c:pt>
              </c:numCache>
            </c:numRef>
          </c:cat>
          <c:val>
            <c:numRef>
              <c:f>电炉产能!$D$2:$D$74</c:f>
              <c:numCache>
                <c:formatCode>General</c:formatCode>
                <c:ptCount val="55"/>
                <c:pt idx="0">
                  <c:v>72.19</c:v>
                </c:pt>
                <c:pt idx="1">
                  <c:v>71.28</c:v>
                </c:pt>
                <c:pt idx="2">
                  <c:v>69.05</c:v>
                </c:pt>
                <c:pt idx="3">
                  <c:v>69.27</c:v>
                </c:pt>
                <c:pt idx="4">
                  <c:v>72.400000000000006</c:v>
                </c:pt>
                <c:pt idx="5">
                  <c:v>73.069999999999993</c:v>
                </c:pt>
                <c:pt idx="6">
                  <c:v>72.180000000000007</c:v>
                </c:pt>
                <c:pt idx="7">
                  <c:v>71.73</c:v>
                </c:pt>
                <c:pt idx="8">
                  <c:v>72.63</c:v>
                </c:pt>
                <c:pt idx="9">
                  <c:v>73.3</c:v>
                </c:pt>
                <c:pt idx="10">
                  <c:v>73.3</c:v>
                </c:pt>
                <c:pt idx="11">
                  <c:v>73.3</c:v>
                </c:pt>
                <c:pt idx="12">
                  <c:v>72.180000000000007</c:v>
                </c:pt>
                <c:pt idx="13">
                  <c:v>72.180000000000007</c:v>
                </c:pt>
                <c:pt idx="14">
                  <c:v>72.180000000000007</c:v>
                </c:pt>
                <c:pt idx="15">
                  <c:v>72.180000000000007</c:v>
                </c:pt>
                <c:pt idx="16">
                  <c:v>72.180000000000007</c:v>
                </c:pt>
                <c:pt idx="17">
                  <c:v>72.180000000000007</c:v>
                </c:pt>
                <c:pt idx="18">
                  <c:v>71.77</c:v>
                </c:pt>
                <c:pt idx="19">
                  <c:v>73.33</c:v>
                </c:pt>
                <c:pt idx="20">
                  <c:v>73.33</c:v>
                </c:pt>
                <c:pt idx="21">
                  <c:v>70.83</c:v>
                </c:pt>
                <c:pt idx="22">
                  <c:v>70.83</c:v>
                </c:pt>
                <c:pt idx="23">
                  <c:v>71.06</c:v>
                </c:pt>
                <c:pt idx="24">
                  <c:v>73.33</c:v>
                </c:pt>
                <c:pt idx="25">
                  <c:v>71.28</c:v>
                </c:pt>
                <c:pt idx="26">
                  <c:v>71.09</c:v>
                </c:pt>
                <c:pt idx="27">
                  <c:v>71.28</c:v>
                </c:pt>
                <c:pt idx="28">
                  <c:v>71.28</c:v>
                </c:pt>
                <c:pt idx="29">
                  <c:v>71.28</c:v>
                </c:pt>
                <c:pt idx="30">
                  <c:v>71.28</c:v>
                </c:pt>
                <c:pt idx="31">
                  <c:v>71.28</c:v>
                </c:pt>
                <c:pt idx="32">
                  <c:v>70.37</c:v>
                </c:pt>
                <c:pt idx="33">
                  <c:v>72.64</c:v>
                </c:pt>
                <c:pt idx="34">
                  <c:v>71.510000000000005</c:v>
                </c:pt>
                <c:pt idx="35">
                  <c:v>70.37</c:v>
                </c:pt>
                <c:pt idx="36">
                  <c:v>68.790000000000006</c:v>
                </c:pt>
                <c:pt idx="37">
                  <c:v>66.52</c:v>
                </c:pt>
                <c:pt idx="38">
                  <c:v>68.56</c:v>
                </c:pt>
                <c:pt idx="39">
                  <c:v>66.97</c:v>
                </c:pt>
                <c:pt idx="40">
                  <c:v>68.33</c:v>
                </c:pt>
                <c:pt idx="41">
                  <c:v>70.599999999999994</c:v>
                </c:pt>
                <c:pt idx="42">
                  <c:v>70.599999999999994</c:v>
                </c:pt>
                <c:pt idx="43">
                  <c:v>71.67</c:v>
                </c:pt>
                <c:pt idx="44">
                  <c:v>71.849999999999994</c:v>
                </c:pt>
                <c:pt idx="45">
                  <c:v>72.08</c:v>
                </c:pt>
                <c:pt idx="46">
                  <c:v>72.08</c:v>
                </c:pt>
                <c:pt idx="47">
                  <c:v>72.19</c:v>
                </c:pt>
                <c:pt idx="48">
                  <c:v>72.53</c:v>
                </c:pt>
                <c:pt idx="49">
                  <c:v>72.53</c:v>
                </c:pt>
                <c:pt idx="50">
                  <c:v>73.099999999999994</c:v>
                </c:pt>
                <c:pt idx="51">
                  <c:v>73.099999999999994</c:v>
                </c:pt>
                <c:pt idx="52">
                  <c:v>73.099999999999994</c:v>
                </c:pt>
                <c:pt idx="53">
                  <c:v>73.099999999999994</c:v>
                </c:pt>
                <c:pt idx="54">
                  <c:v>72.64</c:v>
                </c:pt>
              </c:numCache>
            </c:numRef>
          </c:val>
          <c:smooth val="0"/>
          <c:extLst>
            <c:ext xmlns:c16="http://schemas.microsoft.com/office/drawing/2014/chart" uri="{C3380CC4-5D6E-409C-BE32-E72D297353CC}">
              <c16:uniqueId val="{00000002-6D3D-4907-B000-84AC0F8A57E8}"/>
            </c:ext>
          </c:extLst>
        </c:ser>
        <c:dLbls>
          <c:showLegendKey val="0"/>
          <c:showVal val="0"/>
          <c:showCatName val="0"/>
          <c:showSerName val="0"/>
          <c:showPercent val="0"/>
          <c:showBubbleSize val="0"/>
        </c:dLbls>
        <c:smooth val="0"/>
        <c:axId val="-1304148576"/>
        <c:axId val="-1304133888"/>
      </c:lineChart>
      <c:dateAx>
        <c:axId val="-1304148576"/>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04133888"/>
        <c:crosses val="autoZero"/>
        <c:auto val="1"/>
        <c:lblOffset val="100"/>
        <c:baseTimeUnit val="days"/>
      </c:dateAx>
      <c:valAx>
        <c:axId val="-130413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0414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固定资产投资完成额</a:t>
            </a:r>
            <a:r>
              <a:rPr lang="en-US" sz="1600"/>
              <a:t>:</a:t>
            </a:r>
            <a:r>
              <a:rPr lang="zh-CN" sz="1600"/>
              <a:t>建筑安装工程</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固投建安!$B$1:$B$2</c:f>
              <c:strCache>
                <c:ptCount val="2"/>
                <c:pt idx="0">
                  <c:v>累计同比</c:v>
                </c:pt>
                <c:pt idx="1">
                  <c:v>%</c:v>
                </c:pt>
              </c:strCache>
            </c:strRef>
          </c:tx>
          <c:spPr>
            <a:ln w="25400" cap="rnd">
              <a:solidFill>
                <a:schemeClr val="accent1"/>
              </a:solidFill>
              <a:round/>
            </a:ln>
            <a:effectLst/>
          </c:spPr>
          <c:marker>
            <c:symbol val="none"/>
          </c:marker>
          <c:dLbls>
            <c:dLbl>
              <c:idx val="36"/>
              <c:layout>
                <c:manualLayout>
                  <c:x val="-3.3460080052702505E-2"/>
                  <c:y val="-5.35117415562915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ADE-4D40-8C0A-84C6A4F9AF5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固投建安!$A$3:$A$39</c:f>
              <c:numCache>
                <c:formatCode>yyyy\-mm\-dd</c:formatCode>
                <c:ptCount val="37"/>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pt idx="36">
                  <c:v>43616</c:v>
                </c:pt>
              </c:numCache>
            </c:numRef>
          </c:cat>
          <c:val>
            <c:numRef>
              <c:f>固投建安!$B$3:$B$39</c:f>
              <c:numCache>
                <c:formatCode>General</c:formatCode>
                <c:ptCount val="37"/>
                <c:pt idx="0">
                  <c:v>9.8000000000000007</c:v>
                </c:pt>
                <c:pt idx="1">
                  <c:v>11.7</c:v>
                </c:pt>
                <c:pt idx="2">
                  <c:v>11.8</c:v>
                </c:pt>
                <c:pt idx="3">
                  <c:v>11</c:v>
                </c:pt>
                <c:pt idx="4">
                  <c:v>10.199999999999999</c:v>
                </c:pt>
                <c:pt idx="5">
                  <c:v>9.3000000000000007</c:v>
                </c:pt>
                <c:pt idx="6">
                  <c:v>9.5</c:v>
                </c:pt>
                <c:pt idx="7">
                  <c:v>9.6999999999999993</c:v>
                </c:pt>
                <c:pt idx="8">
                  <c:v>9.4</c:v>
                </c:pt>
                <c:pt idx="9">
                  <c:v>9.6</c:v>
                </c:pt>
                <c:pt idx="10">
                  <c:v>9.3000000000000007</c:v>
                </c:pt>
                <c:pt idx="11">
                  <c:v>9.9</c:v>
                </c:pt>
                <c:pt idx="12">
                  <c:v>10.1</c:v>
                </c:pt>
                <c:pt idx="13">
                  <c:v>9.8000000000000007</c:v>
                </c:pt>
                <c:pt idx="14">
                  <c:v>9.1999999999999993</c:v>
                </c:pt>
                <c:pt idx="15">
                  <c:v>9.1999999999999993</c:v>
                </c:pt>
                <c:pt idx="16">
                  <c:v>8.8000000000000007</c:v>
                </c:pt>
                <c:pt idx="17">
                  <c:v>8.1999999999999993</c:v>
                </c:pt>
                <c:pt idx="18">
                  <c:v>7.6</c:v>
                </c:pt>
                <c:pt idx="19">
                  <c:v>7.7</c:v>
                </c:pt>
                <c:pt idx="20">
                  <c:v>7.7</c:v>
                </c:pt>
                <c:pt idx="21">
                  <c:v>7.7</c:v>
                </c:pt>
                <c:pt idx="22">
                  <c:v>7</c:v>
                </c:pt>
                <c:pt idx="23">
                  <c:v>5.5</c:v>
                </c:pt>
                <c:pt idx="24">
                  <c:v>4.7</c:v>
                </c:pt>
                <c:pt idx="25">
                  <c:v>3.6</c:v>
                </c:pt>
                <c:pt idx="26">
                  <c:v>3</c:v>
                </c:pt>
                <c:pt idx="27">
                  <c:v>3</c:v>
                </c:pt>
                <c:pt idx="28">
                  <c:v>2.9</c:v>
                </c:pt>
                <c:pt idx="29">
                  <c:v>2.9</c:v>
                </c:pt>
                <c:pt idx="30">
                  <c:v>3.4</c:v>
                </c:pt>
                <c:pt idx="31">
                  <c:v>3.2</c:v>
                </c:pt>
                <c:pt idx="32">
                  <c:v>3.6</c:v>
                </c:pt>
                <c:pt idx="33">
                  <c:v>5.4</c:v>
                </c:pt>
                <c:pt idx="34">
                  <c:v>5.6</c:v>
                </c:pt>
                <c:pt idx="35">
                  <c:v>5.5</c:v>
                </c:pt>
                <c:pt idx="36">
                  <c:v>5.4</c:v>
                </c:pt>
              </c:numCache>
            </c:numRef>
          </c:val>
          <c:smooth val="0"/>
          <c:extLst>
            <c:ext xmlns:c16="http://schemas.microsoft.com/office/drawing/2014/chart" uri="{C3380CC4-5D6E-409C-BE32-E72D297353CC}">
              <c16:uniqueId val="{00000001-0ADE-4D40-8C0A-84C6A4F9AF53}"/>
            </c:ext>
          </c:extLst>
        </c:ser>
        <c:ser>
          <c:idx val="1"/>
          <c:order val="1"/>
          <c:tx>
            <c:strRef>
              <c:f>固投建安!$C$1:$C$2</c:f>
              <c:strCache>
                <c:ptCount val="2"/>
                <c:pt idx="0">
                  <c:v>东部地区</c:v>
                </c:pt>
                <c:pt idx="1">
                  <c:v>%</c:v>
                </c:pt>
              </c:strCache>
            </c:strRef>
          </c:tx>
          <c:spPr>
            <a:ln w="19050" cap="rnd">
              <a:solidFill>
                <a:schemeClr val="accent2"/>
              </a:solidFill>
              <a:round/>
            </a:ln>
            <a:effectLst/>
          </c:spPr>
          <c:marker>
            <c:symbol val="none"/>
          </c:marker>
          <c:dLbls>
            <c:dLbl>
              <c:idx val="3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ADE-4D40-8C0A-84C6A4F9AF5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固投建安!$A$3:$A$39</c:f>
              <c:numCache>
                <c:formatCode>yyyy\-mm\-dd</c:formatCode>
                <c:ptCount val="37"/>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pt idx="36">
                  <c:v>43616</c:v>
                </c:pt>
              </c:numCache>
            </c:numRef>
          </c:cat>
          <c:val>
            <c:numRef>
              <c:f>固投建安!$C$3:$C$39</c:f>
            </c:numRef>
          </c:val>
          <c:smooth val="0"/>
          <c:extLst>
            <c:ext xmlns:c16="http://schemas.microsoft.com/office/drawing/2014/chart" uri="{C3380CC4-5D6E-409C-BE32-E72D297353CC}">
              <c16:uniqueId val="{00000003-0ADE-4D40-8C0A-84C6A4F9AF53}"/>
            </c:ext>
          </c:extLst>
        </c:ser>
        <c:ser>
          <c:idx val="2"/>
          <c:order val="2"/>
          <c:tx>
            <c:strRef>
              <c:f>固投建安!$D$1:$D$2</c:f>
              <c:strCache>
                <c:ptCount val="2"/>
                <c:pt idx="0">
                  <c:v>中部地区</c:v>
                </c:pt>
                <c:pt idx="1">
                  <c:v>%</c:v>
                </c:pt>
              </c:strCache>
            </c:strRef>
          </c:tx>
          <c:spPr>
            <a:ln w="19050" cap="rnd">
              <a:solidFill>
                <a:schemeClr val="accent3"/>
              </a:solidFill>
              <a:round/>
            </a:ln>
            <a:effectLst/>
          </c:spPr>
          <c:marker>
            <c:symbol val="none"/>
          </c:marker>
          <c:dLbls>
            <c:dLbl>
              <c:idx val="34"/>
              <c:layout>
                <c:manualLayout>
                  <c:x val="-7.4321813452248231E-3"/>
                  <c:y val="8.818342151675538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ADE-4D40-8C0A-84C6A4F9AF5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固投建安!$A$3:$A$39</c:f>
              <c:numCache>
                <c:formatCode>yyyy\-mm\-dd</c:formatCode>
                <c:ptCount val="37"/>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pt idx="36">
                  <c:v>43616</c:v>
                </c:pt>
              </c:numCache>
            </c:numRef>
          </c:cat>
          <c:val>
            <c:numRef>
              <c:f>固投建安!$D$3:$D$39</c:f>
            </c:numRef>
          </c:val>
          <c:smooth val="0"/>
          <c:extLst>
            <c:ext xmlns:c16="http://schemas.microsoft.com/office/drawing/2014/chart" uri="{C3380CC4-5D6E-409C-BE32-E72D297353CC}">
              <c16:uniqueId val="{00000005-0ADE-4D40-8C0A-84C6A4F9AF53}"/>
            </c:ext>
          </c:extLst>
        </c:ser>
        <c:ser>
          <c:idx val="3"/>
          <c:order val="3"/>
          <c:tx>
            <c:strRef>
              <c:f>固投建安!$E$1:$E$2</c:f>
              <c:strCache>
                <c:ptCount val="2"/>
                <c:pt idx="0">
                  <c:v>西部地区</c:v>
                </c:pt>
                <c:pt idx="1">
                  <c:v>%</c:v>
                </c:pt>
              </c:strCache>
            </c:strRef>
          </c:tx>
          <c:spPr>
            <a:ln w="19050" cap="rnd">
              <a:solidFill>
                <a:schemeClr val="accent4"/>
              </a:solidFill>
              <a:round/>
            </a:ln>
            <a:effectLst/>
          </c:spPr>
          <c:marker>
            <c:symbol val="none"/>
          </c:marker>
          <c:dLbls>
            <c:dLbl>
              <c:idx val="34"/>
              <c:layout>
                <c:manualLayout>
                  <c:x val="-2.0438498699368264E-2"/>
                  <c:y val="-4.850088183421522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manualLayout>
                      <c:w val="3.479182577094251E-2"/>
                      <c:h val="6.8900646678424451E-2"/>
                    </c:manualLayout>
                  </c15:layout>
                </c:ext>
                <c:ext xmlns:c16="http://schemas.microsoft.com/office/drawing/2014/chart" uri="{C3380CC4-5D6E-409C-BE32-E72D297353CC}">
                  <c16:uniqueId val="{00000006-0ADE-4D40-8C0A-84C6A4F9AF5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固投建安!$A$3:$A$39</c:f>
              <c:numCache>
                <c:formatCode>yyyy\-mm\-dd</c:formatCode>
                <c:ptCount val="37"/>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pt idx="36">
                  <c:v>43616</c:v>
                </c:pt>
              </c:numCache>
            </c:numRef>
          </c:cat>
          <c:val>
            <c:numRef>
              <c:f>固投建安!$E$3:$E$39</c:f>
            </c:numRef>
          </c:val>
          <c:smooth val="0"/>
          <c:extLst>
            <c:ext xmlns:c16="http://schemas.microsoft.com/office/drawing/2014/chart" uri="{C3380CC4-5D6E-409C-BE32-E72D297353CC}">
              <c16:uniqueId val="{00000007-0ADE-4D40-8C0A-84C6A4F9AF53}"/>
            </c:ext>
          </c:extLst>
        </c:ser>
        <c:dLbls>
          <c:showLegendKey val="0"/>
          <c:showVal val="0"/>
          <c:showCatName val="0"/>
          <c:showSerName val="0"/>
          <c:showPercent val="0"/>
          <c:showBubbleSize val="0"/>
        </c:dLbls>
        <c:smooth val="0"/>
        <c:axId val="-1324960624"/>
        <c:axId val="-1324943760"/>
      </c:lineChart>
      <c:dateAx>
        <c:axId val="-132496062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43760"/>
        <c:crosses val="autoZero"/>
        <c:auto val="1"/>
        <c:lblOffset val="100"/>
        <c:baseTimeUnit val="months"/>
      </c:dateAx>
      <c:valAx>
        <c:axId val="-132494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房地产开发投资完成额</a:t>
            </a:r>
            <a:r>
              <a:rPr lang="en-US" sz="1600"/>
              <a:t>:</a:t>
            </a:r>
            <a:r>
              <a:rPr lang="zh-CN" sz="1600"/>
              <a:t>建筑工程</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地产建安!$B$1:$B$2</c:f>
              <c:strCache>
                <c:ptCount val="2"/>
                <c:pt idx="0">
                  <c:v>累计值</c:v>
                </c:pt>
                <c:pt idx="1">
                  <c:v>亿元</c:v>
                </c:pt>
              </c:strCache>
            </c:strRef>
          </c:tx>
          <c:spPr>
            <a:solidFill>
              <a:schemeClr val="accent1"/>
            </a:solidFill>
            <a:ln>
              <a:noFill/>
            </a:ln>
            <a:effectLst/>
          </c:spPr>
          <c:invertIfNegative val="0"/>
          <c:cat>
            <c:numRef>
              <c:f>地产建安!$A$3:$A$72</c:f>
              <c:numCache>
                <c:formatCode>yyyy\-mm\-dd</c:formatCode>
                <c:ptCount val="70"/>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pt idx="69">
                  <c:v>43616</c:v>
                </c:pt>
              </c:numCache>
            </c:numRef>
          </c:cat>
          <c:val>
            <c:numRef>
              <c:f>地产建安!$B$3:$B$72</c:f>
              <c:numCache>
                <c:formatCode>General</c:formatCode>
                <c:ptCount val="70"/>
                <c:pt idx="0">
                  <c:v>4801.6304</c:v>
                </c:pt>
                <c:pt idx="1">
                  <c:v>9050.6335999999992</c:v>
                </c:pt>
                <c:pt idx="2">
                  <c:v>13070.2909</c:v>
                </c:pt>
                <c:pt idx="3">
                  <c:v>18128.048599999998</c:v>
                </c:pt>
                <c:pt idx="4">
                  <c:v>24759.871999999999</c:v>
                </c:pt>
                <c:pt idx="5">
                  <c:v>29835.7117</c:v>
                </c:pt>
                <c:pt idx="6">
                  <c:v>35130.661800000002</c:v>
                </c:pt>
                <c:pt idx="7">
                  <c:v>41159.305500000002</c:v>
                </c:pt>
                <c:pt idx="8">
                  <c:v>46472.796900000001</c:v>
                </c:pt>
                <c:pt idx="9">
                  <c:v>52227.947</c:v>
                </c:pt>
                <c:pt idx="10">
                  <c:v>57764.230199999998</c:v>
                </c:pt>
                <c:pt idx="11">
                  <c:v>5741.8013000000001</c:v>
                </c:pt>
                <c:pt idx="12">
                  <c:v>10742.7289</c:v>
                </c:pt>
                <c:pt idx="13">
                  <c:v>15435.8984</c:v>
                </c:pt>
                <c:pt idx="14">
                  <c:v>21125.518100000001</c:v>
                </c:pt>
                <c:pt idx="15">
                  <c:v>28539.4391</c:v>
                </c:pt>
                <c:pt idx="16">
                  <c:v>34047.428099999997</c:v>
                </c:pt>
                <c:pt idx="17">
                  <c:v>39628.478600000002</c:v>
                </c:pt>
                <c:pt idx="18">
                  <c:v>46005.864200000004</c:v>
                </c:pt>
                <c:pt idx="19">
                  <c:v>51670.435299999997</c:v>
                </c:pt>
                <c:pt idx="20">
                  <c:v>57489.097900000001</c:v>
                </c:pt>
                <c:pt idx="21">
                  <c:v>63115.163800000002</c:v>
                </c:pt>
                <c:pt idx="22">
                  <c:v>6244.5072</c:v>
                </c:pt>
                <c:pt idx="23">
                  <c:v>11323.774299999999</c:v>
                </c:pt>
                <c:pt idx="24">
                  <c:v>15925.1675</c:v>
                </c:pt>
                <c:pt idx="25">
                  <c:v>21585.881799999999</c:v>
                </c:pt>
                <c:pt idx="26">
                  <c:v>29153.226699999999</c:v>
                </c:pt>
                <c:pt idx="27">
                  <c:v>34669.823799999998</c:v>
                </c:pt>
                <c:pt idx="28">
                  <c:v>40248.811800000003</c:v>
                </c:pt>
                <c:pt idx="29">
                  <c:v>46462.711199999998</c:v>
                </c:pt>
                <c:pt idx="30">
                  <c:v>51868.467400000001</c:v>
                </c:pt>
                <c:pt idx="31">
                  <c:v>57634.981200000002</c:v>
                </c:pt>
                <c:pt idx="32">
                  <c:v>63173.277499999997</c:v>
                </c:pt>
                <c:pt idx="33">
                  <c:v>6259.7933000000003</c:v>
                </c:pt>
                <c:pt idx="34">
                  <c:v>11955.9925</c:v>
                </c:pt>
                <c:pt idx="35">
                  <c:v>17089.612499999999</c:v>
                </c:pt>
                <c:pt idx="36">
                  <c:v>23122.776600000001</c:v>
                </c:pt>
                <c:pt idx="37">
                  <c:v>30872.925200000001</c:v>
                </c:pt>
                <c:pt idx="38">
                  <c:v>36393.406600000002</c:v>
                </c:pt>
                <c:pt idx="39">
                  <c:v>42179.2137</c:v>
                </c:pt>
                <c:pt idx="40">
                  <c:v>48815.697</c:v>
                </c:pt>
                <c:pt idx="41">
                  <c:v>54793.353300000002</c:v>
                </c:pt>
                <c:pt idx="42">
                  <c:v>60838.923199999997</c:v>
                </c:pt>
                <c:pt idx="43">
                  <c:v>66793.393100000001</c:v>
                </c:pt>
                <c:pt idx="44">
                  <c:v>6753.8491999999997</c:v>
                </c:pt>
                <c:pt idx="45">
                  <c:v>12902.433199999999</c:v>
                </c:pt>
                <c:pt idx="46">
                  <c:v>18311.7896</c:v>
                </c:pt>
                <c:pt idx="47">
                  <c:v>24650.91</c:v>
                </c:pt>
                <c:pt idx="48">
                  <c:v>32902.887699999999</c:v>
                </c:pt>
                <c:pt idx="49">
                  <c:v>38623.803</c:v>
                </c:pt>
                <c:pt idx="50">
                  <c:v>44628.834499999997</c:v>
                </c:pt>
                <c:pt idx="51">
                  <c:v>51454.314100000003</c:v>
                </c:pt>
                <c:pt idx="52">
                  <c:v>57523.336900000002</c:v>
                </c:pt>
                <c:pt idx="53">
                  <c:v>63393.725299999998</c:v>
                </c:pt>
                <c:pt idx="54">
                  <c:v>68890.558000000005</c:v>
                </c:pt>
                <c:pt idx="55">
                  <c:v>6986.4831000000004</c:v>
                </c:pt>
                <c:pt idx="56">
                  <c:v>12833.134</c:v>
                </c:pt>
                <c:pt idx="57">
                  <c:v>18060.588400000001</c:v>
                </c:pt>
                <c:pt idx="58">
                  <c:v>24045.949000000001</c:v>
                </c:pt>
                <c:pt idx="59">
                  <c:v>31387.760699999999</c:v>
                </c:pt>
                <c:pt idx="60">
                  <c:v>37259.311000000002</c:v>
                </c:pt>
                <c:pt idx="61">
                  <c:v>43182.985000000001</c:v>
                </c:pt>
                <c:pt idx="62">
                  <c:v>49680.112099999998</c:v>
                </c:pt>
                <c:pt idx="63">
                  <c:v>55582.2742</c:v>
                </c:pt>
                <c:pt idx="64">
                  <c:v>61503.238700000002</c:v>
                </c:pt>
                <c:pt idx="65">
                  <c:v>67318.839000000007</c:v>
                </c:pt>
                <c:pt idx="66">
                  <c:v>7641.1169</c:v>
                </c:pt>
                <c:pt idx="67">
                  <c:v>13928.8354</c:v>
                </c:pt>
                <c:pt idx="68">
                  <c:v>19703.5275</c:v>
                </c:pt>
                <c:pt idx="69">
                  <c:v>26197.48</c:v>
                </c:pt>
              </c:numCache>
            </c:numRef>
          </c:val>
          <c:extLst>
            <c:ext xmlns:c16="http://schemas.microsoft.com/office/drawing/2014/chart" uri="{C3380CC4-5D6E-409C-BE32-E72D297353CC}">
              <c16:uniqueId val="{00000000-BA98-4C9F-90D5-160AC5C49EE1}"/>
            </c:ext>
          </c:extLst>
        </c:ser>
        <c:dLbls>
          <c:showLegendKey val="0"/>
          <c:showVal val="0"/>
          <c:showCatName val="0"/>
          <c:showSerName val="0"/>
          <c:showPercent val="0"/>
          <c:showBubbleSize val="0"/>
        </c:dLbls>
        <c:gapWidth val="150"/>
        <c:axId val="-1324946480"/>
        <c:axId val="-1324954096"/>
      </c:barChart>
      <c:lineChart>
        <c:grouping val="standard"/>
        <c:varyColors val="0"/>
        <c:ser>
          <c:idx val="1"/>
          <c:order val="1"/>
          <c:tx>
            <c:strRef>
              <c:f>地产建安!$C$1:$C$2</c:f>
              <c:strCache>
                <c:ptCount val="2"/>
                <c:pt idx="0">
                  <c:v>累计同比（右）</c:v>
                </c:pt>
                <c:pt idx="1">
                  <c:v>%</c:v>
                </c:pt>
              </c:strCache>
            </c:strRef>
          </c:tx>
          <c:spPr>
            <a:ln w="19050" cap="rnd">
              <a:solidFill>
                <a:srgbClr val="FF0000"/>
              </a:solidFill>
              <a:round/>
            </a:ln>
            <a:effectLst/>
          </c:spPr>
          <c:marker>
            <c:symbol val="none"/>
          </c:marker>
          <c:dLbls>
            <c:dLbl>
              <c:idx val="69"/>
              <c:layout>
                <c:manualLayout>
                  <c:x val="-4.7148288973384141E-2"/>
                  <c:y val="-5.59440505867517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A98-4C9F-90D5-160AC5C49EE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地产建安!$A$3:$A$72</c:f>
              <c:numCache>
                <c:formatCode>yyyy\-mm\-dd</c:formatCode>
                <c:ptCount val="70"/>
                <c:pt idx="0">
                  <c:v>41333</c:v>
                </c:pt>
                <c:pt idx="1">
                  <c:v>41364</c:v>
                </c:pt>
                <c:pt idx="2">
                  <c:v>41394</c:v>
                </c:pt>
                <c:pt idx="3">
                  <c:v>41425</c:v>
                </c:pt>
                <c:pt idx="4">
                  <c:v>41455</c:v>
                </c:pt>
                <c:pt idx="5">
                  <c:v>41486</c:v>
                </c:pt>
                <c:pt idx="6">
                  <c:v>41517</c:v>
                </c:pt>
                <c:pt idx="7">
                  <c:v>41547</c:v>
                </c:pt>
                <c:pt idx="8">
                  <c:v>41578</c:v>
                </c:pt>
                <c:pt idx="9">
                  <c:v>41608</c:v>
                </c:pt>
                <c:pt idx="10">
                  <c:v>41639</c:v>
                </c:pt>
                <c:pt idx="11">
                  <c:v>41698</c:v>
                </c:pt>
                <c:pt idx="12">
                  <c:v>41729</c:v>
                </c:pt>
                <c:pt idx="13">
                  <c:v>41759</c:v>
                </c:pt>
                <c:pt idx="14">
                  <c:v>41790</c:v>
                </c:pt>
                <c:pt idx="15">
                  <c:v>41820</c:v>
                </c:pt>
                <c:pt idx="16">
                  <c:v>41851</c:v>
                </c:pt>
                <c:pt idx="17">
                  <c:v>41882</c:v>
                </c:pt>
                <c:pt idx="18">
                  <c:v>41912</c:v>
                </c:pt>
                <c:pt idx="19">
                  <c:v>41943</c:v>
                </c:pt>
                <c:pt idx="20">
                  <c:v>41973</c:v>
                </c:pt>
                <c:pt idx="21">
                  <c:v>42004</c:v>
                </c:pt>
                <c:pt idx="22">
                  <c:v>42063</c:v>
                </c:pt>
                <c:pt idx="23">
                  <c:v>42094</c:v>
                </c:pt>
                <c:pt idx="24">
                  <c:v>42124</c:v>
                </c:pt>
                <c:pt idx="25">
                  <c:v>42155</c:v>
                </c:pt>
                <c:pt idx="26">
                  <c:v>42185</c:v>
                </c:pt>
                <c:pt idx="27">
                  <c:v>42216</c:v>
                </c:pt>
                <c:pt idx="28">
                  <c:v>42247</c:v>
                </c:pt>
                <c:pt idx="29">
                  <c:v>42277</c:v>
                </c:pt>
                <c:pt idx="30">
                  <c:v>42308</c:v>
                </c:pt>
                <c:pt idx="31">
                  <c:v>42338</c:v>
                </c:pt>
                <c:pt idx="32">
                  <c:v>42369</c:v>
                </c:pt>
                <c:pt idx="33">
                  <c:v>42429</c:v>
                </c:pt>
                <c:pt idx="34">
                  <c:v>42460</c:v>
                </c:pt>
                <c:pt idx="35">
                  <c:v>42490</c:v>
                </c:pt>
                <c:pt idx="36">
                  <c:v>42521</c:v>
                </c:pt>
                <c:pt idx="37">
                  <c:v>42551</c:v>
                </c:pt>
                <c:pt idx="38">
                  <c:v>42582</c:v>
                </c:pt>
                <c:pt idx="39">
                  <c:v>42613</c:v>
                </c:pt>
                <c:pt idx="40">
                  <c:v>42643</c:v>
                </c:pt>
                <c:pt idx="41">
                  <c:v>42674</c:v>
                </c:pt>
                <c:pt idx="42">
                  <c:v>42704</c:v>
                </c:pt>
                <c:pt idx="43">
                  <c:v>42735</c:v>
                </c:pt>
                <c:pt idx="44">
                  <c:v>42794</c:v>
                </c:pt>
                <c:pt idx="45">
                  <c:v>42825</c:v>
                </c:pt>
                <c:pt idx="46">
                  <c:v>42855</c:v>
                </c:pt>
                <c:pt idx="47">
                  <c:v>42886</c:v>
                </c:pt>
                <c:pt idx="48">
                  <c:v>42916</c:v>
                </c:pt>
                <c:pt idx="49">
                  <c:v>42947</c:v>
                </c:pt>
                <c:pt idx="50">
                  <c:v>42978</c:v>
                </c:pt>
                <c:pt idx="51">
                  <c:v>43008</c:v>
                </c:pt>
                <c:pt idx="52">
                  <c:v>43039</c:v>
                </c:pt>
                <c:pt idx="53">
                  <c:v>43069</c:v>
                </c:pt>
                <c:pt idx="54">
                  <c:v>43100</c:v>
                </c:pt>
                <c:pt idx="55">
                  <c:v>43159</c:v>
                </c:pt>
                <c:pt idx="56">
                  <c:v>43190</c:v>
                </c:pt>
                <c:pt idx="57">
                  <c:v>43220</c:v>
                </c:pt>
                <c:pt idx="58">
                  <c:v>43251</c:v>
                </c:pt>
                <c:pt idx="59">
                  <c:v>43281</c:v>
                </c:pt>
                <c:pt idx="60">
                  <c:v>43312</c:v>
                </c:pt>
                <c:pt idx="61">
                  <c:v>43343</c:v>
                </c:pt>
                <c:pt idx="62">
                  <c:v>43373</c:v>
                </c:pt>
                <c:pt idx="63">
                  <c:v>43404</c:v>
                </c:pt>
                <c:pt idx="64">
                  <c:v>43434</c:v>
                </c:pt>
                <c:pt idx="65">
                  <c:v>43465</c:v>
                </c:pt>
                <c:pt idx="66">
                  <c:v>43524</c:v>
                </c:pt>
                <c:pt idx="67">
                  <c:v>43555</c:v>
                </c:pt>
                <c:pt idx="68">
                  <c:v>43585</c:v>
                </c:pt>
                <c:pt idx="69">
                  <c:v>43616</c:v>
                </c:pt>
              </c:numCache>
            </c:numRef>
          </c:cat>
          <c:val>
            <c:numRef>
              <c:f>地产建安!$C$3:$C$72</c:f>
              <c:numCache>
                <c:formatCode>General</c:formatCode>
                <c:ptCount val="70"/>
                <c:pt idx="0">
                  <c:v>32.9</c:v>
                </c:pt>
                <c:pt idx="1">
                  <c:v>28.8</c:v>
                </c:pt>
                <c:pt idx="2">
                  <c:v>27</c:v>
                </c:pt>
                <c:pt idx="3">
                  <c:v>26.8</c:v>
                </c:pt>
                <c:pt idx="4">
                  <c:v>26.3</c:v>
                </c:pt>
                <c:pt idx="5">
                  <c:v>25.9</c:v>
                </c:pt>
                <c:pt idx="6">
                  <c:v>24.3</c:v>
                </c:pt>
                <c:pt idx="7">
                  <c:v>24.1</c:v>
                </c:pt>
                <c:pt idx="8">
                  <c:v>23.6</c:v>
                </c:pt>
                <c:pt idx="9">
                  <c:v>23.5</c:v>
                </c:pt>
                <c:pt idx="10">
                  <c:v>22.7</c:v>
                </c:pt>
                <c:pt idx="11">
                  <c:v>19.600000000000001</c:v>
                </c:pt>
                <c:pt idx="12">
                  <c:v>18.7</c:v>
                </c:pt>
                <c:pt idx="13">
                  <c:v>18.100000000000001</c:v>
                </c:pt>
                <c:pt idx="14">
                  <c:v>16.5</c:v>
                </c:pt>
                <c:pt idx="15">
                  <c:v>15.3</c:v>
                </c:pt>
                <c:pt idx="16">
                  <c:v>14.1</c:v>
                </c:pt>
                <c:pt idx="17">
                  <c:v>12.8</c:v>
                </c:pt>
                <c:pt idx="18">
                  <c:v>11.8</c:v>
                </c:pt>
                <c:pt idx="19">
                  <c:v>11.2</c:v>
                </c:pt>
                <c:pt idx="20">
                  <c:v>10.1</c:v>
                </c:pt>
                <c:pt idx="21">
                  <c:v>9.3000000000000007</c:v>
                </c:pt>
                <c:pt idx="22">
                  <c:v>8.8000000000000007</c:v>
                </c:pt>
                <c:pt idx="23">
                  <c:v>5.4</c:v>
                </c:pt>
                <c:pt idx="24">
                  <c:v>3.2</c:v>
                </c:pt>
                <c:pt idx="25">
                  <c:v>2.2000000000000002</c:v>
                </c:pt>
                <c:pt idx="26">
                  <c:v>2.2000000000000002</c:v>
                </c:pt>
                <c:pt idx="27">
                  <c:v>1.8</c:v>
                </c:pt>
                <c:pt idx="28">
                  <c:v>1.6</c:v>
                </c:pt>
                <c:pt idx="29">
                  <c:v>1</c:v>
                </c:pt>
                <c:pt idx="30">
                  <c:v>0.4</c:v>
                </c:pt>
                <c:pt idx="31">
                  <c:v>0.3</c:v>
                </c:pt>
                <c:pt idx="32">
                  <c:v>0.1</c:v>
                </c:pt>
                <c:pt idx="33">
                  <c:v>0.2</c:v>
                </c:pt>
                <c:pt idx="34">
                  <c:v>5.6</c:v>
                </c:pt>
                <c:pt idx="35">
                  <c:v>7.3</c:v>
                </c:pt>
                <c:pt idx="36">
                  <c:v>7.1</c:v>
                </c:pt>
                <c:pt idx="37">
                  <c:v>5.9</c:v>
                </c:pt>
                <c:pt idx="38">
                  <c:v>5</c:v>
                </c:pt>
                <c:pt idx="39">
                  <c:v>4.8</c:v>
                </c:pt>
                <c:pt idx="40">
                  <c:v>5.0999999999999996</c:v>
                </c:pt>
                <c:pt idx="41">
                  <c:v>5.6</c:v>
                </c:pt>
                <c:pt idx="42">
                  <c:v>5.6</c:v>
                </c:pt>
                <c:pt idx="43">
                  <c:v>5.7</c:v>
                </c:pt>
                <c:pt idx="44">
                  <c:v>7.9</c:v>
                </c:pt>
                <c:pt idx="45">
                  <c:v>7.9</c:v>
                </c:pt>
                <c:pt idx="46">
                  <c:v>7.2</c:v>
                </c:pt>
                <c:pt idx="47">
                  <c:v>6.6</c:v>
                </c:pt>
                <c:pt idx="48">
                  <c:v>6.6</c:v>
                </c:pt>
                <c:pt idx="49">
                  <c:v>6.1</c:v>
                </c:pt>
                <c:pt idx="50">
                  <c:v>5.8</c:v>
                </c:pt>
                <c:pt idx="51">
                  <c:v>5.4</c:v>
                </c:pt>
                <c:pt idx="52">
                  <c:v>5</c:v>
                </c:pt>
                <c:pt idx="53">
                  <c:v>4.2</c:v>
                </c:pt>
                <c:pt idx="54">
                  <c:v>3.1</c:v>
                </c:pt>
                <c:pt idx="55">
                  <c:v>3.4</c:v>
                </c:pt>
                <c:pt idx="56">
                  <c:v>-0.5</c:v>
                </c:pt>
                <c:pt idx="57">
                  <c:v>-1.4</c:v>
                </c:pt>
                <c:pt idx="58">
                  <c:v>-2.5</c:v>
                </c:pt>
                <c:pt idx="59">
                  <c:v>-4.5999999999999996</c:v>
                </c:pt>
                <c:pt idx="60">
                  <c:v>-3.5</c:v>
                </c:pt>
                <c:pt idx="61">
                  <c:v>-3.2</c:v>
                </c:pt>
                <c:pt idx="62">
                  <c:v>-3.4</c:v>
                </c:pt>
                <c:pt idx="63">
                  <c:v>-3.4</c:v>
                </c:pt>
                <c:pt idx="64">
                  <c:v>-3</c:v>
                </c:pt>
                <c:pt idx="65">
                  <c:v>-2.2999999999999998</c:v>
                </c:pt>
                <c:pt idx="66">
                  <c:v>9.4</c:v>
                </c:pt>
                <c:pt idx="67">
                  <c:v>8.5</c:v>
                </c:pt>
                <c:pt idx="68">
                  <c:v>9.1</c:v>
                </c:pt>
                <c:pt idx="69">
                  <c:v>8.9</c:v>
                </c:pt>
              </c:numCache>
            </c:numRef>
          </c:val>
          <c:smooth val="0"/>
          <c:extLst>
            <c:ext xmlns:c16="http://schemas.microsoft.com/office/drawing/2014/chart" uri="{C3380CC4-5D6E-409C-BE32-E72D297353CC}">
              <c16:uniqueId val="{00000001-BA98-4C9F-90D5-160AC5C49EE1}"/>
            </c:ext>
          </c:extLst>
        </c:ser>
        <c:dLbls>
          <c:showLegendKey val="0"/>
          <c:showVal val="0"/>
          <c:showCatName val="0"/>
          <c:showSerName val="0"/>
          <c:showPercent val="0"/>
          <c:showBubbleSize val="0"/>
        </c:dLbls>
        <c:marker val="1"/>
        <c:smooth val="0"/>
        <c:axId val="-1324963344"/>
        <c:axId val="-1324963888"/>
      </c:lineChart>
      <c:dateAx>
        <c:axId val="-1324946480"/>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54096"/>
        <c:crosses val="autoZero"/>
        <c:auto val="1"/>
        <c:lblOffset val="100"/>
        <c:baseTimeUnit val="months"/>
      </c:dateAx>
      <c:valAx>
        <c:axId val="-132495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46480"/>
        <c:crosses val="autoZero"/>
        <c:crossBetween val="between"/>
      </c:valAx>
      <c:valAx>
        <c:axId val="-132496388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24963344"/>
        <c:crosses val="max"/>
        <c:crossBetween val="between"/>
      </c:valAx>
      <c:dateAx>
        <c:axId val="-1324963344"/>
        <c:scaling>
          <c:orientation val="minMax"/>
        </c:scaling>
        <c:delete val="1"/>
        <c:axPos val="b"/>
        <c:numFmt formatCode="yyyy\-mm\-dd" sourceLinked="1"/>
        <c:majorTickMark val="out"/>
        <c:minorTickMark val="none"/>
        <c:tickLblPos val="nextTo"/>
        <c:crossAx val="-1324963888"/>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当月同比</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地产建安!$A$36:$A$72</c:f>
              <c:numCache>
                <c:formatCode>yyyy\-mm\-dd</c:formatCode>
                <c:ptCount val="37"/>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pt idx="36">
                  <c:v>43616</c:v>
                </c:pt>
              </c:numCache>
            </c:numRef>
          </c:cat>
          <c:val>
            <c:numRef>
              <c:f>地产建安!$B$36:$B$72</c:f>
            </c:numRef>
          </c:val>
          <c:smooth val="0"/>
          <c:extLst>
            <c:ext xmlns:c16="http://schemas.microsoft.com/office/drawing/2014/chart" uri="{C3380CC4-5D6E-409C-BE32-E72D297353CC}">
              <c16:uniqueId val="{00000000-85B8-434F-B648-0A1DC9FF1A3B}"/>
            </c:ext>
          </c:extLst>
        </c:ser>
        <c:ser>
          <c:idx val="1"/>
          <c:order val="1"/>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地产建安!$A$36:$A$72</c:f>
              <c:numCache>
                <c:formatCode>yyyy\-mm\-dd</c:formatCode>
                <c:ptCount val="37"/>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pt idx="36">
                  <c:v>43616</c:v>
                </c:pt>
              </c:numCache>
            </c:numRef>
          </c:cat>
          <c:val>
            <c:numRef>
              <c:f>地产建安!$C$36:$C$72</c:f>
            </c:numRef>
          </c:val>
          <c:smooth val="0"/>
          <c:extLst>
            <c:ext xmlns:c16="http://schemas.microsoft.com/office/drawing/2014/chart" uri="{C3380CC4-5D6E-409C-BE32-E72D297353CC}">
              <c16:uniqueId val="{00000001-85B8-434F-B648-0A1DC9FF1A3B}"/>
            </c:ext>
          </c:extLst>
        </c:ser>
        <c:ser>
          <c:idx val="2"/>
          <c:order val="2"/>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地产建安!$A$36:$A$72</c:f>
              <c:numCache>
                <c:formatCode>yyyy\-mm\-dd</c:formatCode>
                <c:ptCount val="37"/>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pt idx="36">
                  <c:v>43616</c:v>
                </c:pt>
              </c:numCache>
            </c:numRef>
          </c:cat>
          <c:val>
            <c:numRef>
              <c:f>地产建安!$D$36:$D$72</c:f>
            </c:numRef>
          </c:val>
          <c:smooth val="0"/>
          <c:extLst>
            <c:ext xmlns:c16="http://schemas.microsoft.com/office/drawing/2014/chart" uri="{C3380CC4-5D6E-409C-BE32-E72D297353CC}">
              <c16:uniqueId val="{00000002-85B8-434F-B648-0A1DC9FF1A3B}"/>
            </c:ext>
          </c:extLst>
        </c:ser>
        <c:ser>
          <c:idx val="3"/>
          <c:order val="3"/>
          <c:spPr>
            <a:ln w="19050" cap="rnd">
              <a:solidFill>
                <a:srgbClr val="FF0000"/>
              </a:solidFill>
              <a:round/>
            </a:ln>
            <a:effectLst/>
          </c:spPr>
          <c:marker>
            <c:symbol val="none"/>
          </c:marker>
          <c:dLbls>
            <c:dLbl>
              <c:idx val="36"/>
              <c:layout>
                <c:manualLayout>
                  <c:x val="0"/>
                  <c:y val="-8.0267550841861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5B8-434F-B648-0A1DC9FF1A3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地产建安!$A$36:$A$72</c:f>
              <c:numCache>
                <c:formatCode>yyyy\-mm\-dd</c:formatCode>
                <c:ptCount val="37"/>
                <c:pt idx="0">
                  <c:v>42429</c:v>
                </c:pt>
                <c:pt idx="1">
                  <c:v>42460</c:v>
                </c:pt>
                <c:pt idx="2">
                  <c:v>42490</c:v>
                </c:pt>
                <c:pt idx="3">
                  <c:v>42521</c:v>
                </c:pt>
                <c:pt idx="4">
                  <c:v>42551</c:v>
                </c:pt>
                <c:pt idx="5">
                  <c:v>42582</c:v>
                </c:pt>
                <c:pt idx="6">
                  <c:v>42613</c:v>
                </c:pt>
                <c:pt idx="7">
                  <c:v>42643</c:v>
                </c:pt>
                <c:pt idx="8">
                  <c:v>42674</c:v>
                </c:pt>
                <c:pt idx="9">
                  <c:v>42704</c:v>
                </c:pt>
                <c:pt idx="10">
                  <c:v>42735</c:v>
                </c:pt>
                <c:pt idx="11">
                  <c:v>42794</c:v>
                </c:pt>
                <c:pt idx="12">
                  <c:v>42825</c:v>
                </c:pt>
                <c:pt idx="13">
                  <c:v>42855</c:v>
                </c:pt>
                <c:pt idx="14">
                  <c:v>42886</c:v>
                </c:pt>
                <c:pt idx="15">
                  <c:v>42916</c:v>
                </c:pt>
                <c:pt idx="16">
                  <c:v>42947</c:v>
                </c:pt>
                <c:pt idx="17">
                  <c:v>42978</c:v>
                </c:pt>
                <c:pt idx="18">
                  <c:v>43008</c:v>
                </c:pt>
                <c:pt idx="19">
                  <c:v>43039</c:v>
                </c:pt>
                <c:pt idx="20">
                  <c:v>43069</c:v>
                </c:pt>
                <c:pt idx="21">
                  <c:v>43100</c:v>
                </c:pt>
                <c:pt idx="22">
                  <c:v>43159</c:v>
                </c:pt>
                <c:pt idx="23">
                  <c:v>43190</c:v>
                </c:pt>
                <c:pt idx="24">
                  <c:v>43220</c:v>
                </c:pt>
                <c:pt idx="25">
                  <c:v>43251</c:v>
                </c:pt>
                <c:pt idx="26">
                  <c:v>43281</c:v>
                </c:pt>
                <c:pt idx="27">
                  <c:v>43312</c:v>
                </c:pt>
                <c:pt idx="28">
                  <c:v>43343</c:v>
                </c:pt>
                <c:pt idx="29">
                  <c:v>43373</c:v>
                </c:pt>
                <c:pt idx="30">
                  <c:v>43404</c:v>
                </c:pt>
                <c:pt idx="31">
                  <c:v>43434</c:v>
                </c:pt>
                <c:pt idx="32">
                  <c:v>43465</c:v>
                </c:pt>
                <c:pt idx="33">
                  <c:v>43524</c:v>
                </c:pt>
                <c:pt idx="34">
                  <c:v>43555</c:v>
                </c:pt>
                <c:pt idx="35">
                  <c:v>43585</c:v>
                </c:pt>
                <c:pt idx="36">
                  <c:v>43616</c:v>
                </c:pt>
              </c:numCache>
            </c:numRef>
          </c:cat>
          <c:val>
            <c:numRef>
              <c:f>地产建安!$E$36:$E$72</c:f>
              <c:numCache>
                <c:formatCode>0.00%</c:formatCode>
                <c:ptCount val="37"/>
                <c:pt idx="0">
                  <c:v>2.4479273560610612E-3</c:v>
                </c:pt>
                <c:pt idx="1">
                  <c:v>0.12146085012934268</c:v>
                </c:pt>
                <c:pt idx="2">
                  <c:v>0.11566644641453343</c:v>
                </c:pt>
                <c:pt idx="3">
                  <c:v>6.5795548098939061E-2</c:v>
                </c:pt>
                <c:pt idx="4">
                  <c:v>2.4156914005597972E-2</c:v>
                </c:pt>
                <c:pt idx="5">
                  <c:v>7.0411159807221219E-4</c:v>
                </c:pt>
                <c:pt idx="6">
                  <c:v>3.7071078123844893E-2</c:v>
                </c:pt>
                <c:pt idx="7">
                  <c:v>6.8006234539298369E-2</c:v>
                </c:pt>
                <c:pt idx="8">
                  <c:v>0.10579465274442058</c:v>
                </c:pt>
                <c:pt idx="9">
                  <c:v>4.8392514035082046E-2</c:v>
                </c:pt>
                <c:pt idx="10">
                  <c:v>7.5144697476732983E-2</c:v>
                </c:pt>
                <c:pt idx="11">
                  <c:v>7.8925273778608529E-2</c:v>
                </c:pt>
                <c:pt idx="12">
                  <c:v>7.9418711340010689E-2</c:v>
                </c:pt>
                <c:pt idx="13">
                  <c:v>5.3711883622083761E-2</c:v>
                </c:pt>
                <c:pt idx="14">
                  <c:v>5.0712411419407258E-2</c:v>
                </c:pt>
                <c:pt idx="15">
                  <c:v>6.4750900389187252E-2</c:v>
                </c:pt>
                <c:pt idx="16">
                  <c:v>3.6307322763554639E-2</c:v>
                </c:pt>
                <c:pt idx="17">
                  <c:v>3.7890029206123936E-2</c:v>
                </c:pt>
                <c:pt idx="18">
                  <c:v>2.8478381012426592E-2</c:v>
                </c:pt>
                <c:pt idx="19">
                  <c:v>1.5284669344404497E-2</c:v>
                </c:pt>
                <c:pt idx="20">
                  <c:v>-2.8976838064513805E-2</c:v>
                </c:pt>
                <c:pt idx="21">
                  <c:v>-7.6856077482228446E-2</c:v>
                </c:pt>
                <c:pt idx="22">
                  <c:v>3.4444639362098982E-2</c:v>
                </c:pt>
                <c:pt idx="23">
                  <c:v>-4.9106119392692722E-2</c:v>
                </c:pt>
                <c:pt idx="24">
                  <c:v>-3.3627290669921477E-2</c:v>
                </c:pt>
                <c:pt idx="25">
                  <c:v>-5.580581810687802E-2</c:v>
                </c:pt>
                <c:pt idx="26">
                  <c:v>-0.11029671105388483</c:v>
                </c:pt>
                <c:pt idx="27">
                  <c:v>2.6330576857168646E-2</c:v>
                </c:pt>
                <c:pt idx="28">
                  <c:v>-1.3548222020150651E-2</c:v>
                </c:pt>
                <c:pt idx="29">
                  <c:v>-4.8106875888986302E-2</c:v>
                </c:pt>
                <c:pt idx="30">
                  <c:v>-2.7493833109342988E-2</c:v>
                </c:pt>
                <c:pt idx="31">
                  <c:v>8.6154606056399463E-3</c:v>
                </c:pt>
                <c:pt idx="32">
                  <c:v>5.7991140971053907E-2</c:v>
                </c:pt>
                <c:pt idx="33">
                  <c:v>9.3700047739326761E-2</c:v>
                </c:pt>
                <c:pt idx="34">
                  <c:v>7.5439359651180871E-2</c:v>
                </c:pt>
                <c:pt idx="35">
                  <c:v>0.1046853129890525</c:v>
                </c:pt>
                <c:pt idx="36">
                  <c:v>8.4972641414453695E-2</c:v>
                </c:pt>
              </c:numCache>
            </c:numRef>
          </c:val>
          <c:smooth val="0"/>
          <c:extLst>
            <c:ext xmlns:c16="http://schemas.microsoft.com/office/drawing/2014/chart" uri="{C3380CC4-5D6E-409C-BE32-E72D297353CC}">
              <c16:uniqueId val="{00000003-85B8-434F-B648-0A1DC9FF1A3B}"/>
            </c:ext>
          </c:extLst>
        </c:ser>
        <c:dLbls>
          <c:showLegendKey val="0"/>
          <c:showVal val="0"/>
          <c:showCatName val="0"/>
          <c:showSerName val="0"/>
          <c:showPercent val="0"/>
          <c:showBubbleSize val="0"/>
        </c:dLbls>
        <c:smooth val="0"/>
        <c:axId val="183536959"/>
        <c:axId val="2070617999"/>
      </c:lineChart>
      <c:dateAx>
        <c:axId val="183536959"/>
        <c:scaling>
          <c:orientation val="minMax"/>
        </c:scaling>
        <c:delete val="0"/>
        <c:axPos val="b"/>
        <c:numFmt formatCode="yyyy\-mm\-dd"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70617999"/>
        <c:crosses val="autoZero"/>
        <c:auto val="1"/>
        <c:lblOffset val="100"/>
        <c:baseTimeUnit val="months"/>
      </c:dateAx>
      <c:valAx>
        <c:axId val="207061799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35369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Sheet1!$B$2:$B$3</c:f>
              <c:strCache>
                <c:ptCount val="2"/>
                <c:pt idx="0">
                  <c:v>出口商品数量：终值：钢材：累计值（月）</c:v>
                </c:pt>
                <c:pt idx="1">
                  <c:v>万吨</c:v>
                </c:pt>
              </c:strCache>
            </c:strRef>
          </c:tx>
          <c:spPr>
            <a:solidFill>
              <a:schemeClr val="accent1"/>
            </a:solidFill>
            <a:ln>
              <a:noFill/>
            </a:ln>
            <a:effectLst/>
          </c:spPr>
          <c:invertIfNegative val="0"/>
          <c:cat>
            <c:numRef>
              <c:f>Sheet1!$A$4:$A$63</c:f>
              <c:numCache>
                <c:formatCode>yyyy\-mm\-dd</c:formatCode>
                <c:ptCount val="60"/>
                <c:pt idx="0">
                  <c:v>41820</c:v>
                </c:pt>
                <c:pt idx="1">
                  <c:v>41851</c:v>
                </c:pt>
                <c:pt idx="2">
                  <c:v>41882</c:v>
                </c:pt>
                <c:pt idx="3">
                  <c:v>41912</c:v>
                </c:pt>
                <c:pt idx="4">
                  <c:v>41943</c:v>
                </c:pt>
                <c:pt idx="5">
                  <c:v>41973</c:v>
                </c:pt>
                <c:pt idx="6">
                  <c:v>42004</c:v>
                </c:pt>
                <c:pt idx="7">
                  <c:v>42035</c:v>
                </c:pt>
                <c:pt idx="8">
                  <c:v>42063</c:v>
                </c:pt>
                <c:pt idx="9">
                  <c:v>42094</c:v>
                </c:pt>
                <c:pt idx="10">
                  <c:v>42124</c:v>
                </c:pt>
                <c:pt idx="11">
                  <c:v>42155</c:v>
                </c:pt>
                <c:pt idx="12">
                  <c:v>42185</c:v>
                </c:pt>
                <c:pt idx="13">
                  <c:v>42216</c:v>
                </c:pt>
                <c:pt idx="14">
                  <c:v>42247</c:v>
                </c:pt>
                <c:pt idx="15">
                  <c:v>42277</c:v>
                </c:pt>
                <c:pt idx="16">
                  <c:v>42308</c:v>
                </c:pt>
                <c:pt idx="17">
                  <c:v>42338</c:v>
                </c:pt>
                <c:pt idx="18">
                  <c:v>42369</c:v>
                </c:pt>
                <c:pt idx="19">
                  <c:v>42400</c:v>
                </c:pt>
                <c:pt idx="20">
                  <c:v>42429</c:v>
                </c:pt>
                <c:pt idx="21">
                  <c:v>42460</c:v>
                </c:pt>
                <c:pt idx="22">
                  <c:v>42490</c:v>
                </c:pt>
                <c:pt idx="23">
                  <c:v>42521</c:v>
                </c:pt>
                <c:pt idx="24">
                  <c:v>42551</c:v>
                </c:pt>
                <c:pt idx="25">
                  <c:v>42582</c:v>
                </c:pt>
                <c:pt idx="26">
                  <c:v>42613</c:v>
                </c:pt>
                <c:pt idx="27">
                  <c:v>42643</c:v>
                </c:pt>
                <c:pt idx="28">
                  <c:v>42674</c:v>
                </c:pt>
                <c:pt idx="29">
                  <c:v>42704</c:v>
                </c:pt>
                <c:pt idx="30">
                  <c:v>42735</c:v>
                </c:pt>
                <c:pt idx="31">
                  <c:v>42766</c:v>
                </c:pt>
                <c:pt idx="32">
                  <c:v>42794</c:v>
                </c:pt>
                <c:pt idx="33">
                  <c:v>42825</c:v>
                </c:pt>
                <c:pt idx="34">
                  <c:v>42855</c:v>
                </c:pt>
                <c:pt idx="35">
                  <c:v>42886</c:v>
                </c:pt>
                <c:pt idx="36">
                  <c:v>42916</c:v>
                </c:pt>
                <c:pt idx="37">
                  <c:v>42947</c:v>
                </c:pt>
                <c:pt idx="38">
                  <c:v>42978</c:v>
                </c:pt>
                <c:pt idx="39">
                  <c:v>43008</c:v>
                </c:pt>
                <c:pt idx="40">
                  <c:v>43039</c:v>
                </c:pt>
                <c:pt idx="41">
                  <c:v>43069</c:v>
                </c:pt>
                <c:pt idx="42">
                  <c:v>43100</c:v>
                </c:pt>
                <c:pt idx="43">
                  <c:v>43131</c:v>
                </c:pt>
                <c:pt idx="44">
                  <c:v>43159</c:v>
                </c:pt>
                <c:pt idx="45">
                  <c:v>43190</c:v>
                </c:pt>
                <c:pt idx="46">
                  <c:v>43220</c:v>
                </c:pt>
                <c:pt idx="47">
                  <c:v>43251</c:v>
                </c:pt>
                <c:pt idx="48">
                  <c:v>43281</c:v>
                </c:pt>
                <c:pt idx="49">
                  <c:v>43312</c:v>
                </c:pt>
                <c:pt idx="50">
                  <c:v>43343</c:v>
                </c:pt>
                <c:pt idx="51">
                  <c:v>43373</c:v>
                </c:pt>
                <c:pt idx="52">
                  <c:v>43404</c:v>
                </c:pt>
                <c:pt idx="53">
                  <c:v>43434</c:v>
                </c:pt>
                <c:pt idx="54">
                  <c:v>43465</c:v>
                </c:pt>
                <c:pt idx="55">
                  <c:v>43496</c:v>
                </c:pt>
                <c:pt idx="56">
                  <c:v>43524</c:v>
                </c:pt>
                <c:pt idx="57">
                  <c:v>43555</c:v>
                </c:pt>
                <c:pt idx="58">
                  <c:v>43585</c:v>
                </c:pt>
                <c:pt idx="59">
                  <c:v>43616</c:v>
                </c:pt>
              </c:numCache>
            </c:numRef>
          </c:cat>
          <c:val>
            <c:numRef>
              <c:f>Sheet1!$B$4:$B$63</c:f>
              <c:numCache>
                <c:formatCode>General</c:formatCode>
                <c:ptCount val="60"/>
                <c:pt idx="0">
                  <c:v>4101</c:v>
                </c:pt>
                <c:pt idx="1">
                  <c:v>4907</c:v>
                </c:pt>
                <c:pt idx="2">
                  <c:v>5683</c:v>
                </c:pt>
                <c:pt idx="3">
                  <c:v>6534</c:v>
                </c:pt>
                <c:pt idx="4">
                  <c:v>7389</c:v>
                </c:pt>
                <c:pt idx="5">
                  <c:v>8361</c:v>
                </c:pt>
                <c:pt idx="6">
                  <c:v>9378</c:v>
                </c:pt>
                <c:pt idx="7">
                  <c:v>1029</c:v>
                </c:pt>
                <c:pt idx="8">
                  <c:v>1808</c:v>
                </c:pt>
                <c:pt idx="9">
                  <c:v>2578</c:v>
                </c:pt>
                <c:pt idx="10">
                  <c:v>3431</c:v>
                </c:pt>
                <c:pt idx="11">
                  <c:v>4352</c:v>
                </c:pt>
                <c:pt idx="12">
                  <c:v>5240</c:v>
                </c:pt>
                <c:pt idx="13">
                  <c:v>6213</c:v>
                </c:pt>
                <c:pt idx="14">
                  <c:v>7187</c:v>
                </c:pt>
                <c:pt idx="15">
                  <c:v>8311</c:v>
                </c:pt>
                <c:pt idx="16">
                  <c:v>9213</c:v>
                </c:pt>
                <c:pt idx="17">
                  <c:v>10174</c:v>
                </c:pt>
                <c:pt idx="18">
                  <c:v>11240</c:v>
                </c:pt>
                <c:pt idx="19">
                  <c:v>974</c:v>
                </c:pt>
                <c:pt idx="20">
                  <c:v>1785</c:v>
                </c:pt>
                <c:pt idx="21">
                  <c:v>2783</c:v>
                </c:pt>
                <c:pt idx="22">
                  <c:v>3690</c:v>
                </c:pt>
                <c:pt idx="23">
                  <c:v>4628</c:v>
                </c:pt>
                <c:pt idx="24">
                  <c:v>5712</c:v>
                </c:pt>
                <c:pt idx="25">
                  <c:v>6740</c:v>
                </c:pt>
                <c:pt idx="26">
                  <c:v>7635</c:v>
                </c:pt>
                <c:pt idx="27">
                  <c:v>8512</c:v>
                </c:pt>
                <c:pt idx="28">
                  <c:v>9263</c:v>
                </c:pt>
                <c:pt idx="29">
                  <c:v>10066</c:v>
                </c:pt>
                <c:pt idx="30">
                  <c:v>10849</c:v>
                </c:pt>
                <c:pt idx="31">
                  <c:v>742</c:v>
                </c:pt>
                <c:pt idx="32">
                  <c:v>1317</c:v>
                </c:pt>
                <c:pt idx="33">
                  <c:v>2072</c:v>
                </c:pt>
                <c:pt idx="34">
                  <c:v>2721</c:v>
                </c:pt>
                <c:pt idx="35">
                  <c:v>3418</c:v>
                </c:pt>
                <c:pt idx="36">
                  <c:v>4099</c:v>
                </c:pt>
                <c:pt idx="37">
                  <c:v>4795</c:v>
                </c:pt>
                <c:pt idx="38">
                  <c:v>5447</c:v>
                </c:pt>
                <c:pt idx="39">
                  <c:v>5960</c:v>
                </c:pt>
                <c:pt idx="40">
                  <c:v>6449</c:v>
                </c:pt>
                <c:pt idx="41">
                  <c:v>6983</c:v>
                </c:pt>
                <c:pt idx="42">
                  <c:v>7541</c:v>
                </c:pt>
                <c:pt idx="43">
                  <c:v>465</c:v>
                </c:pt>
                <c:pt idx="44">
                  <c:v>950</c:v>
                </c:pt>
                <c:pt idx="45">
                  <c:v>1515</c:v>
                </c:pt>
                <c:pt idx="46">
                  <c:v>2161</c:v>
                </c:pt>
                <c:pt idx="47">
                  <c:v>2849</c:v>
                </c:pt>
                <c:pt idx="48">
                  <c:v>3542</c:v>
                </c:pt>
                <c:pt idx="49">
                  <c:v>4131</c:v>
                </c:pt>
                <c:pt idx="50">
                  <c:v>4718</c:v>
                </c:pt>
                <c:pt idx="51">
                  <c:v>5308</c:v>
                </c:pt>
                <c:pt idx="52">
                  <c:v>5841</c:v>
                </c:pt>
                <c:pt idx="53">
                  <c:v>6382</c:v>
                </c:pt>
                <c:pt idx="54">
                  <c:v>6934</c:v>
                </c:pt>
                <c:pt idx="55">
                  <c:v>619</c:v>
                </c:pt>
                <c:pt idx="56">
                  <c:v>1070</c:v>
                </c:pt>
                <c:pt idx="57">
                  <c:v>1703</c:v>
                </c:pt>
                <c:pt idx="58">
                  <c:v>2335</c:v>
                </c:pt>
                <c:pt idx="59">
                  <c:v>2909.3</c:v>
                </c:pt>
              </c:numCache>
            </c:numRef>
          </c:val>
          <c:extLst>
            <c:ext xmlns:c16="http://schemas.microsoft.com/office/drawing/2014/chart" uri="{C3380CC4-5D6E-409C-BE32-E72D297353CC}">
              <c16:uniqueId val="{00000000-A7CA-4D8C-9CF0-AF60659D71DA}"/>
            </c:ext>
          </c:extLst>
        </c:ser>
        <c:dLbls>
          <c:showLegendKey val="0"/>
          <c:showVal val="0"/>
          <c:showCatName val="0"/>
          <c:showSerName val="0"/>
          <c:showPercent val="0"/>
          <c:showBubbleSize val="0"/>
        </c:dLbls>
        <c:gapWidth val="150"/>
        <c:axId val="1927194095"/>
        <c:axId val="1"/>
      </c:barChart>
      <c:lineChart>
        <c:grouping val="standard"/>
        <c:varyColors val="0"/>
        <c:ser>
          <c:idx val="1"/>
          <c:order val="1"/>
          <c:tx>
            <c:strRef>
              <c:f>Sheet1!$C$2:$C$3</c:f>
              <c:strCache>
                <c:ptCount val="2"/>
                <c:pt idx="0">
                  <c:v>出口商品数量：终值：钢材：累计同比（月）</c:v>
                </c:pt>
                <c:pt idx="1">
                  <c:v>%</c:v>
                </c:pt>
              </c:strCache>
            </c:strRef>
          </c:tx>
          <c:spPr>
            <a:ln w="19050" cap="rnd">
              <a:solidFill>
                <a:schemeClr val="accent2"/>
              </a:solidFill>
              <a:round/>
            </a:ln>
            <a:effectLst/>
          </c:spPr>
          <c:marker>
            <c:symbol val="none"/>
          </c:marker>
          <c:dLbls>
            <c:dLbl>
              <c:idx val="59"/>
              <c:layout>
                <c:manualLayout>
                  <c:x val="-2.5855513307984791E-2"/>
                  <c:y val="1.9458815111378643E-2"/>
                </c:manualLayout>
              </c:layout>
              <c:spPr>
                <a:noFill/>
                <a:ln>
                  <a:noFill/>
                </a:ln>
                <a:effectLst/>
              </c:spPr>
              <c:txPr>
                <a:bodyPr wrap="square" lIns="38100" tIns="19050" rIns="38100" bIns="19050" anchor="ctr">
                  <a:spAutoFit/>
                </a:bodyPr>
                <a:lstStyle/>
                <a:p>
                  <a:pPr>
                    <a:defRPr sz="1200"/>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7CA-4D8C-9CF0-AF60659D71D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Sheet1!$A$4:$A$63</c:f>
              <c:numCache>
                <c:formatCode>yyyy\-mm\-dd</c:formatCode>
                <c:ptCount val="60"/>
                <c:pt idx="0">
                  <c:v>41820</c:v>
                </c:pt>
                <c:pt idx="1">
                  <c:v>41851</c:v>
                </c:pt>
                <c:pt idx="2">
                  <c:v>41882</c:v>
                </c:pt>
                <c:pt idx="3">
                  <c:v>41912</c:v>
                </c:pt>
                <c:pt idx="4">
                  <c:v>41943</c:v>
                </c:pt>
                <c:pt idx="5">
                  <c:v>41973</c:v>
                </c:pt>
                <c:pt idx="6">
                  <c:v>42004</c:v>
                </c:pt>
                <c:pt idx="7">
                  <c:v>42035</c:v>
                </c:pt>
                <c:pt idx="8">
                  <c:v>42063</c:v>
                </c:pt>
                <c:pt idx="9">
                  <c:v>42094</c:v>
                </c:pt>
                <c:pt idx="10">
                  <c:v>42124</c:v>
                </c:pt>
                <c:pt idx="11">
                  <c:v>42155</c:v>
                </c:pt>
                <c:pt idx="12">
                  <c:v>42185</c:v>
                </c:pt>
                <c:pt idx="13">
                  <c:v>42216</c:v>
                </c:pt>
                <c:pt idx="14">
                  <c:v>42247</c:v>
                </c:pt>
                <c:pt idx="15">
                  <c:v>42277</c:v>
                </c:pt>
                <c:pt idx="16">
                  <c:v>42308</c:v>
                </c:pt>
                <c:pt idx="17">
                  <c:v>42338</c:v>
                </c:pt>
                <c:pt idx="18">
                  <c:v>42369</c:v>
                </c:pt>
                <c:pt idx="19">
                  <c:v>42400</c:v>
                </c:pt>
                <c:pt idx="20">
                  <c:v>42429</c:v>
                </c:pt>
                <c:pt idx="21">
                  <c:v>42460</c:v>
                </c:pt>
                <c:pt idx="22">
                  <c:v>42490</c:v>
                </c:pt>
                <c:pt idx="23">
                  <c:v>42521</c:v>
                </c:pt>
                <c:pt idx="24">
                  <c:v>42551</c:v>
                </c:pt>
                <c:pt idx="25">
                  <c:v>42582</c:v>
                </c:pt>
                <c:pt idx="26">
                  <c:v>42613</c:v>
                </c:pt>
                <c:pt idx="27">
                  <c:v>42643</c:v>
                </c:pt>
                <c:pt idx="28">
                  <c:v>42674</c:v>
                </c:pt>
                <c:pt idx="29">
                  <c:v>42704</c:v>
                </c:pt>
                <c:pt idx="30">
                  <c:v>42735</c:v>
                </c:pt>
                <c:pt idx="31">
                  <c:v>42766</c:v>
                </c:pt>
                <c:pt idx="32">
                  <c:v>42794</c:v>
                </c:pt>
                <c:pt idx="33">
                  <c:v>42825</c:v>
                </c:pt>
                <c:pt idx="34">
                  <c:v>42855</c:v>
                </c:pt>
                <c:pt idx="35">
                  <c:v>42886</c:v>
                </c:pt>
                <c:pt idx="36">
                  <c:v>42916</c:v>
                </c:pt>
                <c:pt idx="37">
                  <c:v>42947</c:v>
                </c:pt>
                <c:pt idx="38">
                  <c:v>42978</c:v>
                </c:pt>
                <c:pt idx="39">
                  <c:v>43008</c:v>
                </c:pt>
                <c:pt idx="40">
                  <c:v>43039</c:v>
                </c:pt>
                <c:pt idx="41">
                  <c:v>43069</c:v>
                </c:pt>
                <c:pt idx="42">
                  <c:v>43100</c:v>
                </c:pt>
                <c:pt idx="43">
                  <c:v>43131</c:v>
                </c:pt>
                <c:pt idx="44">
                  <c:v>43159</c:v>
                </c:pt>
                <c:pt idx="45">
                  <c:v>43190</c:v>
                </c:pt>
                <c:pt idx="46">
                  <c:v>43220</c:v>
                </c:pt>
                <c:pt idx="47">
                  <c:v>43251</c:v>
                </c:pt>
                <c:pt idx="48">
                  <c:v>43281</c:v>
                </c:pt>
                <c:pt idx="49">
                  <c:v>43312</c:v>
                </c:pt>
                <c:pt idx="50">
                  <c:v>43343</c:v>
                </c:pt>
                <c:pt idx="51">
                  <c:v>43373</c:v>
                </c:pt>
                <c:pt idx="52">
                  <c:v>43404</c:v>
                </c:pt>
                <c:pt idx="53">
                  <c:v>43434</c:v>
                </c:pt>
                <c:pt idx="54">
                  <c:v>43465</c:v>
                </c:pt>
                <c:pt idx="55">
                  <c:v>43496</c:v>
                </c:pt>
                <c:pt idx="56">
                  <c:v>43524</c:v>
                </c:pt>
                <c:pt idx="57">
                  <c:v>43555</c:v>
                </c:pt>
                <c:pt idx="58">
                  <c:v>43585</c:v>
                </c:pt>
                <c:pt idx="59">
                  <c:v>43616</c:v>
                </c:pt>
              </c:numCache>
            </c:numRef>
          </c:cat>
          <c:val>
            <c:numRef>
              <c:f>Sheet1!$C$4:$C$63</c:f>
              <c:numCache>
                <c:formatCode>General</c:formatCode>
                <c:ptCount val="60"/>
                <c:pt idx="0">
                  <c:v>34</c:v>
                </c:pt>
                <c:pt idx="1">
                  <c:v>37</c:v>
                </c:pt>
                <c:pt idx="2">
                  <c:v>35</c:v>
                </c:pt>
                <c:pt idx="3">
                  <c:v>39</c:v>
                </c:pt>
                <c:pt idx="4">
                  <c:v>42</c:v>
                </c:pt>
                <c:pt idx="5">
                  <c:v>47</c:v>
                </c:pt>
                <c:pt idx="6">
                  <c:v>51</c:v>
                </c:pt>
                <c:pt idx="7">
                  <c:v>52</c:v>
                </c:pt>
                <c:pt idx="8">
                  <c:v>56</c:v>
                </c:pt>
                <c:pt idx="9">
                  <c:v>41</c:v>
                </c:pt>
                <c:pt idx="10">
                  <c:v>33</c:v>
                </c:pt>
                <c:pt idx="11">
                  <c:v>28</c:v>
                </c:pt>
                <c:pt idx="12">
                  <c:v>28</c:v>
                </c:pt>
                <c:pt idx="13">
                  <c:v>27</c:v>
                </c:pt>
                <c:pt idx="14">
                  <c:v>27</c:v>
                </c:pt>
                <c:pt idx="15">
                  <c:v>27</c:v>
                </c:pt>
                <c:pt idx="16">
                  <c:v>25</c:v>
                </c:pt>
                <c:pt idx="17">
                  <c:v>22</c:v>
                </c:pt>
                <c:pt idx="18">
                  <c:v>20</c:v>
                </c:pt>
                <c:pt idx="19">
                  <c:v>-5</c:v>
                </c:pt>
                <c:pt idx="20">
                  <c:v>-1</c:v>
                </c:pt>
                <c:pt idx="21">
                  <c:v>8</c:v>
                </c:pt>
                <c:pt idx="22">
                  <c:v>8</c:v>
                </c:pt>
                <c:pt idx="23">
                  <c:v>6</c:v>
                </c:pt>
                <c:pt idx="24">
                  <c:v>9</c:v>
                </c:pt>
                <c:pt idx="25">
                  <c:v>9</c:v>
                </c:pt>
                <c:pt idx="26">
                  <c:v>6</c:v>
                </c:pt>
                <c:pt idx="27">
                  <c:v>2</c:v>
                </c:pt>
                <c:pt idx="28">
                  <c:v>1</c:v>
                </c:pt>
                <c:pt idx="29">
                  <c:v>-1</c:v>
                </c:pt>
                <c:pt idx="30">
                  <c:v>-4</c:v>
                </c:pt>
                <c:pt idx="31">
                  <c:v>-23</c:v>
                </c:pt>
                <c:pt idx="32">
                  <c:v>-26</c:v>
                </c:pt>
                <c:pt idx="33">
                  <c:v>-25</c:v>
                </c:pt>
                <c:pt idx="34">
                  <c:v>-26</c:v>
                </c:pt>
                <c:pt idx="35">
                  <c:v>-26</c:v>
                </c:pt>
                <c:pt idx="36">
                  <c:v>-28</c:v>
                </c:pt>
                <c:pt idx="37">
                  <c:v>-29</c:v>
                </c:pt>
                <c:pt idx="38">
                  <c:v>-29</c:v>
                </c:pt>
                <c:pt idx="39">
                  <c:v>-30</c:v>
                </c:pt>
                <c:pt idx="40">
                  <c:v>-30</c:v>
                </c:pt>
                <c:pt idx="41">
                  <c:v>-31</c:v>
                </c:pt>
                <c:pt idx="42">
                  <c:v>-31</c:v>
                </c:pt>
                <c:pt idx="43">
                  <c:v>-37</c:v>
                </c:pt>
                <c:pt idx="44">
                  <c:v>-27</c:v>
                </c:pt>
                <c:pt idx="45">
                  <c:v>-26</c:v>
                </c:pt>
                <c:pt idx="46">
                  <c:v>-20</c:v>
                </c:pt>
                <c:pt idx="47">
                  <c:v>-16</c:v>
                </c:pt>
                <c:pt idx="48">
                  <c:v>-13</c:v>
                </c:pt>
                <c:pt idx="49">
                  <c:v>-14</c:v>
                </c:pt>
                <c:pt idx="50">
                  <c:v>-13</c:v>
                </c:pt>
                <c:pt idx="51">
                  <c:v>-11</c:v>
                </c:pt>
                <c:pt idx="52">
                  <c:v>-9</c:v>
                </c:pt>
                <c:pt idx="53">
                  <c:v>-9</c:v>
                </c:pt>
                <c:pt idx="54">
                  <c:v>-8</c:v>
                </c:pt>
                <c:pt idx="55">
                  <c:v>33</c:v>
                </c:pt>
                <c:pt idx="56">
                  <c:v>13</c:v>
                </c:pt>
                <c:pt idx="57">
                  <c:v>13</c:v>
                </c:pt>
                <c:pt idx="58">
                  <c:v>8</c:v>
                </c:pt>
                <c:pt idx="59">
                  <c:v>2</c:v>
                </c:pt>
              </c:numCache>
            </c:numRef>
          </c:val>
          <c:smooth val="0"/>
          <c:extLst>
            <c:ext xmlns:c16="http://schemas.microsoft.com/office/drawing/2014/chart" uri="{C3380CC4-5D6E-409C-BE32-E72D297353CC}">
              <c16:uniqueId val="{00000001-A7CA-4D8C-9CF0-AF60659D71DA}"/>
            </c:ext>
          </c:extLst>
        </c:ser>
        <c:dLbls>
          <c:showLegendKey val="0"/>
          <c:showVal val="0"/>
          <c:showCatName val="0"/>
          <c:showSerName val="0"/>
          <c:showPercent val="0"/>
          <c:showBubbleSize val="0"/>
        </c:dLbls>
        <c:marker val="1"/>
        <c:smooth val="0"/>
        <c:axId val="3"/>
        <c:axId val="4"/>
      </c:lineChart>
      <c:dateAx>
        <c:axId val="1927194095"/>
        <c:scaling>
          <c:orientation val="minMax"/>
        </c:scaling>
        <c:delete val="0"/>
        <c:axPos val="b"/>
        <c:numFmt formatCode="yyyy\-mm\-dd"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
        <c:crosses val="autoZero"/>
        <c:auto val="1"/>
        <c:lblOffset val="100"/>
        <c:baseTimeUnit val="month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927194095"/>
        <c:crosses val="autoZero"/>
        <c:crossBetween val="between"/>
      </c:valAx>
      <c:dateAx>
        <c:axId val="3"/>
        <c:scaling>
          <c:orientation val="minMax"/>
        </c:scaling>
        <c:delete val="1"/>
        <c:axPos val="b"/>
        <c:numFmt formatCode="yyyy\-mm\-dd" sourceLinked="1"/>
        <c:majorTickMark val="out"/>
        <c:minorTickMark val="none"/>
        <c:tickLblPos val="nextTo"/>
        <c:crossAx val="4"/>
        <c:crosses val="autoZero"/>
        <c:auto val="1"/>
        <c:lblOffset val="100"/>
        <c:baseTimeUnit val="months"/>
      </c:dateAx>
      <c:valAx>
        <c:axId val="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
        <c:crosses val="max"/>
        <c:crossBetween val="between"/>
      </c:valAx>
      <c:spPr>
        <a:noFill/>
        <a:ln w="25400">
          <a:noFill/>
        </a:ln>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全国建筑钢材成交量</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Sheet1!$B$2:$B$3</c:f>
              <c:strCache>
                <c:ptCount val="2"/>
                <c:pt idx="0">
                  <c:v>合计</c:v>
                </c:pt>
                <c:pt idx="1">
                  <c:v>吨</c:v>
                </c:pt>
              </c:strCache>
            </c:strRef>
          </c:tx>
          <c:spPr>
            <a:ln w="28575" cap="rnd">
              <a:solidFill>
                <a:schemeClr val="accent1"/>
              </a:solidFill>
              <a:round/>
            </a:ln>
            <a:effectLst/>
          </c:spPr>
          <c:marker>
            <c:symbol val="none"/>
          </c:marker>
          <c:cat>
            <c:numRef>
              <c:f>Sheet1!$A$4:$A$1035</c:f>
              <c:numCache>
                <c:formatCode>yyyy\-mm\-dd</c:formatCode>
                <c:ptCount val="10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43509</c:v>
                </c:pt>
                <c:pt idx="19">
                  <c:v>43510</c:v>
                </c:pt>
                <c:pt idx="20">
                  <c:v>43511</c:v>
                </c:pt>
                <c:pt idx="21">
                  <c:v>43514</c:v>
                </c:pt>
                <c:pt idx="22">
                  <c:v>43515</c:v>
                </c:pt>
                <c:pt idx="23">
                  <c:v>43516</c:v>
                </c:pt>
                <c:pt idx="24">
                  <c:v>43517</c:v>
                </c:pt>
                <c:pt idx="25">
                  <c:v>43518</c:v>
                </c:pt>
                <c:pt idx="26">
                  <c:v>43521</c:v>
                </c:pt>
                <c:pt idx="27">
                  <c:v>43522</c:v>
                </c:pt>
                <c:pt idx="28">
                  <c:v>43523</c:v>
                </c:pt>
                <c:pt idx="29">
                  <c:v>43524</c:v>
                </c:pt>
                <c:pt idx="30">
                  <c:v>43525</c:v>
                </c:pt>
                <c:pt idx="31">
                  <c:v>43528</c:v>
                </c:pt>
                <c:pt idx="32">
                  <c:v>43529</c:v>
                </c:pt>
                <c:pt idx="33">
                  <c:v>43530</c:v>
                </c:pt>
                <c:pt idx="34">
                  <c:v>43531</c:v>
                </c:pt>
                <c:pt idx="35">
                  <c:v>43532</c:v>
                </c:pt>
                <c:pt idx="36">
                  <c:v>43535</c:v>
                </c:pt>
                <c:pt idx="37">
                  <c:v>43536</c:v>
                </c:pt>
                <c:pt idx="38">
                  <c:v>43537</c:v>
                </c:pt>
                <c:pt idx="39">
                  <c:v>43538</c:v>
                </c:pt>
                <c:pt idx="40">
                  <c:v>43539</c:v>
                </c:pt>
                <c:pt idx="41">
                  <c:v>43542</c:v>
                </c:pt>
                <c:pt idx="42">
                  <c:v>43543</c:v>
                </c:pt>
                <c:pt idx="43">
                  <c:v>43544</c:v>
                </c:pt>
                <c:pt idx="44">
                  <c:v>43545</c:v>
                </c:pt>
                <c:pt idx="45">
                  <c:v>43546</c:v>
                </c:pt>
                <c:pt idx="46">
                  <c:v>43549</c:v>
                </c:pt>
                <c:pt idx="47">
                  <c:v>43550</c:v>
                </c:pt>
                <c:pt idx="48">
                  <c:v>43551</c:v>
                </c:pt>
                <c:pt idx="49">
                  <c:v>43552</c:v>
                </c:pt>
                <c:pt idx="50">
                  <c:v>43553</c:v>
                </c:pt>
                <c:pt idx="51">
                  <c:v>43556</c:v>
                </c:pt>
                <c:pt idx="52">
                  <c:v>43557</c:v>
                </c:pt>
                <c:pt idx="53">
                  <c:v>43558</c:v>
                </c:pt>
                <c:pt idx="54">
                  <c:v>43559</c:v>
                </c:pt>
                <c:pt idx="55">
                  <c:v>43563</c:v>
                </c:pt>
                <c:pt idx="56">
                  <c:v>43564</c:v>
                </c:pt>
                <c:pt idx="57">
                  <c:v>43565</c:v>
                </c:pt>
                <c:pt idx="58">
                  <c:v>43566</c:v>
                </c:pt>
                <c:pt idx="59">
                  <c:v>43567</c:v>
                </c:pt>
                <c:pt idx="60">
                  <c:v>43570</c:v>
                </c:pt>
                <c:pt idx="61">
                  <c:v>43571</c:v>
                </c:pt>
                <c:pt idx="62">
                  <c:v>43572</c:v>
                </c:pt>
                <c:pt idx="63">
                  <c:v>43573</c:v>
                </c:pt>
                <c:pt idx="64">
                  <c:v>43574</c:v>
                </c:pt>
                <c:pt idx="65">
                  <c:v>43577</c:v>
                </c:pt>
                <c:pt idx="66">
                  <c:v>43578</c:v>
                </c:pt>
                <c:pt idx="67">
                  <c:v>43579</c:v>
                </c:pt>
                <c:pt idx="68">
                  <c:v>43580</c:v>
                </c:pt>
                <c:pt idx="69">
                  <c:v>43581</c:v>
                </c:pt>
                <c:pt idx="70">
                  <c:v>43583</c:v>
                </c:pt>
                <c:pt idx="71">
                  <c:v>43584</c:v>
                </c:pt>
                <c:pt idx="72">
                  <c:v>43585</c:v>
                </c:pt>
                <c:pt idx="73">
                  <c:v>43590</c:v>
                </c:pt>
                <c:pt idx="74">
                  <c:v>43591</c:v>
                </c:pt>
                <c:pt idx="75">
                  <c:v>43592</c:v>
                </c:pt>
                <c:pt idx="76">
                  <c:v>43593</c:v>
                </c:pt>
                <c:pt idx="77">
                  <c:v>43594</c:v>
                </c:pt>
                <c:pt idx="78">
                  <c:v>43595</c:v>
                </c:pt>
                <c:pt idx="79">
                  <c:v>43598</c:v>
                </c:pt>
                <c:pt idx="80">
                  <c:v>43599</c:v>
                </c:pt>
                <c:pt idx="81">
                  <c:v>43600</c:v>
                </c:pt>
                <c:pt idx="82">
                  <c:v>43601</c:v>
                </c:pt>
                <c:pt idx="83">
                  <c:v>43602</c:v>
                </c:pt>
                <c:pt idx="84">
                  <c:v>43605</c:v>
                </c:pt>
                <c:pt idx="85">
                  <c:v>43606</c:v>
                </c:pt>
                <c:pt idx="86">
                  <c:v>43607</c:v>
                </c:pt>
                <c:pt idx="87">
                  <c:v>43608</c:v>
                </c:pt>
                <c:pt idx="88">
                  <c:v>43609</c:v>
                </c:pt>
                <c:pt idx="89">
                  <c:v>43612</c:v>
                </c:pt>
                <c:pt idx="90">
                  <c:v>43613</c:v>
                </c:pt>
                <c:pt idx="91">
                  <c:v>43614</c:v>
                </c:pt>
                <c:pt idx="92">
                  <c:v>43615</c:v>
                </c:pt>
                <c:pt idx="93">
                  <c:v>43616</c:v>
                </c:pt>
                <c:pt idx="94">
                  <c:v>43619</c:v>
                </c:pt>
                <c:pt idx="95">
                  <c:v>43620</c:v>
                </c:pt>
                <c:pt idx="96">
                  <c:v>43621</c:v>
                </c:pt>
                <c:pt idx="97">
                  <c:v>43622</c:v>
                </c:pt>
                <c:pt idx="98">
                  <c:v>43626</c:v>
                </c:pt>
                <c:pt idx="99">
                  <c:v>43627</c:v>
                </c:pt>
                <c:pt idx="100">
                  <c:v>43628</c:v>
                </c:pt>
                <c:pt idx="101">
                  <c:v>43629</c:v>
                </c:pt>
                <c:pt idx="102">
                  <c:v>43630</c:v>
                </c:pt>
                <c:pt idx="103">
                  <c:v>43633</c:v>
                </c:pt>
                <c:pt idx="104">
                  <c:v>43634</c:v>
                </c:pt>
                <c:pt idx="105">
                  <c:v>43635</c:v>
                </c:pt>
              </c:numCache>
            </c:numRef>
          </c:cat>
          <c:val>
            <c:numRef>
              <c:f>Sheet1!$B$4:$B$1035</c:f>
              <c:numCache>
                <c:formatCode>General</c:formatCode>
                <c:ptCount val="106"/>
                <c:pt idx="0">
                  <c:v>145008.16200000001</c:v>
                </c:pt>
                <c:pt idx="1">
                  <c:v>168674</c:v>
                </c:pt>
                <c:pt idx="2">
                  <c:v>151595</c:v>
                </c:pt>
                <c:pt idx="3">
                  <c:v>168301.345</c:v>
                </c:pt>
                <c:pt idx="4">
                  <c:v>129848</c:v>
                </c:pt>
                <c:pt idx="5">
                  <c:v>129321</c:v>
                </c:pt>
                <c:pt idx="6">
                  <c:v>119975</c:v>
                </c:pt>
                <c:pt idx="7">
                  <c:v>136060</c:v>
                </c:pt>
                <c:pt idx="8">
                  <c:v>149410</c:v>
                </c:pt>
                <c:pt idx="9">
                  <c:v>104730</c:v>
                </c:pt>
                <c:pt idx="10">
                  <c:v>108727</c:v>
                </c:pt>
                <c:pt idx="11">
                  <c:v>140700</c:v>
                </c:pt>
                <c:pt idx="12">
                  <c:v>130668</c:v>
                </c:pt>
                <c:pt idx="13">
                  <c:v>104123</c:v>
                </c:pt>
                <c:pt idx="14">
                  <c:v>88326</c:v>
                </c:pt>
                <c:pt idx="15">
                  <c:v>70623</c:v>
                </c:pt>
                <c:pt idx="16">
                  <c:v>60201</c:v>
                </c:pt>
                <c:pt idx="17">
                  <c:v>51725</c:v>
                </c:pt>
                <c:pt idx="18">
                  <c:v>17158</c:v>
                </c:pt>
                <c:pt idx="19">
                  <c:v>16115</c:v>
                </c:pt>
                <c:pt idx="20">
                  <c:v>21565</c:v>
                </c:pt>
                <c:pt idx="21">
                  <c:v>43863</c:v>
                </c:pt>
                <c:pt idx="22">
                  <c:v>45541</c:v>
                </c:pt>
                <c:pt idx="23">
                  <c:v>57701</c:v>
                </c:pt>
                <c:pt idx="24">
                  <c:v>93597</c:v>
                </c:pt>
                <c:pt idx="25">
                  <c:v>128288.174</c:v>
                </c:pt>
                <c:pt idx="26">
                  <c:v>147714</c:v>
                </c:pt>
                <c:pt idx="27">
                  <c:v>155884</c:v>
                </c:pt>
                <c:pt idx="28">
                  <c:v>135143.87599999999</c:v>
                </c:pt>
                <c:pt idx="29">
                  <c:v>138911.65</c:v>
                </c:pt>
                <c:pt idx="30">
                  <c:v>226350</c:v>
                </c:pt>
                <c:pt idx="31">
                  <c:v>200980</c:v>
                </c:pt>
                <c:pt idx="32">
                  <c:v>152267</c:v>
                </c:pt>
                <c:pt idx="33">
                  <c:v>158461.10500000001</c:v>
                </c:pt>
                <c:pt idx="34">
                  <c:v>204726.505</c:v>
                </c:pt>
                <c:pt idx="35">
                  <c:v>157379.73499999999</c:v>
                </c:pt>
                <c:pt idx="36">
                  <c:v>193957.02799999999</c:v>
                </c:pt>
                <c:pt idx="37">
                  <c:v>267551</c:v>
                </c:pt>
                <c:pt idx="38">
                  <c:v>192139.40100000001</c:v>
                </c:pt>
                <c:pt idx="39">
                  <c:v>173506.625</c:v>
                </c:pt>
                <c:pt idx="40">
                  <c:v>191989</c:v>
                </c:pt>
                <c:pt idx="41">
                  <c:v>258019</c:v>
                </c:pt>
                <c:pt idx="42">
                  <c:v>210860</c:v>
                </c:pt>
                <c:pt idx="43">
                  <c:v>174589</c:v>
                </c:pt>
                <c:pt idx="44">
                  <c:v>186661.68299999999</c:v>
                </c:pt>
                <c:pt idx="45">
                  <c:v>183252.01500000001</c:v>
                </c:pt>
                <c:pt idx="46">
                  <c:v>190373.48</c:v>
                </c:pt>
                <c:pt idx="47">
                  <c:v>167714</c:v>
                </c:pt>
                <c:pt idx="48">
                  <c:v>192825.908</c:v>
                </c:pt>
                <c:pt idx="49">
                  <c:v>165820.375</c:v>
                </c:pt>
                <c:pt idx="50">
                  <c:v>200153.88</c:v>
                </c:pt>
                <c:pt idx="51">
                  <c:v>279196</c:v>
                </c:pt>
                <c:pt idx="52">
                  <c:v>238525.27100000001</c:v>
                </c:pt>
                <c:pt idx="53">
                  <c:v>223540</c:v>
                </c:pt>
                <c:pt idx="54">
                  <c:v>196351</c:v>
                </c:pt>
                <c:pt idx="55">
                  <c:v>331627.95299999998</c:v>
                </c:pt>
                <c:pt idx="56">
                  <c:v>211154</c:v>
                </c:pt>
                <c:pt idx="57">
                  <c:v>198989.815</c:v>
                </c:pt>
                <c:pt idx="58">
                  <c:v>201230</c:v>
                </c:pt>
                <c:pt idx="59">
                  <c:v>204460.75700000001</c:v>
                </c:pt>
                <c:pt idx="60">
                  <c:v>273644.25599999999</c:v>
                </c:pt>
                <c:pt idx="61">
                  <c:v>174788.86900000001</c:v>
                </c:pt>
                <c:pt idx="62">
                  <c:v>190961</c:v>
                </c:pt>
                <c:pt idx="63">
                  <c:v>161874</c:v>
                </c:pt>
                <c:pt idx="64">
                  <c:v>237866.53099999999</c:v>
                </c:pt>
                <c:pt idx="65">
                  <c:v>214997</c:v>
                </c:pt>
                <c:pt idx="66">
                  <c:v>174642.08499999999</c:v>
                </c:pt>
                <c:pt idx="67">
                  <c:v>178115.27900000001</c:v>
                </c:pt>
                <c:pt idx="68">
                  <c:v>239708.82500000001</c:v>
                </c:pt>
                <c:pt idx="69">
                  <c:v>192632.85500000001</c:v>
                </c:pt>
                <c:pt idx="70">
                  <c:v>204255.842</c:v>
                </c:pt>
                <c:pt idx="71">
                  <c:v>214597.97399999999</c:v>
                </c:pt>
                <c:pt idx="72">
                  <c:v>198925.64199999999</c:v>
                </c:pt>
                <c:pt idx="73">
                  <c:v>237652.90299999999</c:v>
                </c:pt>
                <c:pt idx="74">
                  <c:v>168100.23499999999</c:v>
                </c:pt>
                <c:pt idx="75">
                  <c:v>231560.12299999999</c:v>
                </c:pt>
                <c:pt idx="76">
                  <c:v>168411.29300000001</c:v>
                </c:pt>
                <c:pt idx="77">
                  <c:v>170652.196</c:v>
                </c:pt>
                <c:pt idx="78">
                  <c:v>222977.23</c:v>
                </c:pt>
                <c:pt idx="79">
                  <c:v>192065.69500000001</c:v>
                </c:pt>
                <c:pt idx="80">
                  <c:v>176764.02600000001</c:v>
                </c:pt>
                <c:pt idx="81">
                  <c:v>229553.41099999999</c:v>
                </c:pt>
                <c:pt idx="82">
                  <c:v>219931.62700000001</c:v>
                </c:pt>
                <c:pt idx="83">
                  <c:v>229158.06599999999</c:v>
                </c:pt>
                <c:pt idx="84">
                  <c:v>208270.49</c:v>
                </c:pt>
                <c:pt idx="85">
                  <c:v>271377.53499999997</c:v>
                </c:pt>
                <c:pt idx="86">
                  <c:v>185191.58799999999</c:v>
                </c:pt>
                <c:pt idx="87">
                  <c:v>170504.71100000001</c:v>
                </c:pt>
                <c:pt idx="88">
                  <c:v>200882.91399999999</c:v>
                </c:pt>
                <c:pt idx="89">
                  <c:v>180722.992</c:v>
                </c:pt>
                <c:pt idx="90">
                  <c:v>165891.185</c:v>
                </c:pt>
                <c:pt idx="91" formatCode="0.00%">
                  <c:v>162981.72899999999</c:v>
                </c:pt>
                <c:pt idx="92">
                  <c:v>161739</c:v>
                </c:pt>
                <c:pt idx="93">
                  <c:v>186823.21900000001</c:v>
                </c:pt>
                <c:pt idx="94">
                  <c:v>185864.61900000001</c:v>
                </c:pt>
                <c:pt idx="95">
                  <c:v>257687.42199999999</c:v>
                </c:pt>
                <c:pt idx="96">
                  <c:v>184947.51800000001</c:v>
                </c:pt>
                <c:pt idx="97">
                  <c:v>174583.39799999999</c:v>
                </c:pt>
                <c:pt idx="98">
                  <c:v>200005.03200000001</c:v>
                </c:pt>
                <c:pt idx="99">
                  <c:v>262640.84000000003</c:v>
                </c:pt>
                <c:pt idx="100">
                  <c:v>155997</c:v>
                </c:pt>
                <c:pt idx="101">
                  <c:v>165183.82399999999</c:v>
                </c:pt>
                <c:pt idx="102">
                  <c:v>186579.38399999999</c:v>
                </c:pt>
                <c:pt idx="103">
                  <c:v>184710.38399999999</c:v>
                </c:pt>
                <c:pt idx="104">
                  <c:v>193447.58199999999</c:v>
                </c:pt>
                <c:pt idx="105">
                  <c:v>171800.27900000001</c:v>
                </c:pt>
              </c:numCache>
            </c:numRef>
          </c:val>
          <c:smooth val="0"/>
          <c:extLst>
            <c:ext xmlns:c16="http://schemas.microsoft.com/office/drawing/2014/chart" uri="{C3380CC4-5D6E-409C-BE32-E72D297353CC}">
              <c16:uniqueId val="{00000000-4318-48BC-8167-42A1BCA86702}"/>
            </c:ext>
          </c:extLst>
        </c:ser>
        <c:ser>
          <c:idx val="1"/>
          <c:order val="1"/>
          <c:tx>
            <c:strRef>
              <c:f>Sheet1!$C$2:$C$3</c:f>
              <c:strCache>
                <c:ptCount val="2"/>
                <c:pt idx="0">
                  <c:v>南方大区</c:v>
                </c:pt>
                <c:pt idx="1">
                  <c:v>吨</c:v>
                </c:pt>
              </c:strCache>
            </c:strRef>
          </c:tx>
          <c:spPr>
            <a:ln w="28575" cap="rnd">
              <a:solidFill>
                <a:schemeClr val="accent2"/>
              </a:solidFill>
              <a:round/>
            </a:ln>
            <a:effectLst/>
          </c:spPr>
          <c:marker>
            <c:symbol val="none"/>
          </c:marker>
          <c:cat>
            <c:numRef>
              <c:f>Sheet1!$A$4:$A$1035</c:f>
              <c:numCache>
                <c:formatCode>yyyy\-mm\-dd</c:formatCode>
                <c:ptCount val="10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43509</c:v>
                </c:pt>
                <c:pt idx="19">
                  <c:v>43510</c:v>
                </c:pt>
                <c:pt idx="20">
                  <c:v>43511</c:v>
                </c:pt>
                <c:pt idx="21">
                  <c:v>43514</c:v>
                </c:pt>
                <c:pt idx="22">
                  <c:v>43515</c:v>
                </c:pt>
                <c:pt idx="23">
                  <c:v>43516</c:v>
                </c:pt>
                <c:pt idx="24">
                  <c:v>43517</c:v>
                </c:pt>
                <c:pt idx="25">
                  <c:v>43518</c:v>
                </c:pt>
                <c:pt idx="26">
                  <c:v>43521</c:v>
                </c:pt>
                <c:pt idx="27">
                  <c:v>43522</c:v>
                </c:pt>
                <c:pt idx="28">
                  <c:v>43523</c:v>
                </c:pt>
                <c:pt idx="29">
                  <c:v>43524</c:v>
                </c:pt>
                <c:pt idx="30">
                  <c:v>43525</c:v>
                </c:pt>
                <c:pt idx="31">
                  <c:v>43528</c:v>
                </c:pt>
                <c:pt idx="32">
                  <c:v>43529</c:v>
                </c:pt>
                <c:pt idx="33">
                  <c:v>43530</c:v>
                </c:pt>
                <c:pt idx="34">
                  <c:v>43531</c:v>
                </c:pt>
                <c:pt idx="35">
                  <c:v>43532</c:v>
                </c:pt>
                <c:pt idx="36">
                  <c:v>43535</c:v>
                </c:pt>
                <c:pt idx="37">
                  <c:v>43536</c:v>
                </c:pt>
                <c:pt idx="38">
                  <c:v>43537</c:v>
                </c:pt>
                <c:pt idx="39">
                  <c:v>43538</c:v>
                </c:pt>
                <c:pt idx="40">
                  <c:v>43539</c:v>
                </c:pt>
                <c:pt idx="41">
                  <c:v>43542</c:v>
                </c:pt>
                <c:pt idx="42">
                  <c:v>43543</c:v>
                </c:pt>
                <c:pt idx="43">
                  <c:v>43544</c:v>
                </c:pt>
                <c:pt idx="44">
                  <c:v>43545</c:v>
                </c:pt>
                <c:pt idx="45">
                  <c:v>43546</c:v>
                </c:pt>
                <c:pt idx="46">
                  <c:v>43549</c:v>
                </c:pt>
                <c:pt idx="47">
                  <c:v>43550</c:v>
                </c:pt>
                <c:pt idx="48">
                  <c:v>43551</c:v>
                </c:pt>
                <c:pt idx="49">
                  <c:v>43552</c:v>
                </c:pt>
                <c:pt idx="50">
                  <c:v>43553</c:v>
                </c:pt>
                <c:pt idx="51">
                  <c:v>43556</c:v>
                </c:pt>
                <c:pt idx="52">
                  <c:v>43557</c:v>
                </c:pt>
                <c:pt idx="53">
                  <c:v>43558</c:v>
                </c:pt>
                <c:pt idx="54">
                  <c:v>43559</c:v>
                </c:pt>
                <c:pt idx="55">
                  <c:v>43563</c:v>
                </c:pt>
                <c:pt idx="56">
                  <c:v>43564</c:v>
                </c:pt>
                <c:pt idx="57">
                  <c:v>43565</c:v>
                </c:pt>
                <c:pt idx="58">
                  <c:v>43566</c:v>
                </c:pt>
                <c:pt idx="59">
                  <c:v>43567</c:v>
                </c:pt>
                <c:pt idx="60">
                  <c:v>43570</c:v>
                </c:pt>
                <c:pt idx="61">
                  <c:v>43571</c:v>
                </c:pt>
                <c:pt idx="62">
                  <c:v>43572</c:v>
                </c:pt>
                <c:pt idx="63">
                  <c:v>43573</c:v>
                </c:pt>
                <c:pt idx="64">
                  <c:v>43574</c:v>
                </c:pt>
                <c:pt idx="65">
                  <c:v>43577</c:v>
                </c:pt>
                <c:pt idx="66">
                  <c:v>43578</c:v>
                </c:pt>
                <c:pt idx="67">
                  <c:v>43579</c:v>
                </c:pt>
                <c:pt idx="68">
                  <c:v>43580</c:v>
                </c:pt>
                <c:pt idx="69">
                  <c:v>43581</c:v>
                </c:pt>
                <c:pt idx="70">
                  <c:v>43583</c:v>
                </c:pt>
                <c:pt idx="71">
                  <c:v>43584</c:v>
                </c:pt>
                <c:pt idx="72">
                  <c:v>43585</c:v>
                </c:pt>
                <c:pt idx="73">
                  <c:v>43590</c:v>
                </c:pt>
                <c:pt idx="74">
                  <c:v>43591</c:v>
                </c:pt>
                <c:pt idx="75">
                  <c:v>43592</c:v>
                </c:pt>
                <c:pt idx="76">
                  <c:v>43593</c:v>
                </c:pt>
                <c:pt idx="77">
                  <c:v>43594</c:v>
                </c:pt>
                <c:pt idx="78">
                  <c:v>43595</c:v>
                </c:pt>
                <c:pt idx="79">
                  <c:v>43598</c:v>
                </c:pt>
                <c:pt idx="80">
                  <c:v>43599</c:v>
                </c:pt>
                <c:pt idx="81">
                  <c:v>43600</c:v>
                </c:pt>
                <c:pt idx="82">
                  <c:v>43601</c:v>
                </c:pt>
                <c:pt idx="83">
                  <c:v>43602</c:v>
                </c:pt>
                <c:pt idx="84">
                  <c:v>43605</c:v>
                </c:pt>
                <c:pt idx="85">
                  <c:v>43606</c:v>
                </c:pt>
                <c:pt idx="86">
                  <c:v>43607</c:v>
                </c:pt>
                <c:pt idx="87">
                  <c:v>43608</c:v>
                </c:pt>
                <c:pt idx="88">
                  <c:v>43609</c:v>
                </c:pt>
                <c:pt idx="89">
                  <c:v>43612</c:v>
                </c:pt>
                <c:pt idx="90">
                  <c:v>43613</c:v>
                </c:pt>
                <c:pt idx="91">
                  <c:v>43614</c:v>
                </c:pt>
                <c:pt idx="92">
                  <c:v>43615</c:v>
                </c:pt>
                <c:pt idx="93">
                  <c:v>43616</c:v>
                </c:pt>
                <c:pt idx="94">
                  <c:v>43619</c:v>
                </c:pt>
                <c:pt idx="95">
                  <c:v>43620</c:v>
                </c:pt>
                <c:pt idx="96">
                  <c:v>43621</c:v>
                </c:pt>
                <c:pt idx="97">
                  <c:v>43622</c:v>
                </c:pt>
                <c:pt idx="98">
                  <c:v>43626</c:v>
                </c:pt>
                <c:pt idx="99">
                  <c:v>43627</c:v>
                </c:pt>
                <c:pt idx="100">
                  <c:v>43628</c:v>
                </c:pt>
                <c:pt idx="101">
                  <c:v>43629</c:v>
                </c:pt>
                <c:pt idx="102">
                  <c:v>43630</c:v>
                </c:pt>
                <c:pt idx="103">
                  <c:v>43633</c:v>
                </c:pt>
                <c:pt idx="104">
                  <c:v>43634</c:v>
                </c:pt>
                <c:pt idx="105">
                  <c:v>43635</c:v>
                </c:pt>
              </c:numCache>
            </c:numRef>
          </c:cat>
          <c:val>
            <c:numRef>
              <c:f>Sheet1!$C$4:$C$1035</c:f>
              <c:numCache>
                <c:formatCode>General</c:formatCode>
                <c:ptCount val="106"/>
                <c:pt idx="0">
                  <c:v>46000</c:v>
                </c:pt>
                <c:pt idx="1">
                  <c:v>49840</c:v>
                </c:pt>
                <c:pt idx="2">
                  <c:v>45640</c:v>
                </c:pt>
                <c:pt idx="3">
                  <c:v>55960</c:v>
                </c:pt>
                <c:pt idx="4">
                  <c:v>48375</c:v>
                </c:pt>
                <c:pt idx="5">
                  <c:v>47605</c:v>
                </c:pt>
                <c:pt idx="6">
                  <c:v>42210</c:v>
                </c:pt>
                <c:pt idx="7">
                  <c:v>45945</c:v>
                </c:pt>
                <c:pt idx="8">
                  <c:v>50825</c:v>
                </c:pt>
                <c:pt idx="9">
                  <c:v>40620</c:v>
                </c:pt>
                <c:pt idx="10">
                  <c:v>38710</c:v>
                </c:pt>
                <c:pt idx="11">
                  <c:v>41120</c:v>
                </c:pt>
                <c:pt idx="12">
                  <c:v>40110</c:v>
                </c:pt>
                <c:pt idx="13">
                  <c:v>35640</c:v>
                </c:pt>
                <c:pt idx="14">
                  <c:v>31550</c:v>
                </c:pt>
                <c:pt idx="15">
                  <c:v>23965</c:v>
                </c:pt>
                <c:pt idx="16">
                  <c:v>19745</c:v>
                </c:pt>
                <c:pt idx="17">
                  <c:v>16710</c:v>
                </c:pt>
                <c:pt idx="18">
                  <c:v>6755</c:v>
                </c:pt>
                <c:pt idx="19">
                  <c:v>7110</c:v>
                </c:pt>
                <c:pt idx="20">
                  <c:v>8765</c:v>
                </c:pt>
                <c:pt idx="21">
                  <c:v>18480</c:v>
                </c:pt>
                <c:pt idx="22">
                  <c:v>16455</c:v>
                </c:pt>
                <c:pt idx="23">
                  <c:v>20840</c:v>
                </c:pt>
                <c:pt idx="24">
                  <c:v>27120</c:v>
                </c:pt>
                <c:pt idx="25">
                  <c:v>35170</c:v>
                </c:pt>
                <c:pt idx="26">
                  <c:v>46810</c:v>
                </c:pt>
                <c:pt idx="27">
                  <c:v>37545</c:v>
                </c:pt>
                <c:pt idx="28">
                  <c:v>40300</c:v>
                </c:pt>
                <c:pt idx="29">
                  <c:v>40950</c:v>
                </c:pt>
                <c:pt idx="30">
                  <c:v>62910</c:v>
                </c:pt>
                <c:pt idx="31">
                  <c:v>64360</c:v>
                </c:pt>
                <c:pt idx="32">
                  <c:v>51780</c:v>
                </c:pt>
                <c:pt idx="33">
                  <c:v>47910</c:v>
                </c:pt>
                <c:pt idx="34">
                  <c:v>53850</c:v>
                </c:pt>
                <c:pt idx="35">
                  <c:v>51280</c:v>
                </c:pt>
                <c:pt idx="36">
                  <c:v>61820</c:v>
                </c:pt>
                <c:pt idx="37">
                  <c:v>77375</c:v>
                </c:pt>
                <c:pt idx="38">
                  <c:v>66365</c:v>
                </c:pt>
                <c:pt idx="39">
                  <c:v>55845</c:v>
                </c:pt>
                <c:pt idx="40">
                  <c:v>54455</c:v>
                </c:pt>
                <c:pt idx="41">
                  <c:v>75250</c:v>
                </c:pt>
                <c:pt idx="42">
                  <c:v>71370</c:v>
                </c:pt>
                <c:pt idx="43">
                  <c:v>59445</c:v>
                </c:pt>
                <c:pt idx="44">
                  <c:v>56080</c:v>
                </c:pt>
                <c:pt idx="45">
                  <c:v>52855</c:v>
                </c:pt>
                <c:pt idx="46">
                  <c:v>59260</c:v>
                </c:pt>
                <c:pt idx="47">
                  <c:v>53615</c:v>
                </c:pt>
                <c:pt idx="48">
                  <c:v>58360</c:v>
                </c:pt>
                <c:pt idx="49">
                  <c:v>50960</c:v>
                </c:pt>
                <c:pt idx="50">
                  <c:v>61005</c:v>
                </c:pt>
                <c:pt idx="51">
                  <c:v>75055</c:v>
                </c:pt>
                <c:pt idx="52">
                  <c:v>70380</c:v>
                </c:pt>
                <c:pt idx="53">
                  <c:v>61800</c:v>
                </c:pt>
                <c:pt idx="54">
                  <c:v>56375</c:v>
                </c:pt>
                <c:pt idx="55">
                  <c:v>97580</c:v>
                </c:pt>
                <c:pt idx="56">
                  <c:v>70340</c:v>
                </c:pt>
                <c:pt idx="57">
                  <c:v>66550</c:v>
                </c:pt>
                <c:pt idx="58">
                  <c:v>64665</c:v>
                </c:pt>
                <c:pt idx="59">
                  <c:v>60245</c:v>
                </c:pt>
                <c:pt idx="60">
                  <c:v>70675</c:v>
                </c:pt>
                <c:pt idx="61">
                  <c:v>56890</c:v>
                </c:pt>
                <c:pt idx="62">
                  <c:v>57140</c:v>
                </c:pt>
                <c:pt idx="63">
                  <c:v>52055</c:v>
                </c:pt>
                <c:pt idx="64">
                  <c:v>60640</c:v>
                </c:pt>
                <c:pt idx="65">
                  <c:v>69690</c:v>
                </c:pt>
                <c:pt idx="66">
                  <c:v>62125</c:v>
                </c:pt>
                <c:pt idx="67">
                  <c:v>55880</c:v>
                </c:pt>
                <c:pt idx="68">
                  <c:v>60200</c:v>
                </c:pt>
                <c:pt idx="69">
                  <c:v>67050</c:v>
                </c:pt>
                <c:pt idx="70">
                  <c:v>65330</c:v>
                </c:pt>
                <c:pt idx="71">
                  <c:v>69560</c:v>
                </c:pt>
                <c:pt idx="72">
                  <c:v>65115</c:v>
                </c:pt>
                <c:pt idx="73">
                  <c:v>74395</c:v>
                </c:pt>
                <c:pt idx="74">
                  <c:v>57940</c:v>
                </c:pt>
                <c:pt idx="75">
                  <c:v>61235</c:v>
                </c:pt>
                <c:pt idx="76">
                  <c:v>56825</c:v>
                </c:pt>
                <c:pt idx="77">
                  <c:v>52845</c:v>
                </c:pt>
                <c:pt idx="78">
                  <c:v>62205</c:v>
                </c:pt>
                <c:pt idx="79">
                  <c:v>59740</c:v>
                </c:pt>
                <c:pt idx="80">
                  <c:v>54785</c:v>
                </c:pt>
                <c:pt idx="81">
                  <c:v>61720</c:v>
                </c:pt>
                <c:pt idx="82">
                  <c:v>64465</c:v>
                </c:pt>
                <c:pt idx="83">
                  <c:v>66709</c:v>
                </c:pt>
                <c:pt idx="84">
                  <c:v>58390</c:v>
                </c:pt>
                <c:pt idx="85">
                  <c:v>76885</c:v>
                </c:pt>
                <c:pt idx="86">
                  <c:v>61870</c:v>
                </c:pt>
                <c:pt idx="87">
                  <c:v>53615</c:v>
                </c:pt>
                <c:pt idx="88">
                  <c:v>55760</c:v>
                </c:pt>
                <c:pt idx="89">
                  <c:v>56015</c:v>
                </c:pt>
                <c:pt idx="90">
                  <c:v>47270</c:v>
                </c:pt>
                <c:pt idx="91">
                  <c:v>42725</c:v>
                </c:pt>
                <c:pt idx="92">
                  <c:v>46330</c:v>
                </c:pt>
                <c:pt idx="93">
                  <c:v>50835</c:v>
                </c:pt>
                <c:pt idx="94">
                  <c:v>51035</c:v>
                </c:pt>
                <c:pt idx="95">
                  <c:v>67005</c:v>
                </c:pt>
                <c:pt idx="96">
                  <c:v>57895</c:v>
                </c:pt>
                <c:pt idx="97">
                  <c:v>50685</c:v>
                </c:pt>
                <c:pt idx="98">
                  <c:v>54030</c:v>
                </c:pt>
                <c:pt idx="99">
                  <c:v>68490</c:v>
                </c:pt>
                <c:pt idx="100">
                  <c:v>51315</c:v>
                </c:pt>
                <c:pt idx="101">
                  <c:v>45485</c:v>
                </c:pt>
                <c:pt idx="102">
                  <c:v>51760</c:v>
                </c:pt>
                <c:pt idx="103">
                  <c:v>52120</c:v>
                </c:pt>
                <c:pt idx="104">
                  <c:v>56580</c:v>
                </c:pt>
                <c:pt idx="105">
                  <c:v>53795</c:v>
                </c:pt>
              </c:numCache>
            </c:numRef>
          </c:val>
          <c:smooth val="0"/>
          <c:extLst>
            <c:ext xmlns:c16="http://schemas.microsoft.com/office/drawing/2014/chart" uri="{C3380CC4-5D6E-409C-BE32-E72D297353CC}">
              <c16:uniqueId val="{00000001-4318-48BC-8167-42A1BCA86702}"/>
            </c:ext>
          </c:extLst>
        </c:ser>
        <c:ser>
          <c:idx val="2"/>
          <c:order val="2"/>
          <c:tx>
            <c:strRef>
              <c:f>Sheet1!$D$2:$D$3</c:f>
              <c:strCache>
                <c:ptCount val="2"/>
                <c:pt idx="0">
                  <c:v>华东大区</c:v>
                </c:pt>
                <c:pt idx="1">
                  <c:v>吨</c:v>
                </c:pt>
              </c:strCache>
            </c:strRef>
          </c:tx>
          <c:spPr>
            <a:ln w="28575" cap="rnd">
              <a:solidFill>
                <a:schemeClr val="accent3"/>
              </a:solidFill>
              <a:round/>
            </a:ln>
            <a:effectLst/>
          </c:spPr>
          <c:marker>
            <c:symbol val="none"/>
          </c:marker>
          <c:cat>
            <c:numRef>
              <c:f>Sheet1!$A$4:$A$1035</c:f>
              <c:numCache>
                <c:formatCode>yyyy\-mm\-dd</c:formatCode>
                <c:ptCount val="10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43509</c:v>
                </c:pt>
                <c:pt idx="19">
                  <c:v>43510</c:v>
                </c:pt>
                <c:pt idx="20">
                  <c:v>43511</c:v>
                </c:pt>
                <c:pt idx="21">
                  <c:v>43514</c:v>
                </c:pt>
                <c:pt idx="22">
                  <c:v>43515</c:v>
                </c:pt>
                <c:pt idx="23">
                  <c:v>43516</c:v>
                </c:pt>
                <c:pt idx="24">
                  <c:v>43517</c:v>
                </c:pt>
                <c:pt idx="25">
                  <c:v>43518</c:v>
                </c:pt>
                <c:pt idx="26">
                  <c:v>43521</c:v>
                </c:pt>
                <c:pt idx="27">
                  <c:v>43522</c:v>
                </c:pt>
                <c:pt idx="28">
                  <c:v>43523</c:v>
                </c:pt>
                <c:pt idx="29">
                  <c:v>43524</c:v>
                </c:pt>
                <c:pt idx="30">
                  <c:v>43525</c:v>
                </c:pt>
                <c:pt idx="31">
                  <c:v>43528</c:v>
                </c:pt>
                <c:pt idx="32">
                  <c:v>43529</c:v>
                </c:pt>
                <c:pt idx="33">
                  <c:v>43530</c:v>
                </c:pt>
                <c:pt idx="34">
                  <c:v>43531</c:v>
                </c:pt>
                <c:pt idx="35">
                  <c:v>43532</c:v>
                </c:pt>
                <c:pt idx="36">
                  <c:v>43535</c:v>
                </c:pt>
                <c:pt idx="37">
                  <c:v>43536</c:v>
                </c:pt>
                <c:pt idx="38">
                  <c:v>43537</c:v>
                </c:pt>
                <c:pt idx="39">
                  <c:v>43538</c:v>
                </c:pt>
                <c:pt idx="40">
                  <c:v>43539</c:v>
                </c:pt>
                <c:pt idx="41">
                  <c:v>43542</c:v>
                </c:pt>
                <c:pt idx="42">
                  <c:v>43543</c:v>
                </c:pt>
                <c:pt idx="43">
                  <c:v>43544</c:v>
                </c:pt>
                <c:pt idx="44">
                  <c:v>43545</c:v>
                </c:pt>
                <c:pt idx="45">
                  <c:v>43546</c:v>
                </c:pt>
                <c:pt idx="46">
                  <c:v>43549</c:v>
                </c:pt>
                <c:pt idx="47">
                  <c:v>43550</c:v>
                </c:pt>
                <c:pt idx="48">
                  <c:v>43551</c:v>
                </c:pt>
                <c:pt idx="49">
                  <c:v>43552</c:v>
                </c:pt>
                <c:pt idx="50">
                  <c:v>43553</c:v>
                </c:pt>
                <c:pt idx="51">
                  <c:v>43556</c:v>
                </c:pt>
                <c:pt idx="52">
                  <c:v>43557</c:v>
                </c:pt>
                <c:pt idx="53">
                  <c:v>43558</c:v>
                </c:pt>
                <c:pt idx="54">
                  <c:v>43559</c:v>
                </c:pt>
                <c:pt idx="55">
                  <c:v>43563</c:v>
                </c:pt>
                <c:pt idx="56">
                  <c:v>43564</c:v>
                </c:pt>
                <c:pt idx="57">
                  <c:v>43565</c:v>
                </c:pt>
                <c:pt idx="58">
                  <c:v>43566</c:v>
                </c:pt>
                <c:pt idx="59">
                  <c:v>43567</c:v>
                </c:pt>
                <c:pt idx="60">
                  <c:v>43570</c:v>
                </c:pt>
                <c:pt idx="61">
                  <c:v>43571</c:v>
                </c:pt>
                <c:pt idx="62">
                  <c:v>43572</c:v>
                </c:pt>
                <c:pt idx="63">
                  <c:v>43573</c:v>
                </c:pt>
                <c:pt idx="64">
                  <c:v>43574</c:v>
                </c:pt>
                <c:pt idx="65">
                  <c:v>43577</c:v>
                </c:pt>
                <c:pt idx="66">
                  <c:v>43578</c:v>
                </c:pt>
                <c:pt idx="67">
                  <c:v>43579</c:v>
                </c:pt>
                <c:pt idx="68">
                  <c:v>43580</c:v>
                </c:pt>
                <c:pt idx="69">
                  <c:v>43581</c:v>
                </c:pt>
                <c:pt idx="70">
                  <c:v>43583</c:v>
                </c:pt>
                <c:pt idx="71">
                  <c:v>43584</c:v>
                </c:pt>
                <c:pt idx="72">
                  <c:v>43585</c:v>
                </c:pt>
                <c:pt idx="73">
                  <c:v>43590</c:v>
                </c:pt>
                <c:pt idx="74">
                  <c:v>43591</c:v>
                </c:pt>
                <c:pt idx="75">
                  <c:v>43592</c:v>
                </c:pt>
                <c:pt idx="76">
                  <c:v>43593</c:v>
                </c:pt>
                <c:pt idx="77">
                  <c:v>43594</c:v>
                </c:pt>
                <c:pt idx="78">
                  <c:v>43595</c:v>
                </c:pt>
                <c:pt idx="79">
                  <c:v>43598</c:v>
                </c:pt>
                <c:pt idx="80">
                  <c:v>43599</c:v>
                </c:pt>
                <c:pt idx="81">
                  <c:v>43600</c:v>
                </c:pt>
                <c:pt idx="82">
                  <c:v>43601</c:v>
                </c:pt>
                <c:pt idx="83">
                  <c:v>43602</c:v>
                </c:pt>
                <c:pt idx="84">
                  <c:v>43605</c:v>
                </c:pt>
                <c:pt idx="85">
                  <c:v>43606</c:v>
                </c:pt>
                <c:pt idx="86">
                  <c:v>43607</c:v>
                </c:pt>
                <c:pt idx="87">
                  <c:v>43608</c:v>
                </c:pt>
                <c:pt idx="88">
                  <c:v>43609</c:v>
                </c:pt>
                <c:pt idx="89">
                  <c:v>43612</c:v>
                </c:pt>
                <c:pt idx="90">
                  <c:v>43613</c:v>
                </c:pt>
                <c:pt idx="91">
                  <c:v>43614</c:v>
                </c:pt>
                <c:pt idx="92">
                  <c:v>43615</c:v>
                </c:pt>
                <c:pt idx="93">
                  <c:v>43616</c:v>
                </c:pt>
                <c:pt idx="94">
                  <c:v>43619</c:v>
                </c:pt>
                <c:pt idx="95">
                  <c:v>43620</c:v>
                </c:pt>
                <c:pt idx="96">
                  <c:v>43621</c:v>
                </c:pt>
                <c:pt idx="97">
                  <c:v>43622</c:v>
                </c:pt>
                <c:pt idx="98">
                  <c:v>43626</c:v>
                </c:pt>
                <c:pt idx="99">
                  <c:v>43627</c:v>
                </c:pt>
                <c:pt idx="100">
                  <c:v>43628</c:v>
                </c:pt>
                <c:pt idx="101">
                  <c:v>43629</c:v>
                </c:pt>
                <c:pt idx="102">
                  <c:v>43630</c:v>
                </c:pt>
                <c:pt idx="103">
                  <c:v>43633</c:v>
                </c:pt>
                <c:pt idx="104">
                  <c:v>43634</c:v>
                </c:pt>
                <c:pt idx="105">
                  <c:v>43635</c:v>
                </c:pt>
              </c:numCache>
            </c:numRef>
          </c:cat>
          <c:val>
            <c:numRef>
              <c:f>Sheet1!$D$4:$D$1035</c:f>
              <c:numCache>
                <c:formatCode>General</c:formatCode>
                <c:ptCount val="106"/>
                <c:pt idx="0">
                  <c:v>86018.161999999997</c:v>
                </c:pt>
                <c:pt idx="1">
                  <c:v>102734</c:v>
                </c:pt>
                <c:pt idx="2">
                  <c:v>90115</c:v>
                </c:pt>
                <c:pt idx="3">
                  <c:v>100026.345</c:v>
                </c:pt>
                <c:pt idx="4">
                  <c:v>69788</c:v>
                </c:pt>
                <c:pt idx="5">
                  <c:v>69553</c:v>
                </c:pt>
                <c:pt idx="6">
                  <c:v>62165</c:v>
                </c:pt>
                <c:pt idx="7">
                  <c:v>76360</c:v>
                </c:pt>
                <c:pt idx="8">
                  <c:v>86300</c:v>
                </c:pt>
                <c:pt idx="9">
                  <c:v>53990</c:v>
                </c:pt>
                <c:pt idx="10">
                  <c:v>60027</c:v>
                </c:pt>
                <c:pt idx="11">
                  <c:v>87310</c:v>
                </c:pt>
                <c:pt idx="12">
                  <c:v>79748</c:v>
                </c:pt>
                <c:pt idx="13">
                  <c:v>60133</c:v>
                </c:pt>
                <c:pt idx="14">
                  <c:v>49818</c:v>
                </c:pt>
                <c:pt idx="15">
                  <c:v>36718</c:v>
                </c:pt>
                <c:pt idx="16">
                  <c:v>34390</c:v>
                </c:pt>
                <c:pt idx="17">
                  <c:v>28369</c:v>
                </c:pt>
                <c:pt idx="18">
                  <c:v>9285</c:v>
                </c:pt>
                <c:pt idx="19">
                  <c:v>8575</c:v>
                </c:pt>
                <c:pt idx="20">
                  <c:v>11500</c:v>
                </c:pt>
                <c:pt idx="21">
                  <c:v>23070</c:v>
                </c:pt>
                <c:pt idx="22">
                  <c:v>26586</c:v>
                </c:pt>
                <c:pt idx="23">
                  <c:v>32583</c:v>
                </c:pt>
                <c:pt idx="24">
                  <c:v>58710</c:v>
                </c:pt>
                <c:pt idx="25">
                  <c:v>80688.173999999999</c:v>
                </c:pt>
                <c:pt idx="26">
                  <c:v>88929</c:v>
                </c:pt>
                <c:pt idx="27">
                  <c:v>103893</c:v>
                </c:pt>
                <c:pt idx="28">
                  <c:v>78923.876000000004</c:v>
                </c:pt>
                <c:pt idx="29">
                  <c:v>78046.649999999994</c:v>
                </c:pt>
                <c:pt idx="30">
                  <c:v>134208</c:v>
                </c:pt>
                <c:pt idx="31">
                  <c:v>114610</c:v>
                </c:pt>
                <c:pt idx="32">
                  <c:v>76263</c:v>
                </c:pt>
                <c:pt idx="33">
                  <c:v>86704.104999999996</c:v>
                </c:pt>
                <c:pt idx="34">
                  <c:v>124585.505</c:v>
                </c:pt>
                <c:pt idx="35">
                  <c:v>81595.735000000001</c:v>
                </c:pt>
                <c:pt idx="36">
                  <c:v>106684.02800000001</c:v>
                </c:pt>
                <c:pt idx="37">
                  <c:v>154071</c:v>
                </c:pt>
                <c:pt idx="38">
                  <c:v>97213.400999999998</c:v>
                </c:pt>
                <c:pt idx="39">
                  <c:v>90920.625</c:v>
                </c:pt>
                <c:pt idx="40">
                  <c:v>110490</c:v>
                </c:pt>
                <c:pt idx="41">
                  <c:v>150240</c:v>
                </c:pt>
                <c:pt idx="42">
                  <c:v>107090</c:v>
                </c:pt>
                <c:pt idx="43">
                  <c:v>88200</c:v>
                </c:pt>
                <c:pt idx="44">
                  <c:v>104556.683</c:v>
                </c:pt>
                <c:pt idx="45">
                  <c:v>102650.015</c:v>
                </c:pt>
                <c:pt idx="46">
                  <c:v>105101.48</c:v>
                </c:pt>
                <c:pt idx="47">
                  <c:v>94309</c:v>
                </c:pt>
                <c:pt idx="48">
                  <c:v>110365.908</c:v>
                </c:pt>
                <c:pt idx="49">
                  <c:v>96291.375</c:v>
                </c:pt>
                <c:pt idx="50">
                  <c:v>111612.88</c:v>
                </c:pt>
                <c:pt idx="51">
                  <c:v>164901</c:v>
                </c:pt>
                <c:pt idx="52">
                  <c:v>126821.27099999999</c:v>
                </c:pt>
                <c:pt idx="53">
                  <c:v>120178</c:v>
                </c:pt>
                <c:pt idx="54">
                  <c:v>103850</c:v>
                </c:pt>
                <c:pt idx="55">
                  <c:v>185172.95300000001</c:v>
                </c:pt>
                <c:pt idx="56">
                  <c:v>94436</c:v>
                </c:pt>
                <c:pt idx="57">
                  <c:v>95639.815000000002</c:v>
                </c:pt>
                <c:pt idx="58">
                  <c:v>99334</c:v>
                </c:pt>
                <c:pt idx="59">
                  <c:v>106373.757</c:v>
                </c:pt>
                <c:pt idx="60">
                  <c:v>152655.25599999999</c:v>
                </c:pt>
                <c:pt idx="61">
                  <c:v>81103.869000000006</c:v>
                </c:pt>
                <c:pt idx="62">
                  <c:v>101464</c:v>
                </c:pt>
                <c:pt idx="63">
                  <c:v>80539</c:v>
                </c:pt>
                <c:pt idx="64">
                  <c:v>140154.53099999999</c:v>
                </c:pt>
                <c:pt idx="65">
                  <c:v>111358</c:v>
                </c:pt>
                <c:pt idx="66">
                  <c:v>82533.085000000006</c:v>
                </c:pt>
                <c:pt idx="67">
                  <c:v>94254.278999999995</c:v>
                </c:pt>
                <c:pt idx="68">
                  <c:v>140513.82500000001</c:v>
                </c:pt>
                <c:pt idx="69">
                  <c:v>91946.854999999996</c:v>
                </c:pt>
                <c:pt idx="70">
                  <c:v>108035.842</c:v>
                </c:pt>
                <c:pt idx="71">
                  <c:v>111711.974</c:v>
                </c:pt>
                <c:pt idx="72">
                  <c:v>93850.642000000007</c:v>
                </c:pt>
                <c:pt idx="73">
                  <c:v>124901.90300000001</c:v>
                </c:pt>
                <c:pt idx="74">
                  <c:v>78835.235000000001</c:v>
                </c:pt>
                <c:pt idx="75">
                  <c:v>128799.12300000001</c:v>
                </c:pt>
                <c:pt idx="76">
                  <c:v>79115.293000000005</c:v>
                </c:pt>
                <c:pt idx="77">
                  <c:v>86922.195999999996</c:v>
                </c:pt>
                <c:pt idx="78">
                  <c:v>126463.23</c:v>
                </c:pt>
                <c:pt idx="79">
                  <c:v>104107.69500000001</c:v>
                </c:pt>
                <c:pt idx="80">
                  <c:v>89083.025999999998</c:v>
                </c:pt>
                <c:pt idx="81">
                  <c:v>122817.41099999999</c:v>
                </c:pt>
                <c:pt idx="82">
                  <c:v>111343.62699999999</c:v>
                </c:pt>
                <c:pt idx="83">
                  <c:v>120164.06600000001</c:v>
                </c:pt>
                <c:pt idx="84">
                  <c:v>113955.49</c:v>
                </c:pt>
                <c:pt idx="85">
                  <c:v>148142.535</c:v>
                </c:pt>
                <c:pt idx="86">
                  <c:v>89209.588000000003</c:v>
                </c:pt>
                <c:pt idx="87">
                  <c:v>86914.710999999996</c:v>
                </c:pt>
                <c:pt idx="88">
                  <c:v>112205.914</c:v>
                </c:pt>
                <c:pt idx="89">
                  <c:v>93046.991999999998</c:v>
                </c:pt>
                <c:pt idx="90">
                  <c:v>85437.184999999998</c:v>
                </c:pt>
                <c:pt idx="91">
                  <c:v>89506.729000000007</c:v>
                </c:pt>
                <c:pt idx="92">
                  <c:v>85342</c:v>
                </c:pt>
                <c:pt idx="93">
                  <c:v>103255.219</c:v>
                </c:pt>
                <c:pt idx="94">
                  <c:v>103611.61900000001</c:v>
                </c:pt>
                <c:pt idx="95">
                  <c:v>152042.42199999999</c:v>
                </c:pt>
                <c:pt idx="96">
                  <c:v>91684.517999999996</c:v>
                </c:pt>
                <c:pt idx="97">
                  <c:v>91575.398000000001</c:v>
                </c:pt>
                <c:pt idx="98">
                  <c:v>116205.03200000001</c:v>
                </c:pt>
                <c:pt idx="99">
                  <c:v>149000.84</c:v>
                </c:pt>
                <c:pt idx="100">
                  <c:v>72810</c:v>
                </c:pt>
                <c:pt idx="101">
                  <c:v>92955.823999999993</c:v>
                </c:pt>
                <c:pt idx="102">
                  <c:v>105881.38400000001</c:v>
                </c:pt>
                <c:pt idx="103">
                  <c:v>104467.38400000001</c:v>
                </c:pt>
                <c:pt idx="104">
                  <c:v>105114.58199999999</c:v>
                </c:pt>
                <c:pt idx="105">
                  <c:v>85380.278999999995</c:v>
                </c:pt>
              </c:numCache>
            </c:numRef>
          </c:val>
          <c:smooth val="0"/>
          <c:extLst>
            <c:ext xmlns:c16="http://schemas.microsoft.com/office/drawing/2014/chart" uri="{C3380CC4-5D6E-409C-BE32-E72D297353CC}">
              <c16:uniqueId val="{00000002-4318-48BC-8167-42A1BCA86702}"/>
            </c:ext>
          </c:extLst>
        </c:ser>
        <c:ser>
          <c:idx val="3"/>
          <c:order val="3"/>
          <c:tx>
            <c:strRef>
              <c:f>Sheet1!$E$2:$E$3</c:f>
              <c:strCache>
                <c:ptCount val="2"/>
                <c:pt idx="0">
                  <c:v>北方大区</c:v>
                </c:pt>
                <c:pt idx="1">
                  <c:v>吨</c:v>
                </c:pt>
              </c:strCache>
            </c:strRef>
          </c:tx>
          <c:spPr>
            <a:ln w="28575" cap="rnd">
              <a:solidFill>
                <a:schemeClr val="accent4"/>
              </a:solidFill>
              <a:round/>
            </a:ln>
            <a:effectLst/>
          </c:spPr>
          <c:marker>
            <c:symbol val="none"/>
          </c:marker>
          <c:cat>
            <c:numRef>
              <c:f>Sheet1!$A$4:$A$1035</c:f>
              <c:numCache>
                <c:formatCode>yyyy\-mm\-dd</c:formatCode>
                <c:ptCount val="10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43509</c:v>
                </c:pt>
                <c:pt idx="19">
                  <c:v>43510</c:v>
                </c:pt>
                <c:pt idx="20">
                  <c:v>43511</c:v>
                </c:pt>
                <c:pt idx="21">
                  <c:v>43514</c:v>
                </c:pt>
                <c:pt idx="22">
                  <c:v>43515</c:v>
                </c:pt>
                <c:pt idx="23">
                  <c:v>43516</c:v>
                </c:pt>
                <c:pt idx="24">
                  <c:v>43517</c:v>
                </c:pt>
                <c:pt idx="25">
                  <c:v>43518</c:v>
                </c:pt>
                <c:pt idx="26">
                  <c:v>43521</c:v>
                </c:pt>
                <c:pt idx="27">
                  <c:v>43522</c:v>
                </c:pt>
                <c:pt idx="28">
                  <c:v>43523</c:v>
                </c:pt>
                <c:pt idx="29">
                  <c:v>43524</c:v>
                </c:pt>
                <c:pt idx="30">
                  <c:v>43525</c:v>
                </c:pt>
                <c:pt idx="31">
                  <c:v>43528</c:v>
                </c:pt>
                <c:pt idx="32">
                  <c:v>43529</c:v>
                </c:pt>
                <c:pt idx="33">
                  <c:v>43530</c:v>
                </c:pt>
                <c:pt idx="34">
                  <c:v>43531</c:v>
                </c:pt>
                <c:pt idx="35">
                  <c:v>43532</c:v>
                </c:pt>
                <c:pt idx="36">
                  <c:v>43535</c:v>
                </c:pt>
                <c:pt idx="37">
                  <c:v>43536</c:v>
                </c:pt>
                <c:pt idx="38">
                  <c:v>43537</c:v>
                </c:pt>
                <c:pt idx="39">
                  <c:v>43538</c:v>
                </c:pt>
                <c:pt idx="40">
                  <c:v>43539</c:v>
                </c:pt>
                <c:pt idx="41">
                  <c:v>43542</c:v>
                </c:pt>
                <c:pt idx="42">
                  <c:v>43543</c:v>
                </c:pt>
                <c:pt idx="43">
                  <c:v>43544</c:v>
                </c:pt>
                <c:pt idx="44">
                  <c:v>43545</c:v>
                </c:pt>
                <c:pt idx="45">
                  <c:v>43546</c:v>
                </c:pt>
                <c:pt idx="46">
                  <c:v>43549</c:v>
                </c:pt>
                <c:pt idx="47">
                  <c:v>43550</c:v>
                </c:pt>
                <c:pt idx="48">
                  <c:v>43551</c:v>
                </c:pt>
                <c:pt idx="49">
                  <c:v>43552</c:v>
                </c:pt>
                <c:pt idx="50">
                  <c:v>43553</c:v>
                </c:pt>
                <c:pt idx="51">
                  <c:v>43556</c:v>
                </c:pt>
                <c:pt idx="52">
                  <c:v>43557</c:v>
                </c:pt>
                <c:pt idx="53">
                  <c:v>43558</c:v>
                </c:pt>
                <c:pt idx="54">
                  <c:v>43559</c:v>
                </c:pt>
                <c:pt idx="55">
                  <c:v>43563</c:v>
                </c:pt>
                <c:pt idx="56">
                  <c:v>43564</c:v>
                </c:pt>
                <c:pt idx="57">
                  <c:v>43565</c:v>
                </c:pt>
                <c:pt idx="58">
                  <c:v>43566</c:v>
                </c:pt>
                <c:pt idx="59">
                  <c:v>43567</c:v>
                </c:pt>
                <c:pt idx="60">
                  <c:v>43570</c:v>
                </c:pt>
                <c:pt idx="61">
                  <c:v>43571</c:v>
                </c:pt>
                <c:pt idx="62">
                  <c:v>43572</c:v>
                </c:pt>
                <c:pt idx="63">
                  <c:v>43573</c:v>
                </c:pt>
                <c:pt idx="64">
                  <c:v>43574</c:v>
                </c:pt>
                <c:pt idx="65">
                  <c:v>43577</c:v>
                </c:pt>
                <c:pt idx="66">
                  <c:v>43578</c:v>
                </c:pt>
                <c:pt idx="67">
                  <c:v>43579</c:v>
                </c:pt>
                <c:pt idx="68">
                  <c:v>43580</c:v>
                </c:pt>
                <c:pt idx="69">
                  <c:v>43581</c:v>
                </c:pt>
                <c:pt idx="70">
                  <c:v>43583</c:v>
                </c:pt>
                <c:pt idx="71">
                  <c:v>43584</c:v>
                </c:pt>
                <c:pt idx="72">
                  <c:v>43585</c:v>
                </c:pt>
                <c:pt idx="73">
                  <c:v>43590</c:v>
                </c:pt>
                <c:pt idx="74">
                  <c:v>43591</c:v>
                </c:pt>
                <c:pt idx="75">
                  <c:v>43592</c:v>
                </c:pt>
                <c:pt idx="76">
                  <c:v>43593</c:v>
                </c:pt>
                <c:pt idx="77">
                  <c:v>43594</c:v>
                </c:pt>
                <c:pt idx="78">
                  <c:v>43595</c:v>
                </c:pt>
                <c:pt idx="79">
                  <c:v>43598</c:v>
                </c:pt>
                <c:pt idx="80">
                  <c:v>43599</c:v>
                </c:pt>
                <c:pt idx="81">
                  <c:v>43600</c:v>
                </c:pt>
                <c:pt idx="82">
                  <c:v>43601</c:v>
                </c:pt>
                <c:pt idx="83">
                  <c:v>43602</c:v>
                </c:pt>
                <c:pt idx="84">
                  <c:v>43605</c:v>
                </c:pt>
                <c:pt idx="85">
                  <c:v>43606</c:v>
                </c:pt>
                <c:pt idx="86">
                  <c:v>43607</c:v>
                </c:pt>
                <c:pt idx="87">
                  <c:v>43608</c:v>
                </c:pt>
                <c:pt idx="88">
                  <c:v>43609</c:v>
                </c:pt>
                <c:pt idx="89">
                  <c:v>43612</c:v>
                </c:pt>
                <c:pt idx="90">
                  <c:v>43613</c:v>
                </c:pt>
                <c:pt idx="91">
                  <c:v>43614</c:v>
                </c:pt>
                <c:pt idx="92">
                  <c:v>43615</c:v>
                </c:pt>
                <c:pt idx="93">
                  <c:v>43616</c:v>
                </c:pt>
                <c:pt idx="94">
                  <c:v>43619</c:v>
                </c:pt>
                <c:pt idx="95">
                  <c:v>43620</c:v>
                </c:pt>
                <c:pt idx="96">
                  <c:v>43621</c:v>
                </c:pt>
                <c:pt idx="97">
                  <c:v>43622</c:v>
                </c:pt>
                <c:pt idx="98">
                  <c:v>43626</c:v>
                </c:pt>
                <c:pt idx="99">
                  <c:v>43627</c:v>
                </c:pt>
                <c:pt idx="100">
                  <c:v>43628</c:v>
                </c:pt>
                <c:pt idx="101">
                  <c:v>43629</c:v>
                </c:pt>
                <c:pt idx="102">
                  <c:v>43630</c:v>
                </c:pt>
                <c:pt idx="103">
                  <c:v>43633</c:v>
                </c:pt>
                <c:pt idx="104">
                  <c:v>43634</c:v>
                </c:pt>
                <c:pt idx="105">
                  <c:v>43635</c:v>
                </c:pt>
              </c:numCache>
            </c:numRef>
          </c:cat>
          <c:val>
            <c:numRef>
              <c:f>Sheet1!$E$4:$E$1035</c:f>
              <c:numCache>
                <c:formatCode>General</c:formatCode>
                <c:ptCount val="106"/>
                <c:pt idx="0">
                  <c:v>12990</c:v>
                </c:pt>
                <c:pt idx="1">
                  <c:v>16100</c:v>
                </c:pt>
                <c:pt idx="2">
                  <c:v>15840</c:v>
                </c:pt>
                <c:pt idx="3">
                  <c:v>12315</c:v>
                </c:pt>
                <c:pt idx="4">
                  <c:v>11685</c:v>
                </c:pt>
                <c:pt idx="5">
                  <c:v>12163</c:v>
                </c:pt>
                <c:pt idx="6">
                  <c:v>15600</c:v>
                </c:pt>
                <c:pt idx="7">
                  <c:v>13755</c:v>
                </c:pt>
                <c:pt idx="8">
                  <c:v>12285</c:v>
                </c:pt>
                <c:pt idx="9">
                  <c:v>10120</c:v>
                </c:pt>
                <c:pt idx="10">
                  <c:v>9990</c:v>
                </c:pt>
                <c:pt idx="11">
                  <c:v>12270</c:v>
                </c:pt>
                <c:pt idx="12">
                  <c:v>10810</c:v>
                </c:pt>
                <c:pt idx="13">
                  <c:v>8350</c:v>
                </c:pt>
                <c:pt idx="14">
                  <c:v>6958</c:v>
                </c:pt>
                <c:pt idx="15">
                  <c:v>9940</c:v>
                </c:pt>
                <c:pt idx="16">
                  <c:v>6066</c:v>
                </c:pt>
                <c:pt idx="17">
                  <c:v>6646</c:v>
                </c:pt>
                <c:pt idx="18">
                  <c:v>1118</c:v>
                </c:pt>
                <c:pt idx="19">
                  <c:v>430</c:v>
                </c:pt>
                <c:pt idx="20">
                  <c:v>1300</c:v>
                </c:pt>
                <c:pt idx="21">
                  <c:v>2313</c:v>
                </c:pt>
                <c:pt idx="22">
                  <c:v>2500</c:v>
                </c:pt>
                <c:pt idx="23">
                  <c:v>4278</c:v>
                </c:pt>
                <c:pt idx="24">
                  <c:v>7767</c:v>
                </c:pt>
                <c:pt idx="25">
                  <c:v>12430</c:v>
                </c:pt>
                <c:pt idx="26">
                  <c:v>11975</c:v>
                </c:pt>
                <c:pt idx="27">
                  <c:v>14446</c:v>
                </c:pt>
                <c:pt idx="28">
                  <c:v>15920</c:v>
                </c:pt>
                <c:pt idx="29">
                  <c:v>19915</c:v>
                </c:pt>
                <c:pt idx="30">
                  <c:v>29232</c:v>
                </c:pt>
                <c:pt idx="31">
                  <c:v>22010</c:v>
                </c:pt>
                <c:pt idx="32">
                  <c:v>24224</c:v>
                </c:pt>
                <c:pt idx="33">
                  <c:v>23847</c:v>
                </c:pt>
                <c:pt idx="34">
                  <c:v>26291</c:v>
                </c:pt>
                <c:pt idx="35">
                  <c:v>24504</c:v>
                </c:pt>
                <c:pt idx="36">
                  <c:v>25453</c:v>
                </c:pt>
                <c:pt idx="37">
                  <c:v>36105</c:v>
                </c:pt>
                <c:pt idx="38">
                  <c:v>28561</c:v>
                </c:pt>
                <c:pt idx="39">
                  <c:v>26741</c:v>
                </c:pt>
                <c:pt idx="40">
                  <c:v>27044</c:v>
                </c:pt>
                <c:pt idx="41">
                  <c:v>32529</c:v>
                </c:pt>
                <c:pt idx="42">
                  <c:v>32400</c:v>
                </c:pt>
                <c:pt idx="43">
                  <c:v>26944</c:v>
                </c:pt>
                <c:pt idx="44">
                  <c:v>26025</c:v>
                </c:pt>
                <c:pt idx="45">
                  <c:v>27747</c:v>
                </c:pt>
                <c:pt idx="46">
                  <c:v>26012</c:v>
                </c:pt>
                <c:pt idx="47">
                  <c:v>19790</c:v>
                </c:pt>
                <c:pt idx="48">
                  <c:v>24100</c:v>
                </c:pt>
                <c:pt idx="49">
                  <c:v>18569</c:v>
                </c:pt>
                <c:pt idx="50">
                  <c:v>27536</c:v>
                </c:pt>
                <c:pt idx="51">
                  <c:v>39240</c:v>
                </c:pt>
                <c:pt idx="52">
                  <c:v>41324</c:v>
                </c:pt>
                <c:pt idx="53">
                  <c:v>41562</c:v>
                </c:pt>
                <c:pt idx="54">
                  <c:v>36126</c:v>
                </c:pt>
                <c:pt idx="55">
                  <c:v>48875</c:v>
                </c:pt>
                <c:pt idx="56">
                  <c:v>46378</c:v>
                </c:pt>
                <c:pt idx="57">
                  <c:v>36800</c:v>
                </c:pt>
                <c:pt idx="58">
                  <c:v>37231</c:v>
                </c:pt>
                <c:pt idx="59">
                  <c:v>37842</c:v>
                </c:pt>
                <c:pt idx="60">
                  <c:v>50314</c:v>
                </c:pt>
                <c:pt idx="61">
                  <c:v>36795</c:v>
                </c:pt>
                <c:pt idx="62">
                  <c:v>32357</c:v>
                </c:pt>
                <c:pt idx="63">
                  <c:v>29280</c:v>
                </c:pt>
                <c:pt idx="64">
                  <c:v>37072</c:v>
                </c:pt>
                <c:pt idx="65">
                  <c:v>33949</c:v>
                </c:pt>
                <c:pt idx="66">
                  <c:v>29984</c:v>
                </c:pt>
                <c:pt idx="67">
                  <c:v>27981</c:v>
                </c:pt>
                <c:pt idx="68">
                  <c:v>38995</c:v>
                </c:pt>
                <c:pt idx="69">
                  <c:v>33636</c:v>
                </c:pt>
                <c:pt idx="70">
                  <c:v>30890</c:v>
                </c:pt>
                <c:pt idx="71">
                  <c:v>33326</c:v>
                </c:pt>
                <c:pt idx="72">
                  <c:v>39960</c:v>
                </c:pt>
                <c:pt idx="73">
                  <c:v>38356</c:v>
                </c:pt>
                <c:pt idx="74">
                  <c:v>31325</c:v>
                </c:pt>
                <c:pt idx="75">
                  <c:v>41526</c:v>
                </c:pt>
                <c:pt idx="76">
                  <c:v>32471</c:v>
                </c:pt>
                <c:pt idx="77">
                  <c:v>30885</c:v>
                </c:pt>
                <c:pt idx="78">
                  <c:v>34309</c:v>
                </c:pt>
                <c:pt idx="79">
                  <c:v>28218</c:v>
                </c:pt>
                <c:pt idx="80">
                  <c:v>32896</c:v>
                </c:pt>
                <c:pt idx="81">
                  <c:v>45016</c:v>
                </c:pt>
                <c:pt idx="82">
                  <c:v>44123</c:v>
                </c:pt>
                <c:pt idx="83">
                  <c:v>42285</c:v>
                </c:pt>
                <c:pt idx="84">
                  <c:v>35925</c:v>
                </c:pt>
                <c:pt idx="85">
                  <c:v>46350</c:v>
                </c:pt>
                <c:pt idx="86">
                  <c:v>34112</c:v>
                </c:pt>
                <c:pt idx="87">
                  <c:v>29975</c:v>
                </c:pt>
                <c:pt idx="88">
                  <c:v>32917</c:v>
                </c:pt>
                <c:pt idx="89">
                  <c:v>31661</c:v>
                </c:pt>
                <c:pt idx="90">
                  <c:v>33184</c:v>
                </c:pt>
                <c:pt idx="91">
                  <c:v>30750</c:v>
                </c:pt>
                <c:pt idx="92">
                  <c:v>30067</c:v>
                </c:pt>
                <c:pt idx="93">
                  <c:v>32733</c:v>
                </c:pt>
                <c:pt idx="94">
                  <c:v>31218</c:v>
                </c:pt>
                <c:pt idx="95">
                  <c:v>38640</c:v>
                </c:pt>
                <c:pt idx="96">
                  <c:v>35368</c:v>
                </c:pt>
                <c:pt idx="97">
                  <c:v>32323</c:v>
                </c:pt>
                <c:pt idx="98">
                  <c:v>29770</c:v>
                </c:pt>
                <c:pt idx="99">
                  <c:v>45150</c:v>
                </c:pt>
                <c:pt idx="100">
                  <c:v>31872</c:v>
                </c:pt>
                <c:pt idx="101">
                  <c:v>26743</c:v>
                </c:pt>
                <c:pt idx="102">
                  <c:v>28938</c:v>
                </c:pt>
                <c:pt idx="103">
                  <c:v>28123</c:v>
                </c:pt>
                <c:pt idx="104">
                  <c:v>31753</c:v>
                </c:pt>
                <c:pt idx="105">
                  <c:v>32625</c:v>
                </c:pt>
              </c:numCache>
            </c:numRef>
          </c:val>
          <c:smooth val="0"/>
          <c:extLst>
            <c:ext xmlns:c16="http://schemas.microsoft.com/office/drawing/2014/chart" uri="{C3380CC4-5D6E-409C-BE32-E72D297353CC}">
              <c16:uniqueId val="{00000003-4318-48BC-8167-42A1BCA86702}"/>
            </c:ext>
          </c:extLst>
        </c:ser>
        <c:dLbls>
          <c:showLegendKey val="0"/>
          <c:showVal val="0"/>
          <c:showCatName val="0"/>
          <c:showSerName val="0"/>
          <c:showPercent val="0"/>
          <c:showBubbleSize val="0"/>
        </c:dLbls>
        <c:smooth val="0"/>
        <c:axId val="183515359"/>
        <c:axId val="2070582639"/>
      </c:lineChart>
      <c:dateAx>
        <c:axId val="183515359"/>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70582639"/>
        <c:crosses val="autoZero"/>
        <c:auto val="1"/>
        <c:lblOffset val="100"/>
        <c:baseTimeUnit val="days"/>
      </c:dateAx>
      <c:valAx>
        <c:axId val="20705826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35153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建材</a:t>
            </a:r>
            <a:r>
              <a:rPr lang="en-US" sz="1600"/>
              <a:t>&amp;</a:t>
            </a:r>
            <a:r>
              <a:rPr lang="zh-CN" sz="1600"/>
              <a:t>板材产量变化</a:t>
            </a:r>
            <a:endParaRPr lang="en-US" sz="160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6.0462740636507889E-2"/>
          <c:y val="0.12039403457305882"/>
          <c:w val="0.86994904344181312"/>
          <c:h val="0.73703011127579343"/>
        </c:manualLayout>
      </c:layout>
      <c:lineChart>
        <c:grouping val="standard"/>
        <c:varyColors val="0"/>
        <c:ser>
          <c:idx val="1"/>
          <c:order val="1"/>
          <c:tx>
            <c:strRef>
              <c:f>Sheet1!$C$2</c:f>
              <c:strCache>
                <c:ptCount val="1"/>
                <c:pt idx="0">
                  <c:v>螺纹钢</c:v>
                </c:pt>
              </c:strCache>
            </c:strRef>
          </c:tx>
          <c:spPr>
            <a:ln w="28575" cap="rnd">
              <a:solidFill>
                <a:schemeClr val="accent2"/>
              </a:solidFill>
              <a:round/>
            </a:ln>
            <a:effectLst/>
          </c:spPr>
          <c:marker>
            <c:symbol val="none"/>
          </c:marker>
          <c:dLbls>
            <c:dLbl>
              <c:idx val="24"/>
              <c:layout>
                <c:manualLayout>
                  <c:x val="-5.6273764258555022E-2"/>
                  <c:y val="4.38882787961632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B0B-45A2-9440-6FD5B2A0052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Sheet1!$A$3:$A$27</c:f>
              <c:numCache>
                <c:formatCode>yyyy\-mm\-dd</c:formatCode>
                <c:ptCount val="25"/>
                <c:pt idx="0">
                  <c:v>43469</c:v>
                </c:pt>
                <c:pt idx="1">
                  <c:v>43476</c:v>
                </c:pt>
                <c:pt idx="2">
                  <c:v>43483</c:v>
                </c:pt>
                <c:pt idx="3">
                  <c:v>43490</c:v>
                </c:pt>
                <c:pt idx="4">
                  <c:v>43497</c:v>
                </c:pt>
                <c:pt idx="5">
                  <c:v>43504</c:v>
                </c:pt>
                <c:pt idx="6">
                  <c:v>43511</c:v>
                </c:pt>
                <c:pt idx="7">
                  <c:v>43518</c:v>
                </c:pt>
                <c:pt idx="8">
                  <c:v>43525</c:v>
                </c:pt>
                <c:pt idx="9">
                  <c:v>43532</c:v>
                </c:pt>
                <c:pt idx="10">
                  <c:v>43539</c:v>
                </c:pt>
                <c:pt idx="11">
                  <c:v>43546</c:v>
                </c:pt>
                <c:pt idx="12">
                  <c:v>43553</c:v>
                </c:pt>
                <c:pt idx="13">
                  <c:v>43560</c:v>
                </c:pt>
                <c:pt idx="14">
                  <c:v>43567</c:v>
                </c:pt>
                <c:pt idx="15">
                  <c:v>43574</c:v>
                </c:pt>
                <c:pt idx="16">
                  <c:v>43581</c:v>
                </c:pt>
                <c:pt idx="17">
                  <c:v>43588</c:v>
                </c:pt>
                <c:pt idx="18">
                  <c:v>43595</c:v>
                </c:pt>
                <c:pt idx="19">
                  <c:v>43602</c:v>
                </c:pt>
                <c:pt idx="20">
                  <c:v>43609</c:v>
                </c:pt>
                <c:pt idx="21">
                  <c:v>43616</c:v>
                </c:pt>
                <c:pt idx="22">
                  <c:v>43623</c:v>
                </c:pt>
                <c:pt idx="23">
                  <c:v>43630</c:v>
                </c:pt>
                <c:pt idx="24">
                  <c:v>43637</c:v>
                </c:pt>
              </c:numCache>
            </c:numRef>
          </c:cat>
          <c:val>
            <c:numRef>
              <c:f>Sheet1!$C$3:$C$27</c:f>
              <c:numCache>
                <c:formatCode>General</c:formatCode>
                <c:ptCount val="25"/>
                <c:pt idx="0">
                  <c:v>326.43</c:v>
                </c:pt>
                <c:pt idx="1">
                  <c:v>329.94</c:v>
                </c:pt>
                <c:pt idx="2">
                  <c:v>321.13</c:v>
                </c:pt>
                <c:pt idx="3">
                  <c:v>304.54000000000002</c:v>
                </c:pt>
                <c:pt idx="4">
                  <c:v>297.86</c:v>
                </c:pt>
                <c:pt idx="5">
                  <c:v>293.18</c:v>
                </c:pt>
                <c:pt idx="6">
                  <c:v>292.12</c:v>
                </c:pt>
                <c:pt idx="7">
                  <c:v>308.99</c:v>
                </c:pt>
                <c:pt idx="8">
                  <c:v>324.64999999999998</c:v>
                </c:pt>
                <c:pt idx="9">
                  <c:v>323.05</c:v>
                </c:pt>
                <c:pt idx="10">
                  <c:v>325.12</c:v>
                </c:pt>
                <c:pt idx="11">
                  <c:v>330.69</c:v>
                </c:pt>
                <c:pt idx="12">
                  <c:v>339.1</c:v>
                </c:pt>
                <c:pt idx="13">
                  <c:v>344.82</c:v>
                </c:pt>
                <c:pt idx="14">
                  <c:v>349.99</c:v>
                </c:pt>
                <c:pt idx="15">
                  <c:v>355.38</c:v>
                </c:pt>
                <c:pt idx="16">
                  <c:v>359.97</c:v>
                </c:pt>
                <c:pt idx="17">
                  <c:v>368.16</c:v>
                </c:pt>
                <c:pt idx="18">
                  <c:v>375.72</c:v>
                </c:pt>
                <c:pt idx="19">
                  <c:v>378.36</c:v>
                </c:pt>
                <c:pt idx="20">
                  <c:v>381.52</c:v>
                </c:pt>
                <c:pt idx="21">
                  <c:v>381.19</c:v>
                </c:pt>
                <c:pt idx="22">
                  <c:v>378.12</c:v>
                </c:pt>
                <c:pt idx="23">
                  <c:v>382.21</c:v>
                </c:pt>
                <c:pt idx="24">
                  <c:v>376.32</c:v>
                </c:pt>
              </c:numCache>
            </c:numRef>
          </c:val>
          <c:smooth val="0"/>
          <c:extLst>
            <c:ext xmlns:c16="http://schemas.microsoft.com/office/drawing/2014/chart" uri="{C3380CC4-5D6E-409C-BE32-E72D297353CC}">
              <c16:uniqueId val="{00000000-1B0B-45A2-9440-6FD5B2A00522}"/>
            </c:ext>
          </c:extLst>
        </c:ser>
        <c:ser>
          <c:idx val="3"/>
          <c:order val="2"/>
          <c:tx>
            <c:strRef>
              <c:f>Sheet1!$E$2</c:f>
              <c:strCache>
                <c:ptCount val="1"/>
                <c:pt idx="0">
                  <c:v>热轧板</c:v>
                </c:pt>
              </c:strCache>
            </c:strRef>
          </c:tx>
          <c:spPr>
            <a:ln w="28575" cap="rnd">
              <a:solidFill>
                <a:schemeClr val="accent4"/>
              </a:solidFill>
              <a:round/>
            </a:ln>
            <a:effectLst/>
          </c:spPr>
          <c:marker>
            <c:symbol val="none"/>
          </c:marker>
          <c:dLbls>
            <c:dLbl>
              <c:idx val="24"/>
              <c:layout>
                <c:manualLayout>
                  <c:x val="-6.3878326996197721E-2"/>
                  <c:y val="6.58324181942449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B0B-45A2-9440-6FD5B2A0052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Sheet1!$A$3:$A$27</c:f>
              <c:numCache>
                <c:formatCode>yyyy\-mm\-dd</c:formatCode>
                <c:ptCount val="25"/>
                <c:pt idx="0">
                  <c:v>43469</c:v>
                </c:pt>
                <c:pt idx="1">
                  <c:v>43476</c:v>
                </c:pt>
                <c:pt idx="2">
                  <c:v>43483</c:v>
                </c:pt>
                <c:pt idx="3">
                  <c:v>43490</c:v>
                </c:pt>
                <c:pt idx="4">
                  <c:v>43497</c:v>
                </c:pt>
                <c:pt idx="5">
                  <c:v>43504</c:v>
                </c:pt>
                <c:pt idx="6">
                  <c:v>43511</c:v>
                </c:pt>
                <c:pt idx="7">
                  <c:v>43518</c:v>
                </c:pt>
                <c:pt idx="8">
                  <c:v>43525</c:v>
                </c:pt>
                <c:pt idx="9">
                  <c:v>43532</c:v>
                </c:pt>
                <c:pt idx="10">
                  <c:v>43539</c:v>
                </c:pt>
                <c:pt idx="11">
                  <c:v>43546</c:v>
                </c:pt>
                <c:pt idx="12">
                  <c:v>43553</c:v>
                </c:pt>
                <c:pt idx="13">
                  <c:v>43560</c:v>
                </c:pt>
                <c:pt idx="14">
                  <c:v>43567</c:v>
                </c:pt>
                <c:pt idx="15">
                  <c:v>43574</c:v>
                </c:pt>
                <c:pt idx="16">
                  <c:v>43581</c:v>
                </c:pt>
                <c:pt idx="17">
                  <c:v>43588</c:v>
                </c:pt>
                <c:pt idx="18">
                  <c:v>43595</c:v>
                </c:pt>
                <c:pt idx="19">
                  <c:v>43602</c:v>
                </c:pt>
                <c:pt idx="20">
                  <c:v>43609</c:v>
                </c:pt>
                <c:pt idx="21">
                  <c:v>43616</c:v>
                </c:pt>
                <c:pt idx="22">
                  <c:v>43623</c:v>
                </c:pt>
                <c:pt idx="23">
                  <c:v>43630</c:v>
                </c:pt>
                <c:pt idx="24">
                  <c:v>43637</c:v>
                </c:pt>
              </c:numCache>
            </c:numRef>
          </c:cat>
          <c:val>
            <c:numRef>
              <c:f>Sheet1!$E$3:$E$27</c:f>
              <c:numCache>
                <c:formatCode>General</c:formatCode>
                <c:ptCount val="25"/>
                <c:pt idx="0">
                  <c:v>316.68</c:v>
                </c:pt>
                <c:pt idx="1">
                  <c:v>323.31</c:v>
                </c:pt>
                <c:pt idx="2">
                  <c:v>320.97000000000003</c:v>
                </c:pt>
                <c:pt idx="3">
                  <c:v>320.95999999999998</c:v>
                </c:pt>
                <c:pt idx="4">
                  <c:v>327.43</c:v>
                </c:pt>
                <c:pt idx="5">
                  <c:v>329.53</c:v>
                </c:pt>
                <c:pt idx="6">
                  <c:v>331.59</c:v>
                </c:pt>
                <c:pt idx="7">
                  <c:v>334.32</c:v>
                </c:pt>
                <c:pt idx="8">
                  <c:v>329.43</c:v>
                </c:pt>
                <c:pt idx="9">
                  <c:v>314.25</c:v>
                </c:pt>
                <c:pt idx="10">
                  <c:v>323.63</c:v>
                </c:pt>
                <c:pt idx="11">
                  <c:v>320.56</c:v>
                </c:pt>
                <c:pt idx="12">
                  <c:v>322.54000000000002</c:v>
                </c:pt>
                <c:pt idx="13">
                  <c:v>331.97</c:v>
                </c:pt>
                <c:pt idx="14">
                  <c:v>331.87</c:v>
                </c:pt>
                <c:pt idx="15">
                  <c:v>328.45</c:v>
                </c:pt>
                <c:pt idx="16">
                  <c:v>331.79</c:v>
                </c:pt>
                <c:pt idx="17">
                  <c:v>338.28</c:v>
                </c:pt>
                <c:pt idx="18">
                  <c:v>337.29</c:v>
                </c:pt>
                <c:pt idx="19">
                  <c:v>333.3</c:v>
                </c:pt>
                <c:pt idx="20">
                  <c:v>333.37</c:v>
                </c:pt>
                <c:pt idx="21">
                  <c:v>330.22</c:v>
                </c:pt>
                <c:pt idx="22">
                  <c:v>327.04000000000002</c:v>
                </c:pt>
                <c:pt idx="23">
                  <c:v>326.95</c:v>
                </c:pt>
                <c:pt idx="24">
                  <c:v>324.56</c:v>
                </c:pt>
              </c:numCache>
            </c:numRef>
          </c:val>
          <c:smooth val="0"/>
          <c:extLst>
            <c:ext xmlns:c16="http://schemas.microsoft.com/office/drawing/2014/chart" uri="{C3380CC4-5D6E-409C-BE32-E72D297353CC}">
              <c16:uniqueId val="{00000001-1B0B-45A2-9440-6FD5B2A00522}"/>
            </c:ext>
          </c:extLst>
        </c:ser>
        <c:dLbls>
          <c:showLegendKey val="0"/>
          <c:showVal val="0"/>
          <c:showCatName val="0"/>
          <c:showSerName val="0"/>
          <c:showPercent val="0"/>
          <c:showBubbleSize val="0"/>
        </c:dLbls>
        <c:marker val="1"/>
        <c:smooth val="0"/>
        <c:axId val="2021777359"/>
        <c:axId val="2062937327"/>
      </c:lineChart>
      <c:lineChart>
        <c:grouping val="standard"/>
        <c:varyColors val="0"/>
        <c:ser>
          <c:idx val="0"/>
          <c:order val="0"/>
          <c:tx>
            <c:strRef>
              <c:f>Sheet1!$B$2</c:f>
              <c:strCache>
                <c:ptCount val="1"/>
                <c:pt idx="0">
                  <c:v>线材（右）</c:v>
                </c:pt>
              </c:strCache>
            </c:strRef>
          </c:tx>
          <c:spPr>
            <a:ln w="28575" cap="rnd">
              <a:solidFill>
                <a:schemeClr val="accent1"/>
              </a:solidFill>
              <a:round/>
            </a:ln>
            <a:effectLst/>
          </c:spPr>
          <c:marker>
            <c:symbol val="none"/>
          </c:marker>
          <c:dLbls>
            <c:dLbl>
              <c:idx val="24"/>
              <c:layout>
                <c:manualLayout>
                  <c:x val="-7.7566539923954375E-2"/>
                  <c:y val="-9.50912707250205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0B-45A2-9440-6FD5B2A0052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Sheet1!$A$3:$A$27</c:f>
              <c:numCache>
                <c:formatCode>yyyy\-mm\-dd</c:formatCode>
                <c:ptCount val="25"/>
                <c:pt idx="0">
                  <c:v>43469</c:v>
                </c:pt>
                <c:pt idx="1">
                  <c:v>43476</c:v>
                </c:pt>
                <c:pt idx="2">
                  <c:v>43483</c:v>
                </c:pt>
                <c:pt idx="3">
                  <c:v>43490</c:v>
                </c:pt>
                <c:pt idx="4">
                  <c:v>43497</c:v>
                </c:pt>
                <c:pt idx="5">
                  <c:v>43504</c:v>
                </c:pt>
                <c:pt idx="6">
                  <c:v>43511</c:v>
                </c:pt>
                <c:pt idx="7">
                  <c:v>43518</c:v>
                </c:pt>
                <c:pt idx="8">
                  <c:v>43525</c:v>
                </c:pt>
                <c:pt idx="9">
                  <c:v>43532</c:v>
                </c:pt>
                <c:pt idx="10">
                  <c:v>43539</c:v>
                </c:pt>
                <c:pt idx="11">
                  <c:v>43546</c:v>
                </c:pt>
                <c:pt idx="12">
                  <c:v>43553</c:v>
                </c:pt>
                <c:pt idx="13">
                  <c:v>43560</c:v>
                </c:pt>
                <c:pt idx="14">
                  <c:v>43567</c:v>
                </c:pt>
                <c:pt idx="15">
                  <c:v>43574</c:v>
                </c:pt>
                <c:pt idx="16">
                  <c:v>43581</c:v>
                </c:pt>
                <c:pt idx="17">
                  <c:v>43588</c:v>
                </c:pt>
                <c:pt idx="18">
                  <c:v>43595</c:v>
                </c:pt>
                <c:pt idx="19">
                  <c:v>43602</c:v>
                </c:pt>
                <c:pt idx="20">
                  <c:v>43609</c:v>
                </c:pt>
                <c:pt idx="21">
                  <c:v>43616</c:v>
                </c:pt>
                <c:pt idx="22">
                  <c:v>43623</c:v>
                </c:pt>
                <c:pt idx="23">
                  <c:v>43630</c:v>
                </c:pt>
                <c:pt idx="24">
                  <c:v>43637</c:v>
                </c:pt>
              </c:numCache>
            </c:numRef>
          </c:cat>
          <c:val>
            <c:numRef>
              <c:f>Sheet1!$B$3:$B$27</c:f>
              <c:numCache>
                <c:formatCode>General</c:formatCode>
                <c:ptCount val="25"/>
                <c:pt idx="0">
                  <c:v>140.11000000000001</c:v>
                </c:pt>
                <c:pt idx="1">
                  <c:v>141.91</c:v>
                </c:pt>
                <c:pt idx="2">
                  <c:v>139.13</c:v>
                </c:pt>
                <c:pt idx="3">
                  <c:v>139.05000000000001</c:v>
                </c:pt>
                <c:pt idx="4">
                  <c:v>137.91999999999999</c:v>
                </c:pt>
                <c:pt idx="5">
                  <c:v>133.38999999999999</c:v>
                </c:pt>
                <c:pt idx="6">
                  <c:v>130.78</c:v>
                </c:pt>
                <c:pt idx="7">
                  <c:v>131.61000000000001</c:v>
                </c:pt>
                <c:pt idx="8">
                  <c:v>135.88999999999999</c:v>
                </c:pt>
                <c:pt idx="9">
                  <c:v>129.52000000000001</c:v>
                </c:pt>
                <c:pt idx="10">
                  <c:v>134.46</c:v>
                </c:pt>
                <c:pt idx="11">
                  <c:v>138.44</c:v>
                </c:pt>
                <c:pt idx="12">
                  <c:v>140.97</c:v>
                </c:pt>
                <c:pt idx="13">
                  <c:v>142.41</c:v>
                </c:pt>
                <c:pt idx="14">
                  <c:v>142.53</c:v>
                </c:pt>
                <c:pt idx="15">
                  <c:v>148.9</c:v>
                </c:pt>
                <c:pt idx="16">
                  <c:v>149.15</c:v>
                </c:pt>
                <c:pt idx="17">
                  <c:v>153.25</c:v>
                </c:pt>
                <c:pt idx="18">
                  <c:v>159.12</c:v>
                </c:pt>
                <c:pt idx="19">
                  <c:v>158.1</c:v>
                </c:pt>
                <c:pt idx="20">
                  <c:v>158.61000000000001</c:v>
                </c:pt>
                <c:pt idx="21">
                  <c:v>163.24</c:v>
                </c:pt>
                <c:pt idx="22">
                  <c:v>164.24</c:v>
                </c:pt>
                <c:pt idx="23">
                  <c:v>161.34</c:v>
                </c:pt>
                <c:pt idx="24">
                  <c:v>163.66999999999999</c:v>
                </c:pt>
              </c:numCache>
            </c:numRef>
          </c:val>
          <c:smooth val="0"/>
          <c:extLst>
            <c:ext xmlns:c16="http://schemas.microsoft.com/office/drawing/2014/chart" uri="{C3380CC4-5D6E-409C-BE32-E72D297353CC}">
              <c16:uniqueId val="{00000002-1B0B-45A2-9440-6FD5B2A00522}"/>
            </c:ext>
          </c:extLst>
        </c:ser>
        <c:dLbls>
          <c:showLegendKey val="0"/>
          <c:showVal val="0"/>
          <c:showCatName val="0"/>
          <c:showSerName val="0"/>
          <c:showPercent val="0"/>
          <c:showBubbleSize val="0"/>
        </c:dLbls>
        <c:marker val="1"/>
        <c:smooth val="0"/>
        <c:axId val="183502559"/>
        <c:axId val="2070607599"/>
      </c:lineChart>
      <c:dateAx>
        <c:axId val="2021777359"/>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62937327"/>
        <c:crosses val="autoZero"/>
        <c:auto val="1"/>
        <c:lblOffset val="100"/>
        <c:baseTimeUnit val="days"/>
      </c:dateAx>
      <c:valAx>
        <c:axId val="2062937327"/>
        <c:scaling>
          <c:orientation val="minMax"/>
          <c:min val="2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21777359"/>
        <c:crosses val="autoZero"/>
        <c:crossBetween val="between"/>
      </c:valAx>
      <c:valAx>
        <c:axId val="2070607599"/>
        <c:scaling>
          <c:orientation val="minMax"/>
          <c:min val="12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3502559"/>
        <c:crosses val="max"/>
        <c:crossBetween val="between"/>
      </c:valAx>
      <c:dateAx>
        <c:axId val="183502559"/>
        <c:scaling>
          <c:orientation val="minMax"/>
        </c:scaling>
        <c:delete val="1"/>
        <c:axPos val="b"/>
        <c:numFmt formatCode="yyyy\-mm\-dd" sourceLinked="1"/>
        <c:majorTickMark val="out"/>
        <c:minorTickMark val="none"/>
        <c:tickLblPos val="nextTo"/>
        <c:crossAx val="2070607599"/>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0.8729</cdr:x>
      <cdr:y>0.0302</cdr:y>
    </cdr:from>
    <cdr:to>
      <cdr:x>0.98505</cdr:x>
      <cdr:y>0.08221</cdr:y>
    </cdr:to>
    <cdr:sp macro="" textlink="">
      <cdr:nvSpPr>
        <cdr:cNvPr id="2" name="文本框 1"/>
        <cdr:cNvSpPr txBox="1"/>
      </cdr:nvSpPr>
      <cdr:spPr>
        <a:xfrm xmlns:a="http://schemas.openxmlformats.org/drawingml/2006/main">
          <a:off x="7117080" y="137160"/>
          <a:ext cx="914400" cy="2362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zh-CN" altLang="en-US" sz="800">
              <a:latin typeface="微软雅黑" panose="020B0503020204020204" pitchFamily="34" charset="-122"/>
              <a:ea typeface="微软雅黑" panose="020B0503020204020204" pitchFamily="34" charset="-122"/>
            </a:rPr>
            <a:t>单位：吨</a:t>
          </a:r>
          <a:r>
            <a:rPr lang="en-US" altLang="zh-CN" sz="800">
              <a:latin typeface="微软雅黑" panose="020B0503020204020204" pitchFamily="34" charset="-122"/>
              <a:ea typeface="微软雅黑" panose="020B0503020204020204" pitchFamily="34" charset="-122"/>
            </a:rPr>
            <a:t>/</a:t>
          </a:r>
          <a:r>
            <a:rPr lang="zh-CN" altLang="en-US" sz="800">
              <a:latin typeface="微软雅黑" panose="020B0503020204020204" pitchFamily="34" charset="-122"/>
              <a:ea typeface="微软雅黑" panose="020B0503020204020204" pitchFamily="34" charset="-122"/>
            </a:rPr>
            <a:t>美元</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9A707C-E2C5-4EA2-9BE8-71584E7675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8C9933B3-1469-4DA9-9425-FB1E71BF16A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352523D-F4EE-4DB8-ACC8-DC61F38C7B18}" type="datetimeFigureOut">
              <a:rPr lang="zh-CN" altLang="en-US"/>
              <a:pPr>
                <a:defRPr/>
              </a:pPr>
              <a:t>2019/6/24</a:t>
            </a:fld>
            <a:endParaRPr lang="zh-CN" altLang="en-US"/>
          </a:p>
        </p:txBody>
      </p:sp>
      <p:sp>
        <p:nvSpPr>
          <p:cNvPr id="4" name="幻灯片图像占位符 3">
            <a:extLst>
              <a:ext uri="{FF2B5EF4-FFF2-40B4-BE49-F238E27FC236}">
                <a16:creationId xmlns:a16="http://schemas.microsoft.com/office/drawing/2014/main" id="{32A66679-5FDD-4C43-BF9F-6954FF876BD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251FEC89-59D0-4902-82F0-4F72B2E7AB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6E51393F-925B-4F61-A513-75235C0D2BA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D20CF8B-D86C-452D-AA71-F8D4AAD3E0F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7EAAFC23-F5C8-465B-BAD2-86BD375D1D66}" type="slidenum">
              <a:rPr lang="zh-CN" altLang="en-US"/>
              <a:pPr>
                <a:defRPr/>
              </a:pPr>
              <a:t>‹#›</a:t>
            </a:fld>
            <a:endParaRPr lang="zh-CN" altLang="en-US"/>
          </a:p>
        </p:txBody>
      </p:sp>
    </p:spTree>
    <p:extLst>
      <p:ext uri="{BB962C8B-B14F-4D97-AF65-F5344CB8AC3E}">
        <p14:creationId xmlns:p14="http://schemas.microsoft.com/office/powerpoint/2010/main" val="9527676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84B6F60-2A17-4383-8EBD-CCFF42541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CEBBD683-AE1C-41FB-B1AC-7531A3EF20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4340" name="灯片编号占位符 3">
            <a:extLst>
              <a:ext uri="{FF2B5EF4-FFF2-40B4-BE49-F238E27FC236}">
                <a16:creationId xmlns:a16="http://schemas.microsoft.com/office/drawing/2014/main" id="{1FB00AFF-BA4E-47B8-8259-00E560FDAE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B261419A-FA8B-4C76-AC5C-8B5762ABCA81}" type="slidenum">
              <a:rPr lang="zh-CN" altLang="en-US"/>
              <a:pPr fontAlgn="base">
                <a:spcBef>
                  <a:spcPct val="0"/>
                </a:spcBef>
                <a:spcAft>
                  <a:spcPct val="0"/>
                </a:spcAft>
              </a:pPr>
              <a:t>1</a:t>
            </a:fld>
            <a:endParaRPr lang="zh-CN" altLang="en-US"/>
          </a:p>
        </p:txBody>
      </p:sp>
    </p:spTree>
    <p:extLst>
      <p:ext uri="{BB962C8B-B14F-4D97-AF65-F5344CB8AC3E}">
        <p14:creationId xmlns:p14="http://schemas.microsoft.com/office/powerpoint/2010/main" val="269551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a:t>
            </a:fld>
            <a:endParaRPr lang="zh-CN" altLang="en-US"/>
          </a:p>
        </p:txBody>
      </p:sp>
    </p:spTree>
    <p:extLst>
      <p:ext uri="{BB962C8B-B14F-4D97-AF65-F5344CB8AC3E}">
        <p14:creationId xmlns:p14="http://schemas.microsoft.com/office/powerpoint/2010/main" val="959855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3</a:t>
            </a:fld>
            <a:endParaRPr lang="zh-CN" altLang="en-US"/>
          </a:p>
        </p:txBody>
      </p:sp>
    </p:spTree>
    <p:extLst>
      <p:ext uri="{BB962C8B-B14F-4D97-AF65-F5344CB8AC3E}">
        <p14:creationId xmlns:p14="http://schemas.microsoft.com/office/powerpoint/2010/main" val="383761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4</a:t>
            </a:fld>
            <a:endParaRPr lang="zh-CN" altLang="en-US"/>
          </a:p>
        </p:txBody>
      </p:sp>
    </p:spTree>
    <p:extLst>
      <p:ext uri="{BB962C8B-B14F-4D97-AF65-F5344CB8AC3E}">
        <p14:creationId xmlns:p14="http://schemas.microsoft.com/office/powerpoint/2010/main" val="637806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5</a:t>
            </a:fld>
            <a:endParaRPr lang="zh-CN" altLang="en-US"/>
          </a:p>
        </p:txBody>
      </p:sp>
    </p:spTree>
    <p:extLst>
      <p:ext uri="{BB962C8B-B14F-4D97-AF65-F5344CB8AC3E}">
        <p14:creationId xmlns:p14="http://schemas.microsoft.com/office/powerpoint/2010/main" val="7339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6</a:t>
            </a:fld>
            <a:endParaRPr lang="zh-CN" altLang="en-US"/>
          </a:p>
        </p:txBody>
      </p:sp>
    </p:spTree>
    <p:extLst>
      <p:ext uri="{BB962C8B-B14F-4D97-AF65-F5344CB8AC3E}">
        <p14:creationId xmlns:p14="http://schemas.microsoft.com/office/powerpoint/2010/main" val="2003660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7</a:t>
            </a:fld>
            <a:endParaRPr lang="zh-CN" altLang="en-US"/>
          </a:p>
        </p:txBody>
      </p:sp>
    </p:spTree>
    <p:extLst>
      <p:ext uri="{BB962C8B-B14F-4D97-AF65-F5344CB8AC3E}">
        <p14:creationId xmlns:p14="http://schemas.microsoft.com/office/powerpoint/2010/main" val="1042755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8</a:t>
            </a:fld>
            <a:endParaRPr lang="zh-CN" altLang="en-US"/>
          </a:p>
        </p:txBody>
      </p:sp>
    </p:spTree>
    <p:extLst>
      <p:ext uri="{BB962C8B-B14F-4D97-AF65-F5344CB8AC3E}">
        <p14:creationId xmlns:p14="http://schemas.microsoft.com/office/powerpoint/2010/main" val="1467069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4142D0-0B85-441B-A27E-6DF502C7DB71}" type="slidenum">
              <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332372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10</a:t>
            </a:fld>
            <a:endParaRPr lang="zh-CN" altLang="en-US"/>
          </a:p>
        </p:txBody>
      </p:sp>
    </p:spTree>
    <p:extLst>
      <p:ext uri="{BB962C8B-B14F-4D97-AF65-F5344CB8AC3E}">
        <p14:creationId xmlns:p14="http://schemas.microsoft.com/office/powerpoint/2010/main" val="2117577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920149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12</a:t>
            </a:fld>
            <a:endParaRPr lang="zh-CN" altLang="en-US"/>
          </a:p>
        </p:txBody>
      </p:sp>
    </p:spTree>
    <p:extLst>
      <p:ext uri="{BB962C8B-B14F-4D97-AF65-F5344CB8AC3E}">
        <p14:creationId xmlns:p14="http://schemas.microsoft.com/office/powerpoint/2010/main" val="1123051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13</a:t>
            </a:fld>
            <a:endParaRPr lang="zh-CN" altLang="en-US"/>
          </a:p>
        </p:txBody>
      </p:sp>
    </p:spTree>
    <p:extLst>
      <p:ext uri="{BB962C8B-B14F-4D97-AF65-F5344CB8AC3E}">
        <p14:creationId xmlns:p14="http://schemas.microsoft.com/office/powerpoint/2010/main" val="1953120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14</a:t>
            </a:fld>
            <a:endParaRPr lang="zh-CN" altLang="en-US"/>
          </a:p>
        </p:txBody>
      </p:sp>
    </p:spTree>
    <p:extLst>
      <p:ext uri="{BB962C8B-B14F-4D97-AF65-F5344CB8AC3E}">
        <p14:creationId xmlns:p14="http://schemas.microsoft.com/office/powerpoint/2010/main" val="2194393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15</a:t>
            </a:fld>
            <a:endParaRPr lang="zh-CN" altLang="en-US"/>
          </a:p>
        </p:txBody>
      </p:sp>
    </p:spTree>
    <p:extLst>
      <p:ext uri="{BB962C8B-B14F-4D97-AF65-F5344CB8AC3E}">
        <p14:creationId xmlns:p14="http://schemas.microsoft.com/office/powerpoint/2010/main" val="112303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16</a:t>
            </a:fld>
            <a:endParaRPr lang="zh-CN" altLang="en-US"/>
          </a:p>
        </p:txBody>
      </p:sp>
    </p:spTree>
    <p:extLst>
      <p:ext uri="{BB962C8B-B14F-4D97-AF65-F5344CB8AC3E}">
        <p14:creationId xmlns:p14="http://schemas.microsoft.com/office/powerpoint/2010/main" val="138288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17</a:t>
            </a:fld>
            <a:endParaRPr lang="zh-CN" altLang="en-US"/>
          </a:p>
        </p:txBody>
      </p:sp>
    </p:spTree>
    <p:extLst>
      <p:ext uri="{BB962C8B-B14F-4D97-AF65-F5344CB8AC3E}">
        <p14:creationId xmlns:p14="http://schemas.microsoft.com/office/powerpoint/2010/main" val="2428116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18</a:t>
            </a:fld>
            <a:endParaRPr lang="zh-CN" altLang="en-US"/>
          </a:p>
        </p:txBody>
      </p:sp>
    </p:spTree>
    <p:extLst>
      <p:ext uri="{BB962C8B-B14F-4D97-AF65-F5344CB8AC3E}">
        <p14:creationId xmlns:p14="http://schemas.microsoft.com/office/powerpoint/2010/main" val="10824725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19</a:t>
            </a:fld>
            <a:endParaRPr lang="zh-CN" altLang="en-US"/>
          </a:p>
        </p:txBody>
      </p:sp>
    </p:spTree>
    <p:extLst>
      <p:ext uri="{BB962C8B-B14F-4D97-AF65-F5344CB8AC3E}">
        <p14:creationId xmlns:p14="http://schemas.microsoft.com/office/powerpoint/2010/main" val="3063033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20</a:t>
            </a:fld>
            <a:endParaRPr lang="zh-CN" altLang="en-US"/>
          </a:p>
        </p:txBody>
      </p:sp>
    </p:spTree>
    <p:extLst>
      <p:ext uri="{BB962C8B-B14F-4D97-AF65-F5344CB8AC3E}">
        <p14:creationId xmlns:p14="http://schemas.microsoft.com/office/powerpoint/2010/main" val="3712569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67B44C27-96D6-4DF7-A622-3035F542E2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a:extLst>
              <a:ext uri="{FF2B5EF4-FFF2-40B4-BE49-F238E27FC236}">
                <a16:creationId xmlns:a16="http://schemas.microsoft.com/office/drawing/2014/main" id="{FBA1CDA7-49B9-4553-8D7E-1CAD02922A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a:p>
        </p:txBody>
      </p:sp>
      <p:sp>
        <p:nvSpPr>
          <p:cNvPr id="34820" name="灯片编号占位符 3">
            <a:extLst>
              <a:ext uri="{FF2B5EF4-FFF2-40B4-BE49-F238E27FC236}">
                <a16:creationId xmlns:a16="http://schemas.microsoft.com/office/drawing/2014/main" id="{3E097E44-38A6-4495-916C-80EA604309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1E260AB4-13B7-49A0-A643-B6A24E874532}" type="slidenum">
              <a:rPr lang="zh-CN" altLang="en-US"/>
              <a:pPr fontAlgn="base">
                <a:spcBef>
                  <a:spcPct val="0"/>
                </a:spcBef>
                <a:spcAft>
                  <a:spcPct val="0"/>
                </a:spcAft>
              </a:pPr>
              <a:t>21</a:t>
            </a:fld>
            <a:endParaRPr lang="zh-CN" altLang="en-US"/>
          </a:p>
        </p:txBody>
      </p:sp>
    </p:spTree>
    <p:extLst>
      <p:ext uri="{BB962C8B-B14F-4D97-AF65-F5344CB8AC3E}">
        <p14:creationId xmlns:p14="http://schemas.microsoft.com/office/powerpoint/2010/main" val="201431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246287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47B14F5-8E62-4C2D-8B93-DA5AD01EBF11}"/>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73D8C61-0C9B-4FC4-9F5B-B8CD399DA8EB}" type="datetimeFigureOut">
              <a:rPr lang="zh-CN" altLang="en-US"/>
              <a:pPr>
                <a:defRPr/>
              </a:pPr>
              <a:t>2019/6/24</a:t>
            </a:fld>
            <a:endParaRPr lang="zh-CN" altLang="en-US"/>
          </a:p>
        </p:txBody>
      </p:sp>
      <p:sp>
        <p:nvSpPr>
          <p:cNvPr id="5" name="页脚占位符 4">
            <a:extLst>
              <a:ext uri="{FF2B5EF4-FFF2-40B4-BE49-F238E27FC236}">
                <a16:creationId xmlns:a16="http://schemas.microsoft.com/office/drawing/2014/main" id="{7A5E5A94-5337-42B5-8145-78D448194CB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A10E2D00-8766-4CD8-9B3F-DEB5A4FCC8A7}"/>
              </a:ext>
            </a:extLst>
          </p:cNvPr>
          <p:cNvSpPr>
            <a:spLocks noGrp="1"/>
          </p:cNvSpPr>
          <p:nvPr>
            <p:ph type="sldNum" sz="quarter" idx="12"/>
          </p:nvPr>
        </p:nvSpPr>
        <p:spPr/>
        <p:txBody>
          <a:bodyPr/>
          <a:lstStyle>
            <a:lvl1pPr>
              <a:defRPr/>
            </a:lvl1pPr>
          </a:lstStyle>
          <a:p>
            <a:pPr>
              <a:defRPr/>
            </a:pPr>
            <a:fld id="{7BB06A03-057F-46F5-8678-10D7C76DAA7A}" type="slidenum">
              <a:rPr lang="zh-CN" altLang="en-US"/>
              <a:pPr>
                <a:defRPr/>
              </a:pPr>
              <a:t>‹#›</a:t>
            </a:fld>
            <a:endParaRPr lang="zh-CN" altLang="en-US"/>
          </a:p>
        </p:txBody>
      </p:sp>
    </p:spTree>
    <p:extLst>
      <p:ext uri="{BB962C8B-B14F-4D97-AF65-F5344CB8AC3E}">
        <p14:creationId xmlns:p14="http://schemas.microsoft.com/office/powerpoint/2010/main" val="1786811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6B3BD0-9DD1-418A-A165-C13F11ABA935}"/>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297310-0B98-4EBD-8CE1-586EC8F428CC}" type="datetimeFigureOut">
              <a:rPr lang="zh-CN" altLang="en-US"/>
              <a:pPr>
                <a:defRPr/>
              </a:pPr>
              <a:t>2019/6/24</a:t>
            </a:fld>
            <a:endParaRPr lang="zh-CN" altLang="en-US"/>
          </a:p>
        </p:txBody>
      </p:sp>
      <p:sp>
        <p:nvSpPr>
          <p:cNvPr id="5" name="页脚占位符 4">
            <a:extLst>
              <a:ext uri="{FF2B5EF4-FFF2-40B4-BE49-F238E27FC236}">
                <a16:creationId xmlns:a16="http://schemas.microsoft.com/office/drawing/2014/main" id="{5C3A729D-6D34-4A2B-AC41-31B12BC56D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8EBCD717-26A5-449F-845C-B06105BF7AAB}"/>
              </a:ext>
            </a:extLst>
          </p:cNvPr>
          <p:cNvSpPr>
            <a:spLocks noGrp="1"/>
          </p:cNvSpPr>
          <p:nvPr>
            <p:ph type="sldNum" sz="quarter" idx="12"/>
          </p:nvPr>
        </p:nvSpPr>
        <p:spPr/>
        <p:txBody>
          <a:bodyPr/>
          <a:lstStyle>
            <a:lvl1pPr>
              <a:defRPr/>
            </a:lvl1pPr>
          </a:lstStyle>
          <a:p>
            <a:pPr>
              <a:defRPr/>
            </a:pPr>
            <a:fld id="{B423889B-4EFB-45B9-9B0F-C2F2D4492FD3}" type="slidenum">
              <a:rPr lang="zh-CN" altLang="en-US"/>
              <a:pPr>
                <a:defRPr/>
              </a:pPr>
              <a:t>‹#›</a:t>
            </a:fld>
            <a:endParaRPr lang="zh-CN" altLang="en-US"/>
          </a:p>
        </p:txBody>
      </p:sp>
    </p:spTree>
    <p:extLst>
      <p:ext uri="{BB962C8B-B14F-4D97-AF65-F5344CB8AC3E}">
        <p14:creationId xmlns:p14="http://schemas.microsoft.com/office/powerpoint/2010/main" val="419179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52FDE4A-A6D9-42B2-B271-C37DE5C6DC5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F0EDA266-A36B-48AF-AB30-13F9744029EA}" type="datetimeFigureOut">
              <a:rPr lang="zh-CN" altLang="en-US"/>
              <a:pPr>
                <a:defRPr/>
              </a:pPr>
              <a:t>2019/6/24</a:t>
            </a:fld>
            <a:endParaRPr lang="zh-CN" altLang="en-US"/>
          </a:p>
        </p:txBody>
      </p:sp>
      <p:sp>
        <p:nvSpPr>
          <p:cNvPr id="6" name="页脚占位符 5">
            <a:extLst>
              <a:ext uri="{FF2B5EF4-FFF2-40B4-BE49-F238E27FC236}">
                <a16:creationId xmlns:a16="http://schemas.microsoft.com/office/drawing/2014/main" id="{93528A58-B779-47FB-95B5-5CA38DB9EC6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BA9AA9B-21FD-4980-9B70-FA517F5626F7}"/>
              </a:ext>
            </a:extLst>
          </p:cNvPr>
          <p:cNvSpPr>
            <a:spLocks noGrp="1"/>
          </p:cNvSpPr>
          <p:nvPr>
            <p:ph type="sldNum" sz="quarter" idx="12"/>
          </p:nvPr>
        </p:nvSpPr>
        <p:spPr/>
        <p:txBody>
          <a:bodyPr/>
          <a:lstStyle>
            <a:lvl1pPr>
              <a:defRPr/>
            </a:lvl1pPr>
          </a:lstStyle>
          <a:p>
            <a:pPr>
              <a:defRPr/>
            </a:pPr>
            <a:fld id="{F8C08BA1-0148-4928-9455-F820E06E29F1}" type="slidenum">
              <a:rPr lang="zh-CN" altLang="en-US"/>
              <a:pPr>
                <a:defRPr/>
              </a:pPr>
              <a:t>‹#›</a:t>
            </a:fld>
            <a:endParaRPr lang="zh-CN" altLang="en-US"/>
          </a:p>
        </p:txBody>
      </p:sp>
    </p:spTree>
    <p:extLst>
      <p:ext uri="{BB962C8B-B14F-4D97-AF65-F5344CB8AC3E}">
        <p14:creationId xmlns:p14="http://schemas.microsoft.com/office/powerpoint/2010/main" val="2802104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7F1327-AA87-406A-A538-E4E327C4F1E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EF9B08E-4A32-48DD-B40F-2179E113BABB}" type="datetimeFigureOut">
              <a:rPr lang="zh-CN" altLang="en-US"/>
              <a:pPr>
                <a:defRPr/>
              </a:pPr>
              <a:t>2019/6/24</a:t>
            </a:fld>
            <a:endParaRPr lang="zh-CN" altLang="en-US"/>
          </a:p>
        </p:txBody>
      </p:sp>
      <p:sp>
        <p:nvSpPr>
          <p:cNvPr id="8" name="页脚占位符 7">
            <a:extLst>
              <a:ext uri="{FF2B5EF4-FFF2-40B4-BE49-F238E27FC236}">
                <a16:creationId xmlns:a16="http://schemas.microsoft.com/office/drawing/2014/main" id="{FBBD1042-7C4F-44EF-AD72-AC16E811110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56911F4-2C36-4834-B013-33079BDBE072}"/>
              </a:ext>
            </a:extLst>
          </p:cNvPr>
          <p:cNvSpPr>
            <a:spLocks noGrp="1"/>
          </p:cNvSpPr>
          <p:nvPr>
            <p:ph type="sldNum" sz="quarter" idx="12"/>
          </p:nvPr>
        </p:nvSpPr>
        <p:spPr/>
        <p:txBody>
          <a:bodyPr/>
          <a:lstStyle>
            <a:lvl1pPr>
              <a:defRPr/>
            </a:lvl1pPr>
          </a:lstStyle>
          <a:p>
            <a:pPr>
              <a:defRPr/>
            </a:pPr>
            <a:fld id="{A7394E80-504C-4D50-B6C5-4E012BFA00FF}" type="slidenum">
              <a:rPr lang="zh-CN" altLang="en-US"/>
              <a:pPr>
                <a:defRPr/>
              </a:pPr>
              <a:t>‹#›</a:t>
            </a:fld>
            <a:endParaRPr lang="zh-CN" altLang="en-US"/>
          </a:p>
        </p:txBody>
      </p:sp>
    </p:spTree>
    <p:extLst>
      <p:ext uri="{BB962C8B-B14F-4D97-AF65-F5344CB8AC3E}">
        <p14:creationId xmlns:p14="http://schemas.microsoft.com/office/powerpoint/2010/main" val="278993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B47215-6F5F-4182-B15C-64605906A51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4009DCF-4E59-42FD-BAE8-B2764E43182D}" type="datetimeFigureOut">
              <a:rPr lang="zh-CN" altLang="en-US"/>
              <a:pPr>
                <a:defRPr/>
              </a:pPr>
              <a:t>2019/6/24</a:t>
            </a:fld>
            <a:endParaRPr lang="zh-CN" altLang="en-US"/>
          </a:p>
        </p:txBody>
      </p:sp>
      <p:sp>
        <p:nvSpPr>
          <p:cNvPr id="4" name="页脚占位符 3">
            <a:extLst>
              <a:ext uri="{FF2B5EF4-FFF2-40B4-BE49-F238E27FC236}">
                <a16:creationId xmlns:a16="http://schemas.microsoft.com/office/drawing/2014/main" id="{59F2FDCD-DA25-46C2-BD2F-CCF55247F6C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E5461DE8-F701-4428-BE95-52C2B41D47D2}"/>
              </a:ext>
            </a:extLst>
          </p:cNvPr>
          <p:cNvSpPr>
            <a:spLocks noGrp="1"/>
          </p:cNvSpPr>
          <p:nvPr>
            <p:ph type="sldNum" sz="quarter" idx="12"/>
          </p:nvPr>
        </p:nvSpPr>
        <p:spPr/>
        <p:txBody>
          <a:bodyPr/>
          <a:lstStyle>
            <a:lvl1pPr>
              <a:defRPr/>
            </a:lvl1pPr>
          </a:lstStyle>
          <a:p>
            <a:pPr>
              <a:defRPr/>
            </a:pPr>
            <a:fld id="{7ABECC03-2EE1-4DAA-97ED-E6A659F2BBA5}" type="slidenum">
              <a:rPr lang="zh-CN" altLang="en-US"/>
              <a:pPr>
                <a:defRPr/>
              </a:pPr>
              <a:t>‹#›</a:t>
            </a:fld>
            <a:endParaRPr lang="zh-CN" altLang="en-US"/>
          </a:p>
        </p:txBody>
      </p:sp>
    </p:spTree>
    <p:extLst>
      <p:ext uri="{BB962C8B-B14F-4D97-AF65-F5344CB8AC3E}">
        <p14:creationId xmlns:p14="http://schemas.microsoft.com/office/powerpoint/2010/main" val="148767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611846F-B824-49AA-94D5-926A067C6B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5A185E-BD75-479F-8971-7393520B1CE5}" type="datetimeFigureOut">
              <a:rPr lang="zh-CN" altLang="en-US"/>
              <a:pPr>
                <a:defRPr/>
              </a:pPr>
              <a:t>2019/6/24</a:t>
            </a:fld>
            <a:endParaRPr lang="zh-CN" altLang="en-US"/>
          </a:p>
        </p:txBody>
      </p:sp>
      <p:sp>
        <p:nvSpPr>
          <p:cNvPr id="3" name="页脚占位符 2">
            <a:extLst>
              <a:ext uri="{FF2B5EF4-FFF2-40B4-BE49-F238E27FC236}">
                <a16:creationId xmlns:a16="http://schemas.microsoft.com/office/drawing/2014/main" id="{0B8BCF93-0134-4880-AE27-51A0E84F8E3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C69BA208-6540-4B8B-B39F-96ECAB0A4AC7}"/>
              </a:ext>
            </a:extLst>
          </p:cNvPr>
          <p:cNvSpPr>
            <a:spLocks noGrp="1"/>
          </p:cNvSpPr>
          <p:nvPr>
            <p:ph type="sldNum" sz="quarter" idx="12"/>
          </p:nvPr>
        </p:nvSpPr>
        <p:spPr/>
        <p:txBody>
          <a:bodyPr/>
          <a:lstStyle>
            <a:lvl1pPr>
              <a:defRPr/>
            </a:lvl1pPr>
          </a:lstStyle>
          <a:p>
            <a:pPr>
              <a:defRPr/>
            </a:pPr>
            <a:fld id="{0D4E9563-35C5-4E5C-B405-558FB1412524}" type="slidenum">
              <a:rPr lang="zh-CN" altLang="en-US"/>
              <a:pPr>
                <a:defRPr/>
              </a:pPr>
              <a:t>‹#›</a:t>
            </a:fld>
            <a:endParaRPr lang="zh-CN" altLang="en-US"/>
          </a:p>
        </p:txBody>
      </p:sp>
    </p:spTree>
    <p:extLst>
      <p:ext uri="{BB962C8B-B14F-4D97-AF65-F5344CB8AC3E}">
        <p14:creationId xmlns:p14="http://schemas.microsoft.com/office/powerpoint/2010/main" val="1778906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34F70DD-D78C-4952-81FE-8CBC4DC0848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EDFC2E-DDE7-432A-9B0D-CF6E61DD955D}" type="datetimeFigureOut">
              <a:rPr lang="zh-CN" altLang="en-US"/>
              <a:pPr>
                <a:defRPr/>
              </a:pPr>
              <a:t>2019/6/24</a:t>
            </a:fld>
            <a:endParaRPr lang="zh-CN" altLang="en-US"/>
          </a:p>
        </p:txBody>
      </p:sp>
      <p:sp>
        <p:nvSpPr>
          <p:cNvPr id="6" name="页脚占位符 5">
            <a:extLst>
              <a:ext uri="{FF2B5EF4-FFF2-40B4-BE49-F238E27FC236}">
                <a16:creationId xmlns:a16="http://schemas.microsoft.com/office/drawing/2014/main" id="{2CDF2390-D7A8-432D-AE87-FDF533BF3D9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006B906-A171-4D8D-BDFE-33DFC9D812A6}"/>
              </a:ext>
            </a:extLst>
          </p:cNvPr>
          <p:cNvSpPr>
            <a:spLocks noGrp="1"/>
          </p:cNvSpPr>
          <p:nvPr>
            <p:ph type="sldNum" sz="quarter" idx="12"/>
          </p:nvPr>
        </p:nvSpPr>
        <p:spPr/>
        <p:txBody>
          <a:bodyPr/>
          <a:lstStyle>
            <a:lvl1pPr>
              <a:defRPr/>
            </a:lvl1pPr>
          </a:lstStyle>
          <a:p>
            <a:pPr>
              <a:defRPr/>
            </a:pPr>
            <a:fld id="{3F1435B6-ECB0-4840-8CCB-4BB63C3622A3}" type="slidenum">
              <a:rPr lang="zh-CN" altLang="en-US"/>
              <a:pPr>
                <a:defRPr/>
              </a:pPr>
              <a:t>‹#›</a:t>
            </a:fld>
            <a:endParaRPr lang="zh-CN" altLang="en-US"/>
          </a:p>
        </p:txBody>
      </p:sp>
    </p:spTree>
    <p:extLst>
      <p:ext uri="{BB962C8B-B14F-4D97-AF65-F5344CB8AC3E}">
        <p14:creationId xmlns:p14="http://schemas.microsoft.com/office/powerpoint/2010/main" val="58251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D1F48BC-93BA-4A7B-96E5-391B8DF0EB2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8A13809-B372-42B0-BDB8-9EA782C2BC9F}" type="datetimeFigureOut">
              <a:rPr lang="zh-CN" altLang="en-US"/>
              <a:pPr>
                <a:defRPr/>
              </a:pPr>
              <a:t>2019/6/24</a:t>
            </a:fld>
            <a:endParaRPr lang="zh-CN" altLang="en-US"/>
          </a:p>
        </p:txBody>
      </p:sp>
      <p:sp>
        <p:nvSpPr>
          <p:cNvPr id="6" name="页脚占位符 5">
            <a:extLst>
              <a:ext uri="{FF2B5EF4-FFF2-40B4-BE49-F238E27FC236}">
                <a16:creationId xmlns:a16="http://schemas.microsoft.com/office/drawing/2014/main" id="{651A6FAA-7FF4-4D47-A557-356FACE2B79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FF7CAFDB-C598-4608-86ED-8B3139870595}"/>
              </a:ext>
            </a:extLst>
          </p:cNvPr>
          <p:cNvSpPr>
            <a:spLocks noGrp="1"/>
          </p:cNvSpPr>
          <p:nvPr>
            <p:ph type="sldNum" sz="quarter" idx="12"/>
          </p:nvPr>
        </p:nvSpPr>
        <p:spPr/>
        <p:txBody>
          <a:bodyPr/>
          <a:lstStyle>
            <a:lvl1pPr>
              <a:defRPr/>
            </a:lvl1pPr>
          </a:lstStyle>
          <a:p>
            <a:pPr>
              <a:defRPr/>
            </a:pPr>
            <a:fld id="{71AD7118-5465-4454-8221-4A8D145DD3A8}" type="slidenum">
              <a:rPr lang="zh-CN" altLang="en-US"/>
              <a:pPr>
                <a:defRPr/>
              </a:pPr>
              <a:t>‹#›</a:t>
            </a:fld>
            <a:endParaRPr lang="zh-CN" altLang="en-US"/>
          </a:p>
        </p:txBody>
      </p:sp>
    </p:spTree>
    <p:extLst>
      <p:ext uri="{BB962C8B-B14F-4D97-AF65-F5344CB8AC3E}">
        <p14:creationId xmlns:p14="http://schemas.microsoft.com/office/powerpoint/2010/main" val="3035993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49B066-628D-49EB-A39B-C0F987D6B60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B723155-6592-4545-9F66-72E8487FEEC5}" type="datetimeFigureOut">
              <a:rPr lang="zh-CN" altLang="en-US"/>
              <a:pPr>
                <a:defRPr/>
              </a:pPr>
              <a:t>2019/6/24</a:t>
            </a:fld>
            <a:endParaRPr lang="zh-CN" altLang="en-US"/>
          </a:p>
        </p:txBody>
      </p:sp>
      <p:sp>
        <p:nvSpPr>
          <p:cNvPr id="5" name="页脚占位符 4">
            <a:extLst>
              <a:ext uri="{FF2B5EF4-FFF2-40B4-BE49-F238E27FC236}">
                <a16:creationId xmlns:a16="http://schemas.microsoft.com/office/drawing/2014/main" id="{3775F113-0862-4282-99B0-4A8A4C0CD5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C2079999-0B55-4B02-A1A6-CB8E35C73A15}"/>
              </a:ext>
            </a:extLst>
          </p:cNvPr>
          <p:cNvSpPr>
            <a:spLocks noGrp="1"/>
          </p:cNvSpPr>
          <p:nvPr>
            <p:ph type="sldNum" sz="quarter" idx="12"/>
          </p:nvPr>
        </p:nvSpPr>
        <p:spPr/>
        <p:txBody>
          <a:bodyPr/>
          <a:lstStyle>
            <a:lvl1pPr>
              <a:defRPr/>
            </a:lvl1pPr>
          </a:lstStyle>
          <a:p>
            <a:pPr>
              <a:defRPr/>
            </a:pPr>
            <a:fld id="{BAC8787E-BA00-42E4-B250-18425503DF2B}" type="slidenum">
              <a:rPr lang="zh-CN" altLang="en-US"/>
              <a:pPr>
                <a:defRPr/>
              </a:pPr>
              <a:t>‹#›</a:t>
            </a:fld>
            <a:endParaRPr lang="zh-CN" altLang="en-US"/>
          </a:p>
        </p:txBody>
      </p:sp>
    </p:spTree>
    <p:extLst>
      <p:ext uri="{BB962C8B-B14F-4D97-AF65-F5344CB8AC3E}">
        <p14:creationId xmlns:p14="http://schemas.microsoft.com/office/powerpoint/2010/main" val="1797192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581F6C-E9A2-495C-8EF9-43FBBD725C6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E0C9563-2C23-44EC-900E-BAD2992CA948}" type="datetimeFigureOut">
              <a:rPr lang="zh-CN" altLang="en-US"/>
              <a:pPr>
                <a:defRPr/>
              </a:pPr>
              <a:t>2019/6/24</a:t>
            </a:fld>
            <a:endParaRPr lang="zh-CN" altLang="en-US"/>
          </a:p>
        </p:txBody>
      </p:sp>
      <p:sp>
        <p:nvSpPr>
          <p:cNvPr id="5" name="页脚占位符 4">
            <a:extLst>
              <a:ext uri="{FF2B5EF4-FFF2-40B4-BE49-F238E27FC236}">
                <a16:creationId xmlns:a16="http://schemas.microsoft.com/office/drawing/2014/main" id="{D6E53DF5-EE6A-41F4-BA7B-A99115B1CA8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6DBB328-B9FF-4A80-8092-1E25D7CDD321}"/>
              </a:ext>
            </a:extLst>
          </p:cNvPr>
          <p:cNvSpPr>
            <a:spLocks noGrp="1"/>
          </p:cNvSpPr>
          <p:nvPr>
            <p:ph type="sldNum" sz="quarter" idx="12"/>
          </p:nvPr>
        </p:nvSpPr>
        <p:spPr/>
        <p:txBody>
          <a:bodyPr/>
          <a:lstStyle>
            <a:lvl1pPr>
              <a:defRPr/>
            </a:lvl1pPr>
          </a:lstStyle>
          <a:p>
            <a:pPr>
              <a:defRPr/>
            </a:pPr>
            <a:fld id="{E0753AF9-8602-457F-B40B-91C12701EBCB}" type="slidenum">
              <a:rPr lang="zh-CN" altLang="en-US"/>
              <a:pPr>
                <a:defRPr/>
              </a:pPr>
              <a:t>‹#›</a:t>
            </a:fld>
            <a:endParaRPr lang="zh-CN" altLang="en-US"/>
          </a:p>
        </p:txBody>
      </p:sp>
    </p:spTree>
    <p:extLst>
      <p:ext uri="{BB962C8B-B14F-4D97-AF65-F5344CB8AC3E}">
        <p14:creationId xmlns:p14="http://schemas.microsoft.com/office/powerpoint/2010/main" val="3754913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694A392-EB34-46F0-BA7D-32F5869563C5}"/>
              </a:ext>
            </a:extLst>
          </p:cNvPr>
          <p:cNvSpPr>
            <a:spLocks noGrp="1"/>
          </p:cNvSpPr>
          <p:nvPr>
            <p:ph type="sldNum" sz="quarter" idx="4"/>
          </p:nvPr>
        </p:nvSpPr>
        <p:spPr>
          <a:xfrm>
            <a:off x="11436350" y="6267450"/>
            <a:ext cx="415925" cy="355600"/>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3383FDA0-302B-4BB6-98B7-55B2FEB88C9E}" type="slidenum">
              <a:rPr lang="zh-CN" altLang="en-US"/>
              <a:pPr>
                <a:defRPr/>
              </a:pPr>
              <a:t>‹#›</a:t>
            </a:fld>
            <a:endParaRPr lang="zh-CN" altLang="en-US"/>
          </a:p>
        </p:txBody>
      </p:sp>
      <p:pic>
        <p:nvPicPr>
          <p:cNvPr id="1027" name="图片 6">
            <a:extLst>
              <a:ext uri="{FF2B5EF4-FFF2-40B4-BE49-F238E27FC236}">
                <a16:creationId xmlns:a16="http://schemas.microsoft.com/office/drawing/2014/main" id="{F651CFAA-0663-4B7D-867D-1C062E2C88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组合 9">
            <a:extLst>
              <a:ext uri="{FF2B5EF4-FFF2-40B4-BE49-F238E27FC236}">
                <a16:creationId xmlns:a16="http://schemas.microsoft.com/office/drawing/2014/main" id="{8078909E-FABD-4BDA-A844-052CE288400C}"/>
              </a:ext>
            </a:extLst>
          </p:cNvPr>
          <p:cNvGrpSpPr>
            <a:grpSpLocks/>
          </p:cNvGrpSpPr>
          <p:nvPr userDrawn="1"/>
        </p:nvGrpSpPr>
        <p:grpSpPr bwMode="auto">
          <a:xfrm>
            <a:off x="334963" y="6403975"/>
            <a:ext cx="11101387" cy="85725"/>
            <a:chOff x="334963" y="5709920"/>
            <a:chExt cx="11100977" cy="85655"/>
          </a:xfrm>
        </p:grpSpPr>
        <p:sp>
          <p:nvSpPr>
            <p:cNvPr id="9" name="矩形 8">
              <a:extLst>
                <a:ext uri="{FF2B5EF4-FFF2-40B4-BE49-F238E27FC236}">
                  <a16:creationId xmlns:a16="http://schemas.microsoft.com/office/drawing/2014/main" id="{21F2B4AF-ECAB-4372-9551-EDE87788A7B4}"/>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a:extLst>
                <a:ext uri="{FF2B5EF4-FFF2-40B4-BE49-F238E27FC236}">
                  <a16:creationId xmlns:a16="http://schemas.microsoft.com/office/drawing/2014/main" id="{96C3958A-DECA-49E3-A915-18425962F4DD}"/>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9" name="文本框 11">
            <a:extLst>
              <a:ext uri="{FF2B5EF4-FFF2-40B4-BE49-F238E27FC236}">
                <a16:creationId xmlns:a16="http://schemas.microsoft.com/office/drawing/2014/main" id="{DE73B01E-AF60-40A5-A1B8-770F1FEE81B7}"/>
              </a:ext>
            </a:extLst>
          </p:cNvPr>
          <p:cNvSpPr txBox="1">
            <a:spLocks noChangeArrowheads="1"/>
          </p:cNvSpPr>
          <p:nvPr userDrawn="1"/>
        </p:nvSpPr>
        <p:spPr bwMode="auto">
          <a:xfrm>
            <a:off x="244475" y="6111875"/>
            <a:ext cx="2647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1000">
                <a:solidFill>
                  <a:srgbClr val="A6A6A6"/>
                </a:solidFill>
                <a:latin typeface="微软雅黑" panose="020B0503020204020204" pitchFamily="34" charset="-122"/>
                <a:ea typeface="微软雅黑" panose="020B0503020204020204" pitchFamily="34" charset="-122"/>
              </a:rPr>
              <a:t>河钢集团有限公司</a:t>
            </a:r>
            <a:r>
              <a:rPr lang="en-US" altLang="zh-CN" sz="1000">
                <a:solidFill>
                  <a:srgbClr val="A6A6A6"/>
                </a:solidFill>
                <a:latin typeface="微软雅黑" panose="020B0503020204020204" pitchFamily="34" charset="-122"/>
                <a:ea typeface="微软雅黑" panose="020B0503020204020204" pitchFamily="34" charset="-122"/>
              </a:rPr>
              <a:t>/ HBIS GROUP CO.,LTD.</a:t>
            </a:r>
            <a:endParaRPr lang="zh-CN" altLang="en-US" sz="1000">
              <a:solidFill>
                <a:srgbClr val="A6A6A6"/>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7487AFB-FB7B-437F-A4DE-7954728287AE}"/>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07414A8C-ACAC-4BF3-A27A-716597C01227}"/>
              </a:ext>
            </a:extLst>
          </p:cNvPr>
          <p:cNvSpPr/>
          <p:nvPr/>
        </p:nvSpPr>
        <p:spPr>
          <a:xfrm>
            <a:off x="0" y="5054671"/>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0852475B-CCA8-454E-A0E3-E06F3D80EEEC}"/>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标题 1">
            <a:extLst>
              <a:ext uri="{FF2B5EF4-FFF2-40B4-BE49-F238E27FC236}">
                <a16:creationId xmlns:a16="http://schemas.microsoft.com/office/drawing/2014/main" id="{974A7E32-15F9-4F6F-89C5-57C0E6BDD16B}"/>
              </a:ext>
            </a:extLst>
          </p:cNvPr>
          <p:cNvSpPr>
            <a:spLocks noGrp="1"/>
          </p:cNvSpPr>
          <p:nvPr>
            <p:ph type="ctrTitle"/>
          </p:nvPr>
        </p:nvSpPr>
        <p:spPr>
          <a:xfrm>
            <a:off x="334963" y="2114550"/>
            <a:ext cx="11522075" cy="1027113"/>
          </a:xfrm>
        </p:spPr>
        <p:txBody>
          <a:bodyPr>
            <a:normAutofit/>
          </a:bodyPr>
          <a:lstStyle/>
          <a:p>
            <a:pPr fontAlgn="auto">
              <a:spcAft>
                <a:spcPts val="0"/>
              </a:spcAft>
              <a:defRPr/>
            </a:pPr>
            <a:r>
              <a:rPr lang="zh-CN" altLang="en-US" spc="600" dirty="0">
                <a:solidFill>
                  <a:schemeClr val="bg1"/>
                </a:solidFill>
              </a:rPr>
              <a:t>宏观经济和行业市场简析</a:t>
            </a:r>
          </a:p>
        </p:txBody>
      </p:sp>
      <p:sp>
        <p:nvSpPr>
          <p:cNvPr id="13318" name="Text Box 6">
            <a:extLst>
              <a:ext uri="{FF2B5EF4-FFF2-40B4-BE49-F238E27FC236}">
                <a16:creationId xmlns:a16="http://schemas.microsoft.com/office/drawing/2014/main" id="{EC801413-2549-4AB9-AEF4-BDC0DD5773B9}"/>
              </a:ext>
            </a:extLst>
          </p:cNvPr>
          <p:cNvSpPr txBox="1">
            <a:spLocks noChangeArrowheads="1"/>
          </p:cNvSpPr>
          <p:nvPr/>
        </p:nvSpPr>
        <p:spPr bwMode="auto">
          <a:xfrm>
            <a:off x="4354513" y="4356100"/>
            <a:ext cx="348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采购总公司</a:t>
            </a:r>
            <a:endParaRPr lang="zh-CN" altLang="zh-CN">
              <a:solidFill>
                <a:schemeClr val="bg1"/>
              </a:solidFill>
              <a:latin typeface="微软雅黑" panose="020B0503020204020204" pitchFamily="34" charset="-122"/>
              <a:ea typeface="微软雅黑" panose="020B0503020204020204" pitchFamily="34" charset="-122"/>
            </a:endParaRPr>
          </a:p>
        </p:txBody>
      </p:sp>
      <p:sp>
        <p:nvSpPr>
          <p:cNvPr id="13319" name="Text Box 7">
            <a:extLst>
              <a:ext uri="{FF2B5EF4-FFF2-40B4-BE49-F238E27FC236}">
                <a16:creationId xmlns:a16="http://schemas.microsoft.com/office/drawing/2014/main" id="{ED997F08-3521-410E-9580-A68CBD83ECE0}"/>
              </a:ext>
            </a:extLst>
          </p:cNvPr>
          <p:cNvSpPr txBox="1">
            <a:spLocks noChangeArrowheads="1"/>
          </p:cNvSpPr>
          <p:nvPr/>
        </p:nvSpPr>
        <p:spPr bwMode="auto">
          <a:xfrm>
            <a:off x="4819650" y="4730750"/>
            <a:ext cx="2568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dirty="0">
                <a:solidFill>
                  <a:schemeClr val="bg1"/>
                </a:solidFill>
                <a:latin typeface="微软雅黑" panose="020B0503020204020204" pitchFamily="34" charset="-122"/>
                <a:ea typeface="微软雅黑" panose="020B0503020204020204" pitchFamily="34" charset="-122"/>
              </a:rPr>
              <a:t>2019</a:t>
            </a:r>
            <a:r>
              <a:rPr lang="zh-CN" altLang="zh-CN"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06</a:t>
            </a:r>
            <a:r>
              <a:rPr lang="zh-CN" altLang="zh-CN" sz="1200" dirty="0">
                <a:solidFill>
                  <a:schemeClr val="bg1"/>
                </a:solidFill>
                <a:latin typeface="微软雅黑" panose="020B0503020204020204" pitchFamily="34" charset="-122"/>
                <a:ea typeface="微软雅黑" panose="020B0503020204020204" pitchFamily="34" charset="-122"/>
              </a:rPr>
              <a:t>月</a:t>
            </a:r>
          </a:p>
        </p:txBody>
      </p:sp>
      <p:pic>
        <p:nvPicPr>
          <p:cNvPr id="13320"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全球制造业</a:t>
            </a:r>
            <a:r>
              <a:rPr lang="en-US" altLang="zh-CN" sz="2400" dirty="0">
                <a:solidFill>
                  <a:srgbClr val="0075C2"/>
                </a:solidFill>
                <a:latin typeface="微软雅黑" panose="020B0503020204020204" pitchFamily="34" charset="-122"/>
                <a:ea typeface="微软雅黑" panose="020B0503020204020204" pitchFamily="34" charset="-122"/>
              </a:rPr>
              <a:t>PMI</a:t>
            </a:r>
            <a:r>
              <a:rPr lang="zh-CN" altLang="en-US" sz="2400" dirty="0">
                <a:solidFill>
                  <a:srgbClr val="0075C2"/>
                </a:solidFill>
                <a:latin typeface="微软雅黑" panose="020B0503020204020204" pitchFamily="34" charset="-122"/>
                <a:ea typeface="微软雅黑" panose="020B0503020204020204" pitchFamily="34" charset="-122"/>
              </a:rPr>
              <a:t>继续回落</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34598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55285"/>
            <a:ext cx="3238500" cy="3000821"/>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月份，摩根大通全球综合</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指数为</a:t>
            </a:r>
            <a:r>
              <a:rPr lang="en-US" altLang="zh-CN" dirty="0">
                <a:latin typeface="微软雅黑" panose="020B0503020204020204" pitchFamily="34" charset="-122"/>
                <a:ea typeface="微软雅黑" panose="020B0503020204020204" pitchFamily="34" charset="-122"/>
              </a:rPr>
              <a:t>51.2</a:t>
            </a:r>
            <a:r>
              <a:rPr lang="zh-CN" altLang="en-US" dirty="0">
                <a:latin typeface="微软雅黑" panose="020B0503020204020204" pitchFamily="34" charset="-122"/>
                <a:ea typeface="微软雅黑" panose="020B0503020204020204" pitchFamily="34" charset="-122"/>
              </a:rPr>
              <a:t>，环比回落</a:t>
            </a:r>
            <a:r>
              <a:rPr lang="en-US" altLang="zh-CN" dirty="0">
                <a:latin typeface="微软雅黑" panose="020B0503020204020204" pitchFamily="34" charset="-122"/>
                <a:ea typeface="微软雅黑" panose="020B0503020204020204" pitchFamily="34" charset="-122"/>
              </a:rPr>
              <a:t>0.9</a:t>
            </a:r>
            <a:r>
              <a:rPr lang="zh-CN" altLang="en-US" dirty="0">
                <a:latin typeface="微软雅黑" panose="020B0503020204020204" pitchFamily="34" charset="-122"/>
                <a:ea typeface="微软雅黑" panose="020B0503020204020204" pitchFamily="34" charset="-122"/>
              </a:rPr>
              <a:t>个百分点；摩根大通全球服务业</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为</a:t>
            </a:r>
            <a:r>
              <a:rPr lang="en-US" altLang="zh-CN" dirty="0">
                <a:latin typeface="微软雅黑" panose="020B0503020204020204" pitchFamily="34" charset="-122"/>
                <a:ea typeface="微软雅黑" panose="020B0503020204020204" pitchFamily="34" charset="-122"/>
              </a:rPr>
              <a:t>51.6</a:t>
            </a:r>
            <a:r>
              <a:rPr lang="zh-CN" altLang="en-US" dirty="0">
                <a:latin typeface="微软雅黑" panose="020B0503020204020204" pitchFamily="34" charset="-122"/>
                <a:ea typeface="微软雅黑" panose="020B0503020204020204" pitchFamily="34" charset="-122"/>
              </a:rPr>
              <a:t>，环比回落</a:t>
            </a:r>
            <a:r>
              <a:rPr lang="en-US" altLang="zh-CN" dirty="0">
                <a:latin typeface="微软雅黑" panose="020B0503020204020204" pitchFamily="34" charset="-122"/>
                <a:ea typeface="微软雅黑" panose="020B0503020204020204" pitchFamily="34" charset="-122"/>
              </a:rPr>
              <a:t>1.1</a:t>
            </a:r>
            <a:r>
              <a:rPr lang="zh-CN" altLang="en-US" dirty="0">
                <a:latin typeface="微软雅黑" panose="020B0503020204020204" pitchFamily="34" charset="-122"/>
                <a:ea typeface="微软雅黑" panose="020B0503020204020204" pitchFamily="34" charset="-122"/>
              </a:rPr>
              <a:t>个百分点；摩根大通全球制造业</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为</a:t>
            </a:r>
            <a:r>
              <a:rPr lang="en-US" altLang="zh-CN" dirty="0">
                <a:latin typeface="微软雅黑" panose="020B0503020204020204" pitchFamily="34" charset="-122"/>
                <a:ea typeface="微软雅黑" panose="020B0503020204020204" pitchFamily="34" charset="-122"/>
              </a:rPr>
              <a:t>49.8</a:t>
            </a:r>
            <a:r>
              <a:rPr lang="zh-CN" altLang="en-US" dirty="0">
                <a:latin typeface="微软雅黑" panose="020B0503020204020204" pitchFamily="34" charset="-122"/>
                <a:ea typeface="微软雅黑" panose="020B0503020204020204" pitchFamily="34" charset="-122"/>
              </a:rPr>
              <a:t>，环比回落</a:t>
            </a:r>
            <a:r>
              <a:rPr lang="en-US" altLang="zh-CN" dirty="0">
                <a:latin typeface="微软雅黑" panose="020B0503020204020204" pitchFamily="34" charset="-122"/>
                <a:ea typeface="微软雅黑" panose="020B0503020204020204" pitchFamily="34" charset="-122"/>
              </a:rPr>
              <a:t>0.6</a:t>
            </a:r>
            <a:r>
              <a:rPr lang="zh-CN" altLang="en-US" dirty="0">
                <a:latin typeface="微软雅黑" panose="020B0503020204020204" pitchFamily="34" charset="-122"/>
                <a:ea typeface="微软雅黑" panose="020B0503020204020204" pitchFamily="34" charset="-122"/>
              </a:rPr>
              <a:t>个百分点。</a:t>
            </a:r>
          </a:p>
        </p:txBody>
      </p:sp>
      <p:graphicFrame>
        <p:nvGraphicFramePr>
          <p:cNvPr id="8" name="图表 7">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899437458"/>
              </p:ext>
            </p:extLst>
          </p:nvPr>
        </p:nvGraphicFramePr>
        <p:xfrm>
          <a:off x="336550" y="908049"/>
          <a:ext cx="8280400" cy="52212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6816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err="1">
                <a:solidFill>
                  <a:srgbClr val="0075C2"/>
                </a:solidFill>
                <a:latin typeface="微软雅黑" panose="020B0503020204020204" pitchFamily="34" charset="-122"/>
                <a:ea typeface="微软雅黑" panose="020B0503020204020204" pitchFamily="34" charset="-122"/>
              </a:rPr>
              <a:t>BDI</a:t>
            </a:r>
            <a:r>
              <a:rPr lang="zh-CN" altLang="en-US" sz="2400" dirty="0">
                <a:solidFill>
                  <a:srgbClr val="0075C2"/>
                </a:solidFill>
                <a:latin typeface="微软雅黑" panose="020B0503020204020204" pitchFamily="34" charset="-122"/>
                <a:ea typeface="微软雅黑" panose="020B0503020204020204" pitchFamily="34" charset="-122"/>
              </a:rPr>
              <a:t>继续反弹</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180704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8539" y="1215124"/>
            <a:ext cx="3236912" cy="2536400"/>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截至</a:t>
            </a: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19</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BDI</a:t>
            </a:r>
            <a:r>
              <a:rPr lang="zh-CN" altLang="en-US" dirty="0">
                <a:latin typeface="微软雅黑" panose="020B0503020204020204" pitchFamily="34" charset="-122"/>
                <a:ea typeface="微软雅黑" panose="020B0503020204020204" pitchFamily="34" charset="-122"/>
              </a:rPr>
              <a:t>报</a:t>
            </a:r>
            <a:r>
              <a:rPr lang="en-US" altLang="zh-CN" dirty="0">
                <a:latin typeface="微软雅黑" panose="020B0503020204020204" pitchFamily="34" charset="-122"/>
                <a:ea typeface="微软雅黑" panose="020B0503020204020204" pitchFamily="34" charset="-122"/>
              </a:rPr>
              <a:t>1179</a:t>
            </a:r>
            <a:r>
              <a:rPr lang="zh-CN" altLang="en-US" dirty="0">
                <a:latin typeface="微软雅黑" panose="020B0503020204020204" pitchFamily="34" charset="-122"/>
                <a:ea typeface="微软雅黑" panose="020B0503020204020204" pitchFamily="34" charset="-122"/>
              </a:rPr>
              <a:t>点，较上月末收涨</a:t>
            </a:r>
            <a:r>
              <a:rPr lang="en-US" altLang="zh-CN" dirty="0">
                <a:latin typeface="微软雅黑" panose="020B0503020204020204" pitchFamily="34" charset="-122"/>
                <a:ea typeface="微软雅黑" panose="020B0503020204020204" pitchFamily="34" charset="-122"/>
              </a:rPr>
              <a:t>111</a:t>
            </a:r>
            <a:r>
              <a:rPr lang="zh-CN" altLang="en-US" dirty="0">
                <a:latin typeface="微软雅黑" panose="020B0503020204020204" pitchFamily="34" charset="-122"/>
                <a:ea typeface="微软雅黑" panose="020B0503020204020204" pitchFamily="34" charset="-122"/>
              </a:rPr>
              <a:t>点，较年内低点收涨</a:t>
            </a:r>
            <a:r>
              <a:rPr lang="en-US" altLang="zh-CN" dirty="0">
                <a:latin typeface="微软雅黑" panose="020B0503020204020204" pitchFamily="34" charset="-122"/>
                <a:ea typeface="微软雅黑" panose="020B0503020204020204" pitchFamily="34" charset="-122"/>
              </a:rPr>
              <a:t>98.15%%</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CRB</a:t>
            </a:r>
            <a:r>
              <a:rPr lang="zh-CN" altLang="en-US" dirty="0">
                <a:latin typeface="微软雅黑" panose="020B0503020204020204" pitchFamily="34" charset="-122"/>
                <a:ea typeface="微软雅黑" panose="020B0503020204020204" pitchFamily="34" charset="-122"/>
              </a:rPr>
              <a:t>现货指数收</a:t>
            </a:r>
            <a:r>
              <a:rPr lang="en-US" altLang="zh-CN" dirty="0">
                <a:latin typeface="微软雅黑" panose="020B0503020204020204" pitchFamily="34" charset="-122"/>
                <a:ea typeface="微软雅黑" panose="020B0503020204020204" pitchFamily="34" charset="-122"/>
              </a:rPr>
              <a:t>412.14</a:t>
            </a:r>
            <a:r>
              <a:rPr lang="zh-CN" altLang="en-US" dirty="0">
                <a:latin typeface="微软雅黑" panose="020B0503020204020204" pitchFamily="34" charset="-122"/>
                <a:ea typeface="微软雅黑" panose="020B0503020204020204" pitchFamily="34" charset="-122"/>
              </a:rPr>
              <a:t>点，较上月末下降</a:t>
            </a:r>
            <a:r>
              <a:rPr lang="en-US" altLang="zh-CN" dirty="0">
                <a:latin typeface="微软雅黑" panose="020B0503020204020204" pitchFamily="34" charset="-122"/>
                <a:ea typeface="微软雅黑" panose="020B0503020204020204" pitchFamily="34" charset="-122"/>
              </a:rPr>
              <a:t>3.82</a:t>
            </a:r>
            <a:r>
              <a:rPr lang="zh-CN" altLang="en-US" dirty="0">
                <a:latin typeface="微软雅黑" panose="020B0503020204020204" pitchFamily="34" charset="-122"/>
                <a:ea typeface="微软雅黑" panose="020B0503020204020204" pitchFamily="34" charset="-122"/>
              </a:rPr>
              <a:t>点，</a:t>
            </a:r>
            <a:r>
              <a:rPr lang="en-US" altLang="zh-CN" dirty="0">
                <a:latin typeface="微软雅黑" panose="020B0503020204020204" pitchFamily="34" charset="-122"/>
                <a:ea typeface="微软雅黑" panose="020B0503020204020204" pitchFamily="34" charset="-122"/>
              </a:rPr>
              <a:t>0.92%</a:t>
            </a:r>
            <a:r>
              <a:rPr lang="zh-CN" altLang="en-US" dirty="0">
                <a:latin typeface="微软雅黑" panose="020B0503020204020204" pitchFamily="34" charset="-122"/>
                <a:ea typeface="微软雅黑" panose="020B0503020204020204" pitchFamily="34" charset="-122"/>
              </a:rPr>
              <a:t>，较年内低点反弹</a:t>
            </a:r>
            <a:r>
              <a:rPr lang="en-US" altLang="zh-CN" dirty="0">
                <a:latin typeface="微软雅黑" panose="020B0503020204020204" pitchFamily="34" charset="-122"/>
                <a:ea typeface="微软雅黑" panose="020B0503020204020204" pitchFamily="34" charset="-122"/>
              </a:rPr>
              <a:t>3.73</a:t>
            </a:r>
            <a:r>
              <a:rPr lang="zh-CN" altLang="en-US" dirty="0">
                <a:latin typeface="微软雅黑" panose="020B0503020204020204" pitchFamily="34" charset="-122"/>
                <a:ea typeface="微软雅黑" panose="020B0503020204020204" pitchFamily="34" charset="-122"/>
              </a:rPr>
              <a:t>点，</a:t>
            </a:r>
            <a:r>
              <a:rPr lang="en-US" altLang="zh-CN" dirty="0">
                <a:latin typeface="微软雅黑" panose="020B0503020204020204" pitchFamily="34" charset="-122"/>
                <a:ea typeface="微软雅黑" panose="020B0503020204020204" pitchFamily="34" charset="-122"/>
              </a:rPr>
              <a:t>0.91%</a:t>
            </a:r>
            <a:r>
              <a:rPr lang="zh-CN" altLang="en-US" dirty="0">
                <a:latin typeface="微软雅黑" panose="020B0503020204020204" pitchFamily="34" charset="-122"/>
                <a:ea typeface="微软雅黑" panose="020B0503020204020204" pitchFamily="34" charset="-122"/>
              </a:rPr>
              <a:t>。</a:t>
            </a:r>
          </a:p>
        </p:txBody>
      </p:sp>
      <p:graphicFrame>
        <p:nvGraphicFramePr>
          <p:cNvPr id="8" name="图表 7">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165241522"/>
              </p:ext>
            </p:extLst>
          </p:nvPr>
        </p:nvGraphicFramePr>
        <p:xfrm>
          <a:off x="336549" y="908053"/>
          <a:ext cx="8280401" cy="52212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72784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基本金属价格走势分化</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14595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01445"/>
            <a:ext cx="3238499" cy="2120902"/>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月份基本金属价格走势分化</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其中铜上涨</a:t>
            </a:r>
            <a:r>
              <a:rPr lang="en-US" altLang="zh-CN" dirty="0">
                <a:latin typeface="微软雅黑" panose="020B0503020204020204" pitchFamily="34" charset="-122"/>
                <a:ea typeface="微软雅黑" panose="020B0503020204020204" pitchFamily="34" charset="-122"/>
              </a:rPr>
              <a:t>1.18%</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锡上涨</a:t>
            </a:r>
            <a:r>
              <a:rPr lang="en-US" altLang="zh-CN" dirty="0">
                <a:latin typeface="微软雅黑" panose="020B0503020204020204" pitchFamily="34" charset="-122"/>
                <a:ea typeface="微软雅黑" panose="020B0503020204020204" pitchFamily="34" charset="-122"/>
              </a:rPr>
              <a:t>0.61%</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镍下跌</a:t>
            </a:r>
            <a:r>
              <a:rPr lang="en-US" altLang="zh-CN" dirty="0">
                <a:latin typeface="微软雅黑" panose="020B0503020204020204" pitchFamily="34" charset="-122"/>
                <a:ea typeface="微软雅黑" panose="020B0503020204020204" pitchFamily="34" charset="-122"/>
              </a:rPr>
              <a:t>2.78%</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铝下跌</a:t>
            </a:r>
            <a:r>
              <a:rPr lang="en-US" altLang="zh-CN" dirty="0">
                <a:latin typeface="微软雅黑" panose="020B0503020204020204" pitchFamily="34" charset="-122"/>
                <a:ea typeface="微软雅黑" panose="020B0503020204020204" pitchFamily="34" charset="-122"/>
              </a:rPr>
              <a:t>1.59%</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锌下跌</a:t>
            </a:r>
            <a:r>
              <a:rPr lang="en-US" altLang="zh-CN" dirty="0">
                <a:latin typeface="微软雅黑" panose="020B0503020204020204" pitchFamily="34" charset="-122"/>
                <a:ea typeface="微软雅黑" panose="020B0503020204020204" pitchFamily="34" charset="-122"/>
              </a:rPr>
              <a:t>3.58%</a:t>
            </a:r>
            <a:r>
              <a:rPr lang="zh-CN" altLang="en-US" spc="-300"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铅上涨</a:t>
            </a:r>
            <a:r>
              <a:rPr lang="en-US" altLang="zh-CN" dirty="0">
                <a:latin typeface="微软雅黑" panose="020B0503020204020204" pitchFamily="34" charset="-122"/>
                <a:ea typeface="微软雅黑" panose="020B0503020204020204" pitchFamily="34" charset="-122"/>
              </a:rPr>
              <a:t>5.81%</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715654344"/>
              </p:ext>
            </p:extLst>
          </p:nvPr>
        </p:nvGraphicFramePr>
        <p:xfrm>
          <a:off x="265113" y="908056"/>
          <a:ext cx="8351837" cy="52212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8632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能源、初级工业原料价格走势分化</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58564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8537" y="1521666"/>
            <a:ext cx="3238501" cy="2536400"/>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月份能源及初级工业原料价格走势分化，其中布伦特原油下跌</a:t>
            </a:r>
            <a:r>
              <a:rPr lang="en-US" altLang="zh-CN" dirty="0">
                <a:latin typeface="微软雅黑" panose="020B0503020204020204" pitchFamily="34" charset="-122"/>
                <a:ea typeface="微软雅黑" panose="020B0503020204020204" pitchFamily="34" charset="-122"/>
              </a:rPr>
              <a:t>8.13%</a:t>
            </a:r>
            <a:r>
              <a:rPr lang="zh-CN" altLang="en-US" dirty="0">
                <a:latin typeface="微软雅黑" panose="020B0503020204020204" pitchFamily="34" charset="-122"/>
                <a:ea typeface="微软雅黑" panose="020B0503020204020204" pitchFamily="34" charset="-122"/>
              </a:rPr>
              <a:t>，焦煤上涨</a:t>
            </a:r>
            <a:r>
              <a:rPr lang="en-US" altLang="zh-CN" dirty="0">
                <a:latin typeface="微软雅黑" panose="020B0503020204020204" pitchFamily="34" charset="-122"/>
                <a:ea typeface="微软雅黑" panose="020B0503020204020204" pitchFamily="34" charset="-122"/>
              </a:rPr>
              <a:t>0.04%</a:t>
            </a:r>
            <a:r>
              <a:rPr lang="zh-CN" altLang="en-US" dirty="0">
                <a:latin typeface="微软雅黑" panose="020B0503020204020204" pitchFamily="34" charset="-122"/>
                <a:ea typeface="微软雅黑" panose="020B0503020204020204" pitchFamily="34" charset="-122"/>
              </a:rPr>
              <a:t>，焦炭下跌</a:t>
            </a:r>
            <a:r>
              <a:rPr lang="en-US" altLang="zh-CN" dirty="0">
                <a:latin typeface="微软雅黑" panose="020B0503020204020204" pitchFamily="34" charset="-122"/>
                <a:ea typeface="微软雅黑" panose="020B0503020204020204" pitchFamily="34" charset="-122"/>
              </a:rPr>
              <a:t>9.34%</a:t>
            </a:r>
            <a:r>
              <a:rPr lang="zh-CN" altLang="en-US" dirty="0">
                <a:latin typeface="微软雅黑" panose="020B0503020204020204" pitchFamily="34" charset="-122"/>
                <a:ea typeface="微软雅黑" panose="020B0503020204020204" pitchFamily="34" charset="-122"/>
              </a:rPr>
              <a:t>，天然橡胶上涨</a:t>
            </a:r>
            <a:r>
              <a:rPr lang="en-US" altLang="zh-CN" dirty="0">
                <a:latin typeface="微软雅黑" panose="020B0503020204020204" pitchFamily="34" charset="-122"/>
                <a:ea typeface="微软雅黑" panose="020B0503020204020204" pitchFamily="34" charset="-122"/>
              </a:rPr>
              <a:t>5.68%</a:t>
            </a:r>
            <a:r>
              <a:rPr lang="zh-CN" altLang="en-US" dirty="0">
                <a:latin typeface="微软雅黑" panose="020B0503020204020204" pitchFamily="34" charset="-122"/>
                <a:ea typeface="微软雅黑" panose="020B0503020204020204" pitchFamily="34" charset="-122"/>
              </a:rPr>
              <a:t>，铁矿石上涨</a:t>
            </a:r>
            <a:r>
              <a:rPr lang="en-US" altLang="zh-CN" dirty="0">
                <a:latin typeface="微软雅黑" panose="020B0503020204020204" pitchFamily="34" charset="-122"/>
                <a:ea typeface="微软雅黑" panose="020B0503020204020204" pitchFamily="34" charset="-122"/>
              </a:rPr>
              <a:t>10.23%</a:t>
            </a:r>
            <a:r>
              <a:rPr lang="zh-CN" altLang="en-US" dirty="0">
                <a:latin typeface="微软雅黑" panose="020B0503020204020204" pitchFamily="34" charset="-122"/>
                <a:ea typeface="微软雅黑" panose="020B0503020204020204" pitchFamily="34" charset="-122"/>
              </a:rPr>
              <a:t>。</a:t>
            </a:r>
          </a:p>
        </p:txBody>
      </p:sp>
      <p:graphicFrame>
        <p:nvGraphicFramePr>
          <p:cNvPr id="8" name="图表 7"/>
          <p:cNvGraphicFramePr>
            <a:graphicFrameLocks/>
          </p:cNvGraphicFramePr>
          <p:nvPr>
            <p:extLst>
              <p:ext uri="{D42A27DB-BD31-4B8C-83A1-F6EECF244321}">
                <p14:modId xmlns:p14="http://schemas.microsoft.com/office/powerpoint/2010/main" val="3291443384"/>
              </p:ext>
            </p:extLst>
          </p:nvPr>
        </p:nvGraphicFramePr>
        <p:xfrm>
          <a:off x="265113" y="873125"/>
          <a:ext cx="8351837" cy="52562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8647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全球钢价震荡调整</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52657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23591"/>
            <a:ext cx="3308350" cy="2536400"/>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近一个月国际钢铁价格指数下跌</a:t>
            </a:r>
            <a:r>
              <a:rPr lang="en-US" altLang="zh-CN" dirty="0">
                <a:latin typeface="微软雅黑" panose="020B0503020204020204" pitchFamily="34" charset="-122"/>
                <a:ea typeface="微软雅黑" panose="020B0503020204020204" pitchFamily="34" charset="-122"/>
              </a:rPr>
              <a:t>4.12%</a:t>
            </a:r>
            <a:r>
              <a:rPr lang="zh-CN" altLang="en-US" dirty="0">
                <a:latin typeface="微软雅黑" panose="020B0503020204020204" pitchFamily="34" charset="-122"/>
                <a:ea typeface="微软雅黑" panose="020B0503020204020204" pitchFamily="34" charset="-122"/>
              </a:rPr>
              <a:t>，北美指数下跌</a:t>
            </a:r>
            <a:r>
              <a:rPr lang="en-US" altLang="zh-CN" dirty="0">
                <a:latin typeface="微软雅黑" panose="020B0503020204020204" pitchFamily="34" charset="-122"/>
                <a:ea typeface="微软雅黑" panose="020B0503020204020204" pitchFamily="34" charset="-122"/>
              </a:rPr>
              <a:t>11.30%</a:t>
            </a:r>
            <a:r>
              <a:rPr lang="zh-CN" altLang="en-US" dirty="0">
                <a:latin typeface="微软雅黑" panose="020B0503020204020204" pitchFamily="34" charset="-122"/>
                <a:ea typeface="微软雅黑" panose="020B0503020204020204" pitchFamily="34" charset="-122"/>
              </a:rPr>
              <a:t>，欧洲指数下跌</a:t>
            </a:r>
            <a:r>
              <a:rPr lang="en-US" altLang="zh-CN" dirty="0">
                <a:latin typeface="微软雅黑" panose="020B0503020204020204" pitchFamily="34" charset="-122"/>
                <a:ea typeface="微软雅黑" panose="020B0503020204020204" pitchFamily="34" charset="-122"/>
              </a:rPr>
              <a:t>3.19%</a:t>
            </a:r>
            <a:r>
              <a:rPr lang="zh-CN" altLang="en-US" dirty="0">
                <a:latin typeface="微软雅黑" panose="020B0503020204020204" pitchFamily="34" charset="-122"/>
                <a:ea typeface="微软雅黑" panose="020B0503020204020204" pitchFamily="34" charset="-122"/>
              </a:rPr>
              <a:t>，亚洲指数下跌</a:t>
            </a:r>
            <a:r>
              <a:rPr lang="en-US" altLang="zh-CN" dirty="0">
                <a:latin typeface="微软雅黑" panose="020B0503020204020204" pitchFamily="34" charset="-122"/>
                <a:ea typeface="微软雅黑" panose="020B0503020204020204" pitchFamily="34" charset="-122"/>
              </a:rPr>
              <a:t>2.15%</a:t>
            </a:r>
            <a:r>
              <a:rPr lang="zh-CN" altLang="en-US" dirty="0">
                <a:latin typeface="微软雅黑" panose="020B0503020204020204" pitchFamily="34" charset="-122"/>
                <a:ea typeface="微软雅黑" panose="020B0503020204020204" pitchFamily="34" charset="-122"/>
              </a:rPr>
              <a:t>，我的钢铁中国综合钢价指数下跌</a:t>
            </a:r>
            <a:r>
              <a:rPr lang="en-US" altLang="zh-CN" dirty="0">
                <a:latin typeface="微软雅黑" panose="020B0503020204020204" pitchFamily="34" charset="-122"/>
                <a:ea typeface="微软雅黑" panose="020B0503020204020204" pitchFamily="34" charset="-122"/>
              </a:rPr>
              <a:t>2.73%</a:t>
            </a:r>
            <a:r>
              <a:rPr lang="zh-CN" altLang="en-US" dirty="0">
                <a:latin typeface="微软雅黑" panose="020B0503020204020204" pitchFamily="34" charset="-122"/>
                <a:ea typeface="微软雅黑" panose="020B0503020204020204" pitchFamily="34" charset="-122"/>
              </a:rPr>
              <a:t>。</a:t>
            </a:r>
          </a:p>
        </p:txBody>
      </p:sp>
      <p:graphicFrame>
        <p:nvGraphicFramePr>
          <p:cNvPr id="8" name="图表 7">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2529265626"/>
              </p:ext>
            </p:extLst>
          </p:nvPr>
        </p:nvGraphicFramePr>
        <p:xfrm>
          <a:off x="266700" y="908054"/>
          <a:ext cx="8350250" cy="52212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4422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美元震荡上行</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186632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247074"/>
            <a:ext cx="3308350" cy="1705403"/>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18</a:t>
            </a:r>
            <a:r>
              <a:rPr lang="zh-CN" altLang="en-US" dirty="0">
                <a:latin typeface="微软雅黑" panose="020B0503020204020204" pitchFamily="34" charset="-122"/>
                <a:ea typeface="微软雅黑" panose="020B0503020204020204" pitchFamily="34" charset="-122"/>
              </a:rPr>
              <a:t>日美元指数收</a:t>
            </a:r>
            <a:r>
              <a:rPr lang="en-US" altLang="zh-CN" dirty="0">
                <a:latin typeface="微软雅黑" panose="020B0503020204020204" pitchFamily="34" charset="-122"/>
                <a:ea typeface="微软雅黑" panose="020B0503020204020204" pitchFamily="34" charset="-122"/>
              </a:rPr>
              <a:t>97.6464</a:t>
            </a:r>
            <a:r>
              <a:rPr lang="zh-CN" altLang="en-US" dirty="0">
                <a:latin typeface="微软雅黑" panose="020B0503020204020204" pitchFamily="34" charset="-122"/>
                <a:ea typeface="微软雅黑" panose="020B0503020204020204" pitchFamily="34" charset="-122"/>
              </a:rPr>
              <a:t>，较</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月末下跌</a:t>
            </a:r>
            <a:r>
              <a:rPr lang="en-US" altLang="zh-CN" dirty="0">
                <a:latin typeface="微软雅黑" panose="020B0503020204020204" pitchFamily="34" charset="-122"/>
                <a:ea typeface="微软雅黑" panose="020B0503020204020204" pitchFamily="34" charset="-122"/>
              </a:rPr>
              <a:t>0.13%</a:t>
            </a:r>
            <a:r>
              <a:rPr lang="zh-CN" altLang="en-US" dirty="0">
                <a:latin typeface="微软雅黑" panose="020B0503020204020204" pitchFamily="34" charset="-122"/>
                <a:ea typeface="微软雅黑" panose="020B0503020204020204" pitchFamily="34" charset="-122"/>
              </a:rPr>
              <a:t>；美元兑人民币收</a:t>
            </a:r>
            <a:r>
              <a:rPr lang="en-US" altLang="zh-CN" dirty="0">
                <a:latin typeface="微软雅黑" panose="020B0503020204020204" pitchFamily="34" charset="-122"/>
                <a:ea typeface="微软雅黑" panose="020B0503020204020204" pitchFamily="34" charset="-122"/>
              </a:rPr>
              <a:t>6.8893</a:t>
            </a:r>
            <a:r>
              <a:rPr lang="zh-CN" altLang="en-US" dirty="0">
                <a:latin typeface="微软雅黑" panose="020B0503020204020204" pitchFamily="34" charset="-122"/>
                <a:ea typeface="微软雅黑" panose="020B0503020204020204" pitchFamily="34" charset="-122"/>
              </a:rPr>
              <a:t>，人民币兑美元较</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月末升值</a:t>
            </a:r>
            <a:r>
              <a:rPr lang="en-US" altLang="zh-CN" dirty="0">
                <a:latin typeface="微软雅黑" panose="020B0503020204020204" pitchFamily="34" charset="-122"/>
                <a:ea typeface="微软雅黑" panose="020B0503020204020204" pitchFamily="34" charset="-122"/>
              </a:rPr>
              <a:t>0.07%</a:t>
            </a:r>
            <a:r>
              <a:rPr lang="zh-CN" altLang="en-US" dirty="0">
                <a:latin typeface="微软雅黑" panose="020B0503020204020204" pitchFamily="34" charset="-122"/>
                <a:ea typeface="微软雅黑" panose="020B0503020204020204" pitchFamily="34" charset="-122"/>
              </a:rPr>
              <a:t>。</a:t>
            </a:r>
          </a:p>
        </p:txBody>
      </p:sp>
      <p:graphicFrame>
        <p:nvGraphicFramePr>
          <p:cNvPr id="10" name="图表 9">
            <a:extLst>
              <a:ext uri="{FF2B5EF4-FFF2-40B4-BE49-F238E27FC236}">
                <a16:creationId xmlns:a16="http://schemas.microsoft.com/office/drawing/2014/main" id="{00000000-0008-0000-0500-000003000000}"/>
              </a:ext>
            </a:extLst>
          </p:cNvPr>
          <p:cNvGraphicFramePr>
            <a:graphicFrameLocks/>
          </p:cNvGraphicFramePr>
          <p:nvPr>
            <p:extLst>
              <p:ext uri="{D42A27DB-BD31-4B8C-83A1-F6EECF244321}">
                <p14:modId xmlns:p14="http://schemas.microsoft.com/office/powerpoint/2010/main" val="24141773"/>
              </p:ext>
            </p:extLst>
          </p:nvPr>
        </p:nvGraphicFramePr>
        <p:xfrm>
          <a:off x="265113" y="908054"/>
          <a:ext cx="8351837" cy="52212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4334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我国主要经济指标变化情况</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70061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7</a:t>
            </a:r>
            <a:endParaRPr lang="zh-CN" altLang="en-US" sz="1200" dirty="0">
              <a:latin typeface="微软雅黑" panose="020B0503020204020204" pitchFamily="34" charset="-122"/>
              <a:ea typeface="微软雅黑" panose="020B0503020204020204" pitchFamily="34" charset="-122"/>
            </a:endParaRPr>
          </a:p>
        </p:txBody>
      </p:sp>
      <p:sp>
        <p:nvSpPr>
          <p:cNvPr id="15365" name="文本框 2">
            <a:extLst>
              <a:ext uri="{FF2B5EF4-FFF2-40B4-BE49-F238E27FC236}">
                <a16:creationId xmlns:a16="http://schemas.microsoft.com/office/drawing/2014/main" id="{C204B0B0-293F-4EB3-B374-7F882B377D55}"/>
              </a:ext>
            </a:extLst>
          </p:cNvPr>
          <p:cNvSpPr txBox="1">
            <a:spLocks noChangeArrowheads="1"/>
          </p:cNvSpPr>
          <p:nvPr/>
        </p:nvSpPr>
        <p:spPr bwMode="auto">
          <a:xfrm>
            <a:off x="11285538" y="701675"/>
            <a:ext cx="6864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800" dirty="0">
                <a:latin typeface="微软雅黑" panose="020B0503020204020204" pitchFamily="34" charset="-122"/>
                <a:ea typeface="微软雅黑" panose="020B0503020204020204" pitchFamily="34" charset="-122"/>
              </a:rPr>
              <a:t>累计增速</a:t>
            </a:r>
            <a:r>
              <a:rPr lang="en-US" altLang="zh-CN" sz="800" dirty="0">
                <a:latin typeface="微软雅黑" panose="020B0503020204020204" pitchFamily="34" charset="-122"/>
                <a:ea typeface="微软雅黑" panose="020B0503020204020204" pitchFamily="34" charset="-122"/>
              </a:rPr>
              <a:t>%</a:t>
            </a:r>
            <a:endParaRPr lang="zh-CN" altLang="en-US" sz="800" dirty="0">
              <a:latin typeface="微软雅黑" panose="020B0503020204020204" pitchFamily="34" charset="-122"/>
              <a:ea typeface="微软雅黑" panose="020B0503020204020204" pitchFamily="34" charset="-122"/>
            </a:endParaRPr>
          </a:p>
        </p:txBody>
      </p:sp>
      <p:graphicFrame>
        <p:nvGraphicFramePr>
          <p:cNvPr id="5" name="表格 4">
            <a:extLst>
              <a:ext uri="{FF2B5EF4-FFF2-40B4-BE49-F238E27FC236}">
                <a16:creationId xmlns:a16="http://schemas.microsoft.com/office/drawing/2014/main" id="{0961D12A-5E1E-46CF-8BF4-1F6A67F5F74B}"/>
              </a:ext>
            </a:extLst>
          </p:cNvPr>
          <p:cNvGraphicFramePr>
            <a:graphicFrameLocks noGrp="1"/>
          </p:cNvGraphicFramePr>
          <p:nvPr>
            <p:extLst>
              <p:ext uri="{D42A27DB-BD31-4B8C-83A1-F6EECF244321}">
                <p14:modId xmlns:p14="http://schemas.microsoft.com/office/powerpoint/2010/main" val="1071060582"/>
              </p:ext>
            </p:extLst>
          </p:nvPr>
        </p:nvGraphicFramePr>
        <p:xfrm>
          <a:off x="336550" y="917118"/>
          <a:ext cx="11520281" cy="5239211"/>
        </p:xfrm>
        <a:graphic>
          <a:graphicData uri="http://schemas.openxmlformats.org/drawingml/2006/table">
            <a:tbl>
              <a:tblPr/>
              <a:tblGrid>
                <a:gridCol w="2966044">
                  <a:extLst>
                    <a:ext uri="{9D8B030D-6E8A-4147-A177-3AD203B41FA5}">
                      <a16:colId xmlns:a16="http://schemas.microsoft.com/office/drawing/2014/main" val="3820652654"/>
                    </a:ext>
                  </a:extLst>
                </a:gridCol>
                <a:gridCol w="1708698">
                  <a:extLst>
                    <a:ext uri="{9D8B030D-6E8A-4147-A177-3AD203B41FA5}">
                      <a16:colId xmlns:a16="http://schemas.microsoft.com/office/drawing/2014/main" val="3476027218"/>
                    </a:ext>
                  </a:extLst>
                </a:gridCol>
                <a:gridCol w="1708698">
                  <a:extLst>
                    <a:ext uri="{9D8B030D-6E8A-4147-A177-3AD203B41FA5}">
                      <a16:colId xmlns:a16="http://schemas.microsoft.com/office/drawing/2014/main" val="4208016066"/>
                    </a:ext>
                  </a:extLst>
                </a:gridCol>
                <a:gridCol w="1708698">
                  <a:extLst>
                    <a:ext uri="{9D8B030D-6E8A-4147-A177-3AD203B41FA5}">
                      <a16:colId xmlns:a16="http://schemas.microsoft.com/office/drawing/2014/main" val="1808239350"/>
                    </a:ext>
                  </a:extLst>
                </a:gridCol>
                <a:gridCol w="1708698">
                  <a:extLst>
                    <a:ext uri="{9D8B030D-6E8A-4147-A177-3AD203B41FA5}">
                      <a16:colId xmlns:a16="http://schemas.microsoft.com/office/drawing/2014/main" val="1174515773"/>
                    </a:ext>
                  </a:extLst>
                </a:gridCol>
                <a:gridCol w="1719445">
                  <a:extLst>
                    <a:ext uri="{9D8B030D-6E8A-4147-A177-3AD203B41FA5}">
                      <a16:colId xmlns:a16="http://schemas.microsoft.com/office/drawing/2014/main" val="3825475698"/>
                    </a:ext>
                  </a:extLst>
                </a:gridCol>
              </a:tblGrid>
              <a:tr h="276300">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指标</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2018</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5</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月</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上期</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2019</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5</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月</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同比增速变化</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环比增速变化</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1624306"/>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固定资产投资完成额</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6.10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6.10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5.60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53220303"/>
                  </a:ext>
                </a:extLst>
              </a:tr>
              <a:tr h="367106">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基建投资完成额（不含电力）</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9.40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4.40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4.00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758555389"/>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房地产开发投资完成额</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10.20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11.90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11.20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225180631"/>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房地产新开工面积</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10.80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13.10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10.50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688097431"/>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汽车产量</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-11.80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-14.10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627264493"/>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社会消费品零售总额</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9.50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8.00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8.10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902950696"/>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出口</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13.30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0.20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0.40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504079688"/>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进口</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21.00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-3.70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735229975"/>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铁路货运量</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7.20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4.60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5.00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4029436962"/>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全社会用电量</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9.75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5.57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4.90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592043774"/>
                  </a:ext>
                </a:extLst>
              </a:tr>
              <a:tr h="306387">
                <a:tc>
                  <a:txBody>
                    <a:bodyPr/>
                    <a:lstStyle/>
                    <a:p>
                      <a:pPr algn="l"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社会融资规模</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亿元）</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7608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13592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13952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6344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4037562412"/>
                  </a:ext>
                </a:extLst>
              </a:tr>
              <a:tr h="306387">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CPI</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2.70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408899611"/>
                  </a:ext>
                </a:extLst>
              </a:tr>
              <a:tr h="306387">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PPI</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3.70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0.30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0.40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4145123956"/>
                  </a:ext>
                </a:extLst>
              </a:tr>
              <a:tr h="306387">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PMI</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51.90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50.10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49.40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921786428"/>
                  </a:ext>
                </a:extLst>
              </a:tr>
              <a:tr h="306387">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M1</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6.00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3.40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075702109"/>
                  </a:ext>
                </a:extLst>
              </a:tr>
              <a:tr h="306387">
                <a:tc>
                  <a:txBody>
                    <a:bodyPr/>
                    <a:lstStyle/>
                    <a:p>
                      <a:pPr algn="l"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M2</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8.30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8.50 </a:t>
                      </a:r>
                    </a:p>
                  </a:txBody>
                  <a:tcPr marL="7059" marR="7059" marT="7059"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8.50 </a:t>
                      </a:r>
                    </a:p>
                  </a:txBody>
                  <a:tcPr marL="7059" marR="7059" marT="70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7996283"/>
                  </a:ext>
                </a:extLst>
              </a:tr>
            </a:tbl>
          </a:graphicData>
        </a:graphic>
      </p:graphicFrame>
    </p:spTree>
    <p:extLst>
      <p:ext uri="{BB962C8B-B14F-4D97-AF65-F5344CB8AC3E}">
        <p14:creationId xmlns:p14="http://schemas.microsoft.com/office/powerpoint/2010/main" val="3231048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8</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矩形 6">
            <a:extLst>
              <a:ext uri="{FF2B5EF4-FFF2-40B4-BE49-F238E27FC236}">
                <a16:creationId xmlns:a16="http://schemas.microsoft.com/office/drawing/2014/main" id="{BCC0F2F7-47F1-484B-AD22-99C3E5B3C8F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eaLnBrk="1" fontAlgn="ctr" hangingPunct="1">
              <a:defRPr/>
            </a:pPr>
            <a:r>
              <a:rPr lang="en-US" altLang="zh-CN" sz="2400" dirty="0">
                <a:solidFill>
                  <a:srgbClr val="0075C2"/>
                </a:solidFill>
                <a:latin typeface="微软雅黑" panose="020B0503020204020204" pitchFamily="34" charset="-122"/>
                <a:ea typeface="微软雅黑" panose="020B0503020204020204" pitchFamily="34" charset="-122"/>
              </a:rPr>
              <a:t>5</a:t>
            </a:r>
            <a:r>
              <a:rPr lang="zh-CN" altLang="en-US" sz="2400" dirty="0">
                <a:solidFill>
                  <a:srgbClr val="0075C2"/>
                </a:solidFill>
                <a:latin typeface="微软雅黑" panose="020B0503020204020204" pitchFamily="34" charset="-122"/>
                <a:ea typeface="微软雅黑" panose="020B0503020204020204" pitchFamily="34" charset="-122"/>
              </a:rPr>
              <a:t>月份铁钢材及原燃料产量继续回升</a:t>
            </a:r>
            <a:endParaRPr kumimoji="0" lang="zh-CN" altLang="en-US" sz="2400" b="0" i="0" u="none" strike="noStrike" kern="1200" cap="none" spc="0" normalizeH="0" baseline="0" noProof="0" dirty="0">
              <a:ln>
                <a:noFill/>
              </a:ln>
              <a:solidFill>
                <a:srgbClr val="0075C2"/>
              </a:solidFill>
              <a:effectLst/>
              <a:uLnTx/>
              <a:uFillTx/>
              <a:latin typeface="微软雅黑" panose="020B0503020204020204" pitchFamily="34" charset="-122"/>
              <a:ea typeface="微软雅黑" panose="020B0503020204020204" pitchFamily="34" charset="-122"/>
              <a:cs typeface="+mn-cs"/>
            </a:endParaRPr>
          </a:p>
        </p:txBody>
      </p:sp>
      <p:cxnSp>
        <p:nvCxnSpPr>
          <p:cNvPr id="18" name="直接连接符 2">
            <a:extLst>
              <a:ext uri="{FF2B5EF4-FFF2-40B4-BE49-F238E27FC236}">
                <a16:creationId xmlns:a16="http://schemas.microsoft.com/office/drawing/2014/main" id="{78907713-1F75-4AAF-BAA5-63C09D400E06}"/>
              </a:ext>
            </a:extLst>
          </p:cNvPr>
          <p:cNvCxnSpPr>
            <a:cxnSpLocks noChangeShapeType="1"/>
          </p:cNvCxnSpPr>
          <p:nvPr/>
        </p:nvCxnSpPr>
        <p:spPr bwMode="auto">
          <a:xfrm>
            <a:off x="336550" y="727075"/>
            <a:ext cx="479616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4" name="表格 3">
            <a:extLst>
              <a:ext uri="{FF2B5EF4-FFF2-40B4-BE49-F238E27FC236}">
                <a16:creationId xmlns:a16="http://schemas.microsoft.com/office/drawing/2014/main" id="{5F99DEDC-C652-4ACB-BFD2-10C012A03F15}"/>
              </a:ext>
            </a:extLst>
          </p:cNvPr>
          <p:cNvGraphicFramePr>
            <a:graphicFrameLocks noGrp="1"/>
          </p:cNvGraphicFramePr>
          <p:nvPr>
            <p:extLst>
              <p:ext uri="{D42A27DB-BD31-4B8C-83A1-F6EECF244321}">
                <p14:modId xmlns:p14="http://schemas.microsoft.com/office/powerpoint/2010/main" val="3722737016"/>
              </p:ext>
            </p:extLst>
          </p:nvPr>
        </p:nvGraphicFramePr>
        <p:xfrm>
          <a:off x="336550" y="908055"/>
          <a:ext cx="11520286" cy="5221279"/>
        </p:xfrm>
        <a:graphic>
          <a:graphicData uri="http://schemas.openxmlformats.org/drawingml/2006/table">
            <a:tbl>
              <a:tblPr/>
              <a:tblGrid>
                <a:gridCol w="1934994">
                  <a:extLst>
                    <a:ext uri="{9D8B030D-6E8A-4147-A177-3AD203B41FA5}">
                      <a16:colId xmlns:a16="http://schemas.microsoft.com/office/drawing/2014/main" val="2190827143"/>
                    </a:ext>
                  </a:extLst>
                </a:gridCol>
                <a:gridCol w="1890155">
                  <a:extLst>
                    <a:ext uri="{9D8B030D-6E8A-4147-A177-3AD203B41FA5}">
                      <a16:colId xmlns:a16="http://schemas.microsoft.com/office/drawing/2014/main" val="1247652975"/>
                    </a:ext>
                  </a:extLst>
                </a:gridCol>
                <a:gridCol w="1890155">
                  <a:extLst>
                    <a:ext uri="{9D8B030D-6E8A-4147-A177-3AD203B41FA5}">
                      <a16:colId xmlns:a16="http://schemas.microsoft.com/office/drawing/2014/main" val="2423252049"/>
                    </a:ext>
                  </a:extLst>
                </a:gridCol>
                <a:gridCol w="1934994">
                  <a:extLst>
                    <a:ext uri="{9D8B030D-6E8A-4147-A177-3AD203B41FA5}">
                      <a16:colId xmlns:a16="http://schemas.microsoft.com/office/drawing/2014/main" val="180779066"/>
                    </a:ext>
                  </a:extLst>
                </a:gridCol>
                <a:gridCol w="1934994">
                  <a:extLst>
                    <a:ext uri="{9D8B030D-6E8A-4147-A177-3AD203B41FA5}">
                      <a16:colId xmlns:a16="http://schemas.microsoft.com/office/drawing/2014/main" val="1366559838"/>
                    </a:ext>
                  </a:extLst>
                </a:gridCol>
                <a:gridCol w="1934994">
                  <a:extLst>
                    <a:ext uri="{9D8B030D-6E8A-4147-A177-3AD203B41FA5}">
                      <a16:colId xmlns:a16="http://schemas.microsoft.com/office/drawing/2014/main" val="3435458414"/>
                    </a:ext>
                  </a:extLst>
                </a:gridCol>
              </a:tblGrid>
              <a:tr h="745897">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品种</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18</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1-5</a:t>
                      </a: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月份产量</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月份产量</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累计同比</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当月同比</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日产环比</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416952"/>
                  </a:ext>
                </a:extLst>
              </a:tr>
              <a:tr h="745897">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生铁</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33535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7219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8.9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6.6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0.04%</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3897889187"/>
                  </a:ext>
                </a:extLst>
              </a:tr>
              <a:tr h="745897">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粗钢</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40488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8909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10.2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1.39%</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2676933128"/>
                  </a:ext>
                </a:extLst>
              </a:tr>
              <a:tr h="745897">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钢材</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48036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10740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11.2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11.5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1.85%</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3652654199"/>
                  </a:ext>
                </a:extLst>
              </a:tr>
              <a:tr h="745897">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铁矿石原矿</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33546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7079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4.8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0.08%</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4277921943"/>
                  </a:ext>
                </a:extLst>
              </a:tr>
              <a:tr h="745897">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原煤</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142269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31239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0.9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2.73%</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2633373214"/>
                  </a:ext>
                </a:extLst>
              </a:tr>
              <a:tr h="745897">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焦炭</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19249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4016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5.8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5.7 </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-0.31%</a:t>
                      </a:r>
                    </a:p>
                  </a:txBody>
                  <a:tcPr marL="9456" marR="9456" marT="94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extLst>
                  <a:ext uri="{0D108BD9-81ED-4DB2-BD59-A6C34878D82A}">
                    <a16:rowId xmlns:a16="http://schemas.microsoft.com/office/drawing/2014/main" val="2956084003"/>
                  </a:ext>
                </a:extLst>
              </a:tr>
            </a:tbl>
          </a:graphicData>
        </a:graphic>
      </p:graphicFrame>
    </p:spTree>
    <p:extLst>
      <p:ext uri="{BB962C8B-B14F-4D97-AF65-F5344CB8AC3E}">
        <p14:creationId xmlns:p14="http://schemas.microsoft.com/office/powerpoint/2010/main" val="1968884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钢材利润继续收缩</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47566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9</a:t>
            </a:r>
            <a:endParaRPr lang="zh-CN" altLang="en-US" sz="1200" dirty="0">
              <a:latin typeface="微软雅黑" panose="020B0503020204020204" pitchFamily="34" charset="-122"/>
              <a:ea typeface="微软雅黑" panose="020B0503020204020204" pitchFamily="34" charset="-122"/>
            </a:endParaRPr>
          </a:p>
        </p:txBody>
      </p:sp>
      <p:graphicFrame>
        <p:nvGraphicFramePr>
          <p:cNvPr id="2" name="表格 1">
            <a:extLst>
              <a:ext uri="{FF2B5EF4-FFF2-40B4-BE49-F238E27FC236}">
                <a16:creationId xmlns:a16="http://schemas.microsoft.com/office/drawing/2014/main" id="{30E2D0D5-1F87-4A0D-854E-6E29C1505126}"/>
              </a:ext>
            </a:extLst>
          </p:cNvPr>
          <p:cNvGraphicFramePr>
            <a:graphicFrameLocks noGrp="1"/>
          </p:cNvGraphicFramePr>
          <p:nvPr>
            <p:extLst>
              <p:ext uri="{D42A27DB-BD31-4B8C-83A1-F6EECF244321}">
                <p14:modId xmlns:p14="http://schemas.microsoft.com/office/powerpoint/2010/main" val="1479129"/>
              </p:ext>
            </p:extLst>
          </p:nvPr>
        </p:nvGraphicFramePr>
        <p:xfrm>
          <a:off x="336550" y="908049"/>
          <a:ext cx="11520488" cy="2024924"/>
        </p:xfrm>
        <a:graphic>
          <a:graphicData uri="http://schemas.openxmlformats.org/drawingml/2006/table">
            <a:tbl>
              <a:tblPr/>
              <a:tblGrid>
                <a:gridCol w="2600745">
                  <a:extLst>
                    <a:ext uri="{9D8B030D-6E8A-4147-A177-3AD203B41FA5}">
                      <a16:colId xmlns:a16="http://schemas.microsoft.com/office/drawing/2014/main" val="3148793542"/>
                    </a:ext>
                  </a:extLst>
                </a:gridCol>
                <a:gridCol w="1300373">
                  <a:extLst>
                    <a:ext uri="{9D8B030D-6E8A-4147-A177-3AD203B41FA5}">
                      <a16:colId xmlns:a16="http://schemas.microsoft.com/office/drawing/2014/main" val="2548507357"/>
                    </a:ext>
                  </a:extLst>
                </a:gridCol>
                <a:gridCol w="1584829">
                  <a:extLst>
                    <a:ext uri="{9D8B030D-6E8A-4147-A177-3AD203B41FA5}">
                      <a16:colId xmlns:a16="http://schemas.microsoft.com/office/drawing/2014/main" val="1874135491"/>
                    </a:ext>
                  </a:extLst>
                </a:gridCol>
                <a:gridCol w="1645784">
                  <a:extLst>
                    <a:ext uri="{9D8B030D-6E8A-4147-A177-3AD203B41FA5}">
                      <a16:colId xmlns:a16="http://schemas.microsoft.com/office/drawing/2014/main" val="954709543"/>
                    </a:ext>
                  </a:extLst>
                </a:gridCol>
                <a:gridCol w="1544192">
                  <a:extLst>
                    <a:ext uri="{9D8B030D-6E8A-4147-A177-3AD203B41FA5}">
                      <a16:colId xmlns:a16="http://schemas.microsoft.com/office/drawing/2014/main" val="1490106472"/>
                    </a:ext>
                  </a:extLst>
                </a:gridCol>
                <a:gridCol w="1544192">
                  <a:extLst>
                    <a:ext uri="{9D8B030D-6E8A-4147-A177-3AD203B41FA5}">
                      <a16:colId xmlns:a16="http://schemas.microsoft.com/office/drawing/2014/main" val="2646948062"/>
                    </a:ext>
                  </a:extLst>
                </a:gridCol>
                <a:gridCol w="1300373">
                  <a:extLst>
                    <a:ext uri="{9D8B030D-6E8A-4147-A177-3AD203B41FA5}">
                      <a16:colId xmlns:a16="http://schemas.microsoft.com/office/drawing/2014/main" val="852966579"/>
                    </a:ext>
                  </a:extLst>
                </a:gridCol>
              </a:tblGrid>
              <a:tr h="506231">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项目</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方坯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螺纹钢</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热卷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冷卷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中厚板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线材</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8994858"/>
                  </a:ext>
                </a:extLst>
              </a:tr>
              <a:tr h="506231">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年同期盈利监测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723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1297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1216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1143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1352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1440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7782310"/>
                  </a:ext>
                </a:extLst>
              </a:tr>
              <a:tr h="506231">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日盈利监测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256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-387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-35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C00000"/>
                          </a:solidFill>
                          <a:effectLst/>
                          <a:latin typeface="微软雅黑" panose="020B0503020204020204" pitchFamily="34" charset="-122"/>
                          <a:ea typeface="微软雅黑" panose="020B0503020204020204" pitchFamily="34" charset="-122"/>
                        </a:rPr>
                        <a:t>478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9715474"/>
                  </a:ext>
                </a:extLst>
              </a:tr>
              <a:tr h="506231">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Mysteel</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盈利（同比）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-79.53%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-80.26%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-107.40%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-133.86%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solidFill>
                            <a:srgbClr val="009242"/>
                          </a:solidFill>
                          <a:effectLst/>
                          <a:latin typeface="微软雅黑" panose="020B0503020204020204" pitchFamily="34" charset="-122"/>
                          <a:ea typeface="微软雅黑" panose="020B0503020204020204" pitchFamily="34" charset="-122"/>
                        </a:rPr>
                        <a:t>-102.59%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solidFill>
                            <a:srgbClr val="009242"/>
                          </a:solidFill>
                          <a:effectLst/>
                          <a:latin typeface="微软雅黑" panose="020B0503020204020204" pitchFamily="34" charset="-122"/>
                          <a:ea typeface="微软雅黑" panose="020B0503020204020204" pitchFamily="34" charset="-122"/>
                        </a:rPr>
                        <a:t>-66.81%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8960643"/>
                  </a:ext>
                </a:extLst>
              </a:tr>
            </a:tbl>
          </a:graphicData>
        </a:graphic>
      </p:graphicFrame>
    </p:spTree>
    <p:extLst>
      <p:ext uri="{BB962C8B-B14F-4D97-AF65-F5344CB8AC3E}">
        <p14:creationId xmlns:p14="http://schemas.microsoft.com/office/powerpoint/2010/main" val="2085792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高炉铁产量已经触及天花板</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71395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10</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186698"/>
            <a:ext cx="3238500" cy="2951898"/>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截止到</a:t>
            </a: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日，我的钢铁统计</a:t>
            </a:r>
            <a:r>
              <a:rPr lang="en-US" altLang="zh-CN" dirty="0">
                <a:latin typeface="微软雅黑" panose="020B0503020204020204" pitchFamily="34" charset="-122"/>
                <a:ea typeface="微软雅黑" panose="020B0503020204020204" pitchFamily="34" charset="-122"/>
              </a:rPr>
              <a:t>247</a:t>
            </a:r>
            <a:r>
              <a:rPr lang="zh-CN" altLang="en-US" dirty="0">
                <a:latin typeface="微软雅黑" panose="020B0503020204020204" pitchFamily="34" charset="-122"/>
                <a:ea typeface="微软雅黑" panose="020B0503020204020204" pitchFamily="34" charset="-122"/>
              </a:rPr>
              <a:t>家钢厂高炉开工率</a:t>
            </a:r>
            <a:r>
              <a:rPr lang="en-US" altLang="zh-CN" dirty="0">
                <a:latin typeface="微软雅黑" panose="020B0503020204020204" pitchFamily="34" charset="-122"/>
                <a:ea typeface="微软雅黑" panose="020B0503020204020204" pitchFamily="34" charset="-122"/>
              </a:rPr>
              <a:t>84.67</a:t>
            </a:r>
            <a:r>
              <a:rPr lang="zh-CN" altLang="en-US" dirty="0">
                <a:latin typeface="微软雅黑" panose="020B0503020204020204" pitchFamily="34" charset="-122"/>
                <a:ea typeface="微软雅黑" panose="020B0503020204020204" pitchFamily="34" charset="-122"/>
              </a:rPr>
              <a:t>，较上月末持平；炼铁产能利用率</a:t>
            </a:r>
            <a:r>
              <a:rPr lang="en-US" altLang="zh-CN" dirty="0">
                <a:latin typeface="微软雅黑" panose="020B0503020204020204" pitchFamily="34" charset="-122"/>
                <a:ea typeface="微软雅黑" panose="020B0503020204020204" pitchFamily="34" charset="-122"/>
              </a:rPr>
              <a:t>85.03%</a:t>
            </a:r>
            <a:r>
              <a:rPr lang="zh-CN" altLang="en-US" dirty="0">
                <a:latin typeface="微软雅黑" panose="020B0503020204020204" pitchFamily="34" charset="-122"/>
                <a:ea typeface="微软雅黑" panose="020B0503020204020204" pitchFamily="34" charset="-122"/>
              </a:rPr>
              <a:t>，较上月末回升</a:t>
            </a:r>
            <a:r>
              <a:rPr lang="en-US" altLang="zh-CN" dirty="0">
                <a:latin typeface="微软雅黑" panose="020B0503020204020204" pitchFamily="34" charset="-122"/>
                <a:ea typeface="微软雅黑" panose="020B0503020204020204" pitchFamily="34" charset="-122"/>
              </a:rPr>
              <a:t>0.66</a:t>
            </a:r>
            <a:r>
              <a:rPr lang="zh-CN" altLang="en-US" dirty="0">
                <a:latin typeface="微软雅黑" panose="020B0503020204020204" pitchFamily="34" charset="-122"/>
                <a:ea typeface="微软雅黑" panose="020B0503020204020204" pitchFamily="34" charset="-122"/>
              </a:rPr>
              <a:t>个百分点；日均铁水产量</a:t>
            </a:r>
            <a:r>
              <a:rPr lang="en-US" altLang="zh-CN" dirty="0">
                <a:latin typeface="微软雅黑" panose="020B0503020204020204" pitchFamily="34" charset="-122"/>
                <a:ea typeface="微软雅黑" panose="020B0503020204020204" pitchFamily="34" charset="-122"/>
              </a:rPr>
              <a:t>237.79</a:t>
            </a:r>
            <a:r>
              <a:rPr lang="zh-CN" altLang="en-US" dirty="0">
                <a:latin typeface="微软雅黑" panose="020B0503020204020204" pitchFamily="34" charset="-122"/>
                <a:ea typeface="微软雅黑" panose="020B0503020204020204" pitchFamily="34" charset="-122"/>
              </a:rPr>
              <a:t>万吨，较上月末提高</a:t>
            </a:r>
            <a:r>
              <a:rPr lang="en-US" altLang="zh-CN" dirty="0">
                <a:latin typeface="微软雅黑" panose="020B0503020204020204" pitchFamily="34" charset="-122"/>
                <a:ea typeface="微软雅黑" panose="020B0503020204020204" pitchFamily="34" charset="-122"/>
              </a:rPr>
              <a:t>1.86</a:t>
            </a:r>
            <a:r>
              <a:rPr lang="zh-CN" altLang="en-US" dirty="0">
                <a:latin typeface="微软雅黑" panose="020B0503020204020204" pitchFamily="34" charset="-122"/>
                <a:ea typeface="微软雅黑" panose="020B0503020204020204" pitchFamily="34" charset="-122"/>
              </a:rPr>
              <a:t>万吨</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日。</a:t>
            </a:r>
          </a:p>
        </p:txBody>
      </p:sp>
      <p:graphicFrame>
        <p:nvGraphicFramePr>
          <p:cNvPr id="11" name="图表 10">
            <a:extLst>
              <a:ext uri="{FF2B5EF4-FFF2-40B4-BE49-F238E27FC236}">
                <a16:creationId xmlns:a16="http://schemas.microsoft.com/office/drawing/2014/main" id="{B3CAD2DE-F785-439C-B9D7-6F2DB8D35274}"/>
              </a:ext>
            </a:extLst>
          </p:cNvPr>
          <p:cNvGraphicFramePr>
            <a:graphicFrameLocks/>
          </p:cNvGraphicFramePr>
          <p:nvPr>
            <p:extLst>
              <p:ext uri="{D42A27DB-BD31-4B8C-83A1-F6EECF244321}">
                <p14:modId xmlns:p14="http://schemas.microsoft.com/office/powerpoint/2010/main" val="808745377"/>
              </p:ext>
            </p:extLst>
          </p:nvPr>
        </p:nvGraphicFramePr>
        <p:xfrm>
          <a:off x="266701" y="908062"/>
          <a:ext cx="8350250" cy="52212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33155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电炉产能利用率小幅回落</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45596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11</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410981"/>
            <a:ext cx="3329652" cy="2951898"/>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截至</a:t>
            </a: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日，电炉产能利用率</a:t>
            </a:r>
            <a:r>
              <a:rPr lang="en-US" altLang="zh-CN" dirty="0">
                <a:latin typeface="微软雅黑" panose="020B0503020204020204" pitchFamily="34" charset="-122"/>
                <a:ea typeface="微软雅黑" panose="020B0503020204020204" pitchFamily="34" charset="-122"/>
              </a:rPr>
              <a:t>68.33%</a:t>
            </a:r>
            <a:r>
              <a:rPr lang="zh-CN" altLang="en-US" dirty="0">
                <a:latin typeface="微软雅黑" panose="020B0503020204020204" pitchFamily="34" charset="-122"/>
                <a:ea typeface="微软雅黑" panose="020B0503020204020204" pitchFamily="34" charset="-122"/>
              </a:rPr>
              <a:t>，较上月末下降</a:t>
            </a:r>
            <a:r>
              <a:rPr lang="en-US" altLang="zh-CN" dirty="0">
                <a:latin typeface="微软雅黑" panose="020B0503020204020204" pitchFamily="34" charset="-122"/>
                <a:ea typeface="微软雅黑" panose="020B0503020204020204" pitchFamily="34" charset="-122"/>
              </a:rPr>
              <a:t>1.73</a:t>
            </a:r>
            <a:r>
              <a:rPr lang="zh-CN" altLang="en-US" dirty="0">
                <a:latin typeface="微软雅黑" panose="020B0503020204020204" pitchFamily="34" charset="-122"/>
                <a:ea typeface="微软雅黑" panose="020B0503020204020204" pitchFamily="34" charset="-122"/>
              </a:rPr>
              <a:t>个百分点；其中长流程钢厂电炉产能利用率</a:t>
            </a:r>
            <a:r>
              <a:rPr lang="en-US" altLang="zh-CN" dirty="0">
                <a:latin typeface="微软雅黑" panose="020B0503020204020204" pitchFamily="34" charset="-122"/>
                <a:ea typeface="微软雅黑" panose="020B0503020204020204" pitchFamily="34" charset="-122"/>
              </a:rPr>
              <a:t>72.64%</a:t>
            </a:r>
            <a:r>
              <a:rPr lang="zh-CN" altLang="en-US" dirty="0">
                <a:latin typeface="微软雅黑" panose="020B0503020204020204" pitchFamily="34" charset="-122"/>
                <a:ea typeface="微软雅黑" panose="020B0503020204020204" pitchFamily="34" charset="-122"/>
              </a:rPr>
              <a:t>，较上月末下降</a:t>
            </a:r>
            <a:r>
              <a:rPr lang="en-US" altLang="zh-CN" dirty="0">
                <a:latin typeface="微软雅黑" panose="020B0503020204020204" pitchFamily="34" charset="-122"/>
                <a:ea typeface="微软雅黑" panose="020B0503020204020204" pitchFamily="34" charset="-122"/>
              </a:rPr>
              <a:t>0.46</a:t>
            </a:r>
            <a:r>
              <a:rPr lang="zh-CN" altLang="en-US" dirty="0">
                <a:latin typeface="微软雅黑" panose="020B0503020204020204" pitchFamily="34" charset="-122"/>
                <a:ea typeface="微软雅黑" panose="020B0503020204020204" pitchFamily="34" charset="-122"/>
              </a:rPr>
              <a:t>个百分点；短流程钢厂电炉产能利用率</a:t>
            </a:r>
            <a:r>
              <a:rPr lang="en-US" altLang="zh-CN" dirty="0">
                <a:latin typeface="微软雅黑" panose="020B0503020204020204" pitchFamily="34" charset="-122"/>
                <a:ea typeface="微软雅黑" panose="020B0503020204020204" pitchFamily="34" charset="-122"/>
              </a:rPr>
              <a:t>65.32%</a:t>
            </a:r>
            <a:r>
              <a:rPr lang="zh-CN" altLang="en-US" dirty="0">
                <a:latin typeface="微软雅黑" panose="020B0503020204020204" pitchFamily="34" charset="-122"/>
                <a:ea typeface="微软雅黑" panose="020B0503020204020204" pitchFamily="34" charset="-122"/>
              </a:rPr>
              <a:t>，较上月末下降</a:t>
            </a:r>
            <a:r>
              <a:rPr lang="en-US" altLang="zh-CN" dirty="0">
                <a:latin typeface="微软雅黑" panose="020B0503020204020204" pitchFamily="34" charset="-122"/>
                <a:ea typeface="微软雅黑" panose="020B0503020204020204" pitchFamily="34" charset="-122"/>
              </a:rPr>
              <a:t>2.62</a:t>
            </a:r>
            <a:r>
              <a:rPr lang="zh-CN" altLang="en-US" dirty="0">
                <a:latin typeface="微软雅黑" panose="020B0503020204020204" pitchFamily="34" charset="-122"/>
                <a:ea typeface="微软雅黑" panose="020B0503020204020204" pitchFamily="34" charset="-122"/>
              </a:rPr>
              <a:t>个百分点。</a:t>
            </a:r>
          </a:p>
        </p:txBody>
      </p:sp>
      <p:graphicFrame>
        <p:nvGraphicFramePr>
          <p:cNvPr id="7" name="图表 6">
            <a:extLst>
              <a:ext uri="{FF2B5EF4-FFF2-40B4-BE49-F238E27FC236}">
                <a16:creationId xmlns:a16="http://schemas.microsoft.com/office/drawing/2014/main" id="{1FFF6179-28A7-49DB-9AD4-CFC1070BABE6}"/>
              </a:ext>
            </a:extLst>
          </p:cNvPr>
          <p:cNvGraphicFramePr>
            <a:graphicFrameLocks/>
          </p:cNvGraphicFramePr>
          <p:nvPr>
            <p:extLst>
              <p:ext uri="{D42A27DB-BD31-4B8C-83A1-F6EECF244321}">
                <p14:modId xmlns:p14="http://schemas.microsoft.com/office/powerpoint/2010/main" val="1425951049"/>
              </p:ext>
            </p:extLst>
          </p:nvPr>
        </p:nvGraphicFramePr>
        <p:xfrm>
          <a:off x="266701" y="908050"/>
          <a:ext cx="8350250" cy="522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5462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F365E41-2BE2-4F2A-883E-7CE3A7E3E131}"/>
              </a:ext>
            </a:extLst>
          </p:cNvPr>
          <p:cNvSpPr txBox="1"/>
          <p:nvPr/>
        </p:nvSpPr>
        <p:spPr>
          <a:xfrm>
            <a:off x="336550" y="2525024"/>
            <a:ext cx="11518900" cy="400110"/>
          </a:xfrm>
          <a:prstGeom prst="rect">
            <a:avLst/>
          </a:prstGeom>
          <a:noFill/>
        </p:spPr>
        <p:txBody>
          <a:bodyPr wrap="square" rtlCol="0">
            <a:spAutoFit/>
          </a:bodyPr>
          <a:lstStyle/>
          <a:p>
            <a:pPr algn="ctr"/>
            <a:r>
              <a:rPr lang="en-US" altLang="zh-CN" sz="2000" dirty="0">
                <a:latin typeface="Microsoft YaHei" panose="020B0503020204020204" pitchFamily="34" charset="-122"/>
                <a:ea typeface="Microsoft YaHei" panose="020B0503020204020204" pitchFamily="34" charset="-122"/>
              </a:rPr>
              <a:t>6</a:t>
            </a:r>
            <a:r>
              <a:rPr lang="zh-CN" altLang="en-US" sz="2000" dirty="0">
                <a:latin typeface="Microsoft YaHei" panose="020B0503020204020204" pitchFamily="34" charset="-122"/>
                <a:ea typeface="Microsoft YaHei" panose="020B0503020204020204" pitchFamily="34" charset="-122"/>
              </a:rPr>
              <a:t>月份铁产量或将创年内高点，后期受钢材利润收缩和环保限产影响，产量将小幅下行。</a:t>
            </a:r>
          </a:p>
        </p:txBody>
      </p:sp>
      <p:sp>
        <p:nvSpPr>
          <p:cNvPr id="8" name="文本框 5">
            <a:extLst>
              <a:ext uri="{FF2B5EF4-FFF2-40B4-BE49-F238E27FC236}">
                <a16:creationId xmlns:a16="http://schemas.microsoft.com/office/drawing/2014/main" id="{1F3CCEF3-8A8A-4C49-ACDB-95D0AE2EDEDD}"/>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12</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72805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固投建安投资增速维持不错水平</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266700" y="728663"/>
            <a:ext cx="439238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18</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49" y="1332704"/>
            <a:ext cx="3431615" cy="874407"/>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1-5</a:t>
            </a:r>
            <a:r>
              <a:rPr lang="zh-CN" altLang="en-US" dirty="0">
                <a:latin typeface="微软雅黑" panose="020B0503020204020204" pitchFamily="34" charset="-122"/>
                <a:ea typeface="微软雅黑" panose="020B0503020204020204" pitchFamily="34" charset="-122"/>
              </a:rPr>
              <a:t>月份</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固定资产投资建筑安装工程投资完成额增速</a:t>
            </a:r>
            <a:r>
              <a:rPr lang="en-US" altLang="zh-CN" dirty="0">
                <a:latin typeface="微软雅黑" panose="020B0503020204020204" pitchFamily="34" charset="-122"/>
                <a:ea typeface="微软雅黑" panose="020B0503020204020204" pitchFamily="34" charset="-122"/>
              </a:rPr>
              <a:t>5.4%</a:t>
            </a:r>
            <a:r>
              <a:rPr lang="zh-CN" altLang="en-US" dirty="0">
                <a:latin typeface="微软雅黑" panose="020B0503020204020204" pitchFamily="34" charset="-122"/>
                <a:ea typeface="微软雅黑" panose="020B0503020204020204" pitchFamily="34" charset="-122"/>
              </a:rPr>
              <a:t>。</a:t>
            </a:r>
          </a:p>
        </p:txBody>
      </p:sp>
      <p:graphicFrame>
        <p:nvGraphicFramePr>
          <p:cNvPr id="8" name="图表 7">
            <a:extLst>
              <a:ext uri="{FF2B5EF4-FFF2-40B4-BE49-F238E27FC236}">
                <a16:creationId xmlns:a16="http://schemas.microsoft.com/office/drawing/2014/main" id="{00000000-0008-0000-0A00-000002000000}"/>
              </a:ext>
            </a:extLst>
          </p:cNvPr>
          <p:cNvGraphicFramePr>
            <a:graphicFrameLocks/>
          </p:cNvGraphicFramePr>
          <p:nvPr>
            <p:extLst>
              <p:ext uri="{D42A27DB-BD31-4B8C-83A1-F6EECF244321}">
                <p14:modId xmlns:p14="http://schemas.microsoft.com/office/powerpoint/2010/main" val="4017063931"/>
              </p:ext>
            </p:extLst>
          </p:nvPr>
        </p:nvGraphicFramePr>
        <p:xfrm>
          <a:off x="266700" y="908054"/>
          <a:ext cx="8350249" cy="52212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00123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地产建筑工程投资增速维持高位</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32689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15</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53604"/>
            <a:ext cx="3238500" cy="1705403"/>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1-5</a:t>
            </a:r>
            <a:r>
              <a:rPr lang="zh-CN" altLang="en-US" dirty="0">
                <a:latin typeface="微软雅黑" panose="020B0503020204020204" pitchFamily="34" charset="-122"/>
                <a:ea typeface="微软雅黑" panose="020B0503020204020204" pitchFamily="34" charset="-122"/>
              </a:rPr>
              <a:t>月份房地产建筑工程投资完成额</a:t>
            </a:r>
            <a:r>
              <a:rPr lang="en-US" altLang="zh-CN" dirty="0">
                <a:latin typeface="微软雅黑" panose="020B0503020204020204" pitchFamily="34" charset="-122"/>
                <a:ea typeface="微软雅黑" panose="020B0503020204020204" pitchFamily="34" charset="-122"/>
              </a:rPr>
              <a:t>2.62</a:t>
            </a:r>
            <a:r>
              <a:rPr lang="zh-CN" altLang="en-US" dirty="0">
                <a:latin typeface="微软雅黑" panose="020B0503020204020204" pitchFamily="34" charset="-122"/>
                <a:ea typeface="微软雅黑" panose="020B0503020204020204" pitchFamily="34" charset="-122"/>
              </a:rPr>
              <a:t>万亿，同比增速</a:t>
            </a:r>
            <a:r>
              <a:rPr lang="en-US" altLang="zh-CN" dirty="0">
                <a:latin typeface="微软雅黑" panose="020B0503020204020204" pitchFamily="34" charset="-122"/>
                <a:ea typeface="微软雅黑" panose="020B0503020204020204" pitchFamily="34" charset="-122"/>
              </a:rPr>
              <a:t>8.9%</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月份房地产建筑工程投资增速</a:t>
            </a:r>
            <a:r>
              <a:rPr lang="en-US" altLang="zh-CN" dirty="0">
                <a:latin typeface="微软雅黑" panose="020B0503020204020204" pitchFamily="34" charset="-122"/>
                <a:ea typeface="微软雅黑" panose="020B0503020204020204" pitchFamily="34" charset="-122"/>
              </a:rPr>
              <a:t>8.5%</a:t>
            </a:r>
            <a:r>
              <a:rPr lang="zh-CN" altLang="en-US" dirty="0">
                <a:latin typeface="微软雅黑" panose="020B0503020204020204" pitchFamily="34" charset="-122"/>
                <a:ea typeface="微软雅黑" panose="020B0503020204020204" pitchFamily="34" charset="-122"/>
              </a:rPr>
              <a:t>。</a:t>
            </a:r>
          </a:p>
        </p:txBody>
      </p:sp>
      <p:graphicFrame>
        <p:nvGraphicFramePr>
          <p:cNvPr id="7" name="图表 6">
            <a:extLst>
              <a:ext uri="{FF2B5EF4-FFF2-40B4-BE49-F238E27FC236}">
                <a16:creationId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3607032465"/>
              </p:ext>
            </p:extLst>
          </p:nvPr>
        </p:nvGraphicFramePr>
        <p:xfrm>
          <a:off x="266700" y="908050"/>
          <a:ext cx="4173538" cy="5221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图表 7">
            <a:extLst>
              <a:ext uri="{FF2B5EF4-FFF2-40B4-BE49-F238E27FC236}">
                <a16:creationId xmlns:a16="http://schemas.microsoft.com/office/drawing/2014/main" id="{F2B5C72C-79AE-4AA0-94B3-9CB1A669505F}"/>
              </a:ext>
            </a:extLst>
          </p:cNvPr>
          <p:cNvGraphicFramePr>
            <a:graphicFrameLocks/>
          </p:cNvGraphicFramePr>
          <p:nvPr>
            <p:extLst>
              <p:ext uri="{D42A27DB-BD31-4B8C-83A1-F6EECF244321}">
                <p14:modId xmlns:p14="http://schemas.microsoft.com/office/powerpoint/2010/main" val="3718362912"/>
              </p:ext>
            </p:extLst>
          </p:nvPr>
        </p:nvGraphicFramePr>
        <p:xfrm>
          <a:off x="4440238" y="908050"/>
          <a:ext cx="4176712" cy="52212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80014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1-5</a:t>
            </a:r>
            <a:r>
              <a:rPr lang="zh-CN" altLang="en-US" sz="2400" dirty="0">
                <a:solidFill>
                  <a:srgbClr val="0075C2"/>
                </a:solidFill>
                <a:latin typeface="微软雅黑" panose="020B0503020204020204" pitchFamily="34" charset="-122"/>
                <a:ea typeface="微软雅黑" panose="020B0503020204020204" pitchFamily="34" charset="-122"/>
              </a:rPr>
              <a:t>月份累计出口量增速继续回落</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52026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13</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558773"/>
            <a:ext cx="3238500" cy="874407"/>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1-5</a:t>
            </a:r>
            <a:r>
              <a:rPr lang="zh-CN" altLang="en-US" dirty="0">
                <a:latin typeface="微软雅黑" panose="020B0503020204020204" pitchFamily="34" charset="-122"/>
                <a:ea typeface="微软雅黑" panose="020B0503020204020204" pitchFamily="34" charset="-122"/>
              </a:rPr>
              <a:t>月份累计出口钢材</a:t>
            </a:r>
            <a:r>
              <a:rPr lang="en-US" altLang="zh-CN" dirty="0">
                <a:latin typeface="微软雅黑" panose="020B0503020204020204" pitchFamily="34" charset="-122"/>
                <a:ea typeface="微软雅黑" panose="020B0503020204020204" pitchFamily="34" charset="-122"/>
              </a:rPr>
              <a:t>2909</a:t>
            </a:r>
            <a:r>
              <a:rPr lang="zh-CN" altLang="en-US" dirty="0">
                <a:latin typeface="微软雅黑" panose="020B0503020204020204" pitchFamily="34" charset="-122"/>
                <a:ea typeface="微软雅黑" panose="020B0503020204020204" pitchFamily="34" charset="-122"/>
              </a:rPr>
              <a:t>万吨，同比提高</a:t>
            </a:r>
            <a:r>
              <a:rPr lang="en-US" altLang="zh-CN" dirty="0">
                <a:latin typeface="微软雅黑" panose="020B0503020204020204" pitchFamily="34" charset="-122"/>
                <a:ea typeface="微软雅黑" panose="020B0503020204020204" pitchFamily="34" charset="-122"/>
              </a:rPr>
              <a:t>2.12%</a:t>
            </a:r>
            <a:r>
              <a:rPr lang="zh-CN" altLang="en-US" dirty="0">
                <a:latin typeface="微软雅黑" panose="020B0503020204020204" pitchFamily="34" charset="-122"/>
                <a:ea typeface="微软雅黑" panose="020B0503020204020204" pitchFamily="34" charset="-122"/>
              </a:rPr>
              <a:t>。</a:t>
            </a:r>
          </a:p>
        </p:txBody>
      </p:sp>
      <p:graphicFrame>
        <p:nvGraphicFramePr>
          <p:cNvPr id="8" name="图表 7">
            <a:extLst>
              <a:ext uri="{FF2B5EF4-FFF2-40B4-BE49-F238E27FC236}">
                <a16:creationId xmlns:a16="http://schemas.microsoft.com/office/drawing/2014/main" id="{B17DAB86-7EC9-485F-B25A-2ED114AEEABD}"/>
              </a:ext>
            </a:extLst>
          </p:cNvPr>
          <p:cNvGraphicFramePr>
            <a:graphicFrameLocks/>
          </p:cNvGraphicFramePr>
          <p:nvPr>
            <p:extLst>
              <p:ext uri="{D42A27DB-BD31-4B8C-83A1-F6EECF244321}">
                <p14:modId xmlns:p14="http://schemas.microsoft.com/office/powerpoint/2010/main" val="1375983546"/>
              </p:ext>
            </p:extLst>
          </p:nvPr>
        </p:nvGraphicFramePr>
        <p:xfrm>
          <a:off x="266701" y="908054"/>
          <a:ext cx="8350250" cy="52212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39653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制造业超预期恶化</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48523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14</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15919"/>
            <a:ext cx="3238500" cy="1895519"/>
          </a:xfrm>
          <a:prstGeom prst="rect">
            <a:avLst/>
          </a:prstGeom>
        </p:spPr>
        <p:txBody>
          <a:bodyPr wrap="square">
            <a:spAutoFit/>
          </a:bodyPr>
          <a:lstStyle/>
          <a:p>
            <a:pPr algn="just">
              <a:lnSpc>
                <a:spcPct val="150000"/>
              </a:lnSpc>
            </a:pPr>
            <a:r>
              <a:rPr lang="en-US" altLang="zh-CN" sz="1600" dirty="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月份汽车产量当月同比</a:t>
            </a:r>
            <a:r>
              <a:rPr lang="en-US" altLang="zh-CN" sz="1600" dirty="0">
                <a:latin typeface="微软雅黑" panose="020B0503020204020204" pitchFamily="34" charset="-122"/>
                <a:ea typeface="微软雅黑" panose="020B0503020204020204" pitchFamily="34" charset="-122"/>
              </a:rPr>
              <a:t>-21.16%</a:t>
            </a:r>
          </a:p>
          <a:p>
            <a:pPr algn="just">
              <a:lnSpc>
                <a:spcPct val="150000"/>
              </a:lnSpc>
            </a:pPr>
            <a:endParaRPr lang="en-US" altLang="zh-CN" sz="1600" dirty="0">
              <a:latin typeface="微软雅黑" panose="020B0503020204020204" pitchFamily="34" charset="-122"/>
              <a:ea typeface="微软雅黑" panose="020B0503020204020204" pitchFamily="34" charset="-122"/>
            </a:endParaRPr>
          </a:p>
          <a:p>
            <a:pPr algn="just">
              <a:lnSpc>
                <a:spcPct val="150000"/>
              </a:lnSpc>
            </a:pP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月份汽车产量当月同比</a:t>
            </a:r>
            <a:r>
              <a:rPr lang="en-US" altLang="zh-CN" sz="1600" dirty="0">
                <a:latin typeface="微软雅黑" panose="020B0503020204020204" pitchFamily="34" charset="-122"/>
                <a:ea typeface="微软雅黑" panose="020B0503020204020204" pitchFamily="34" charset="-122"/>
              </a:rPr>
              <a:t>-14.45%</a:t>
            </a:r>
          </a:p>
          <a:p>
            <a:pPr algn="just">
              <a:lnSpc>
                <a:spcPct val="150000"/>
              </a:lnSpc>
            </a:pPr>
            <a:endParaRPr lang="en-US" altLang="zh-CN" sz="1600" dirty="0">
              <a:latin typeface="微软雅黑" panose="020B0503020204020204" pitchFamily="34" charset="-122"/>
              <a:ea typeface="微软雅黑" panose="020B0503020204020204" pitchFamily="34" charset="-122"/>
            </a:endParaRPr>
          </a:p>
          <a:p>
            <a:pPr algn="just">
              <a:lnSpc>
                <a:spcPct val="150000"/>
              </a:lnSpc>
            </a:pPr>
            <a:r>
              <a:rPr lang="en-US" altLang="zh-CN"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月份汽车产量当月同比</a:t>
            </a:r>
            <a:r>
              <a:rPr lang="en-US" altLang="zh-CN" sz="1600" dirty="0">
                <a:latin typeface="微软雅黑" panose="020B0503020204020204" pitchFamily="34" charset="-122"/>
                <a:ea typeface="微软雅黑" panose="020B0503020204020204" pitchFamily="34" charset="-122"/>
              </a:rPr>
              <a:t>-2.73%</a:t>
            </a:r>
          </a:p>
        </p:txBody>
      </p:sp>
      <p:graphicFrame>
        <p:nvGraphicFramePr>
          <p:cNvPr id="2" name="表格 1">
            <a:extLst>
              <a:ext uri="{FF2B5EF4-FFF2-40B4-BE49-F238E27FC236}">
                <a16:creationId xmlns:a16="http://schemas.microsoft.com/office/drawing/2014/main" id="{58999C39-952B-423D-85EA-81A908F71290}"/>
              </a:ext>
            </a:extLst>
          </p:cNvPr>
          <p:cNvGraphicFramePr>
            <a:graphicFrameLocks noGrp="1"/>
          </p:cNvGraphicFramePr>
          <p:nvPr>
            <p:extLst>
              <p:ext uri="{D42A27DB-BD31-4B8C-83A1-F6EECF244321}">
                <p14:modId xmlns:p14="http://schemas.microsoft.com/office/powerpoint/2010/main" val="3862583018"/>
              </p:ext>
            </p:extLst>
          </p:nvPr>
        </p:nvGraphicFramePr>
        <p:xfrm>
          <a:off x="336550" y="1315918"/>
          <a:ext cx="8280400" cy="4768668"/>
        </p:xfrm>
        <a:graphic>
          <a:graphicData uri="http://schemas.openxmlformats.org/drawingml/2006/table">
            <a:tbl>
              <a:tblPr/>
              <a:tblGrid>
                <a:gridCol w="1822480">
                  <a:extLst>
                    <a:ext uri="{9D8B030D-6E8A-4147-A177-3AD203B41FA5}">
                      <a16:colId xmlns:a16="http://schemas.microsoft.com/office/drawing/2014/main" val="1205195519"/>
                    </a:ext>
                  </a:extLst>
                </a:gridCol>
                <a:gridCol w="1822480">
                  <a:extLst>
                    <a:ext uri="{9D8B030D-6E8A-4147-A177-3AD203B41FA5}">
                      <a16:colId xmlns:a16="http://schemas.microsoft.com/office/drawing/2014/main" val="3113542357"/>
                    </a:ext>
                  </a:extLst>
                </a:gridCol>
                <a:gridCol w="1406480">
                  <a:extLst>
                    <a:ext uri="{9D8B030D-6E8A-4147-A177-3AD203B41FA5}">
                      <a16:colId xmlns:a16="http://schemas.microsoft.com/office/drawing/2014/main" val="2826483334"/>
                    </a:ext>
                  </a:extLst>
                </a:gridCol>
                <a:gridCol w="1822480">
                  <a:extLst>
                    <a:ext uri="{9D8B030D-6E8A-4147-A177-3AD203B41FA5}">
                      <a16:colId xmlns:a16="http://schemas.microsoft.com/office/drawing/2014/main" val="1097834555"/>
                    </a:ext>
                  </a:extLst>
                </a:gridCol>
                <a:gridCol w="1406480">
                  <a:extLst>
                    <a:ext uri="{9D8B030D-6E8A-4147-A177-3AD203B41FA5}">
                      <a16:colId xmlns:a16="http://schemas.microsoft.com/office/drawing/2014/main" val="998129837"/>
                    </a:ext>
                  </a:extLst>
                </a:gridCol>
              </a:tblGrid>
              <a:tr h="529852">
                <a:tc rowSpan="2">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品种</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2019</a:t>
                      </a:r>
                      <a:r>
                        <a:rPr lang="zh-CN" altLang="en-US" sz="1600" b="0" i="0" u="none" strike="noStrike">
                          <a:effectLst/>
                          <a:latin typeface="微软雅黑" panose="020B0503020204020204" pitchFamily="34" charset="-122"/>
                          <a:ea typeface="微软雅黑" panose="020B0503020204020204" pitchFamily="34" charset="-122"/>
                        </a:rPr>
                        <a:t>年</a:t>
                      </a:r>
                      <a:r>
                        <a:rPr lang="en-US" altLang="zh-CN" sz="1600" b="0" i="0" u="none" strike="noStrike">
                          <a:effectLst/>
                          <a:latin typeface="微软雅黑" panose="020B0503020204020204" pitchFamily="34" charset="-122"/>
                          <a:ea typeface="微软雅黑" panose="020B0503020204020204" pitchFamily="34" charset="-122"/>
                        </a:rPr>
                        <a:t>5</a:t>
                      </a:r>
                      <a:r>
                        <a:rPr lang="zh-CN" altLang="en-US" sz="1600" b="0" i="0" u="none" strike="noStrike">
                          <a:effectLst/>
                          <a:latin typeface="微软雅黑" panose="020B0503020204020204" pitchFamily="34" charset="-122"/>
                          <a:ea typeface="微软雅黑" panose="020B0503020204020204" pitchFamily="34" charset="-122"/>
                        </a:rPr>
                        <a:t>月</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tc gridSpan="2">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2019</a:t>
                      </a:r>
                      <a:r>
                        <a:rPr lang="zh-CN" altLang="en-US" sz="1600" b="0" i="0" u="none" strike="noStrike">
                          <a:effectLst/>
                          <a:latin typeface="微软雅黑" panose="020B0503020204020204" pitchFamily="34" charset="-122"/>
                          <a:ea typeface="微软雅黑" panose="020B0503020204020204" pitchFamily="34" charset="-122"/>
                        </a:rPr>
                        <a:t>年</a:t>
                      </a:r>
                      <a:r>
                        <a:rPr lang="en-US" altLang="zh-CN" sz="1600" b="0" i="0" u="none" strike="noStrike">
                          <a:effectLst/>
                          <a:latin typeface="微软雅黑" panose="020B0503020204020204" pitchFamily="34" charset="-122"/>
                          <a:ea typeface="微软雅黑" panose="020B0503020204020204" pitchFamily="34" charset="-122"/>
                        </a:rPr>
                        <a:t>1-5</a:t>
                      </a:r>
                      <a:r>
                        <a:rPr lang="zh-CN" altLang="en-US" sz="1600" b="0" i="0" u="none" strike="noStrike">
                          <a:effectLst/>
                          <a:latin typeface="微软雅黑" panose="020B0503020204020204" pitchFamily="34" charset="-122"/>
                          <a:ea typeface="微软雅黑" panose="020B0503020204020204" pitchFamily="34" charset="-122"/>
                        </a:rPr>
                        <a:t>月</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val="1741647148"/>
                  </a:ext>
                </a:extLst>
              </a:tr>
              <a:tr h="529852">
                <a:tc vMerge="1">
                  <a:txBody>
                    <a:bodyPr/>
                    <a:lstStyle/>
                    <a:p>
                      <a:endParaRPr lang="zh-CN" altLang="en-US"/>
                    </a:p>
                  </a:txBody>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产量（万辆）</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同比（</a:t>
                      </a:r>
                      <a:r>
                        <a:rPr lang="en-US" altLang="zh-CN" sz="1600" b="0" i="0" u="none" strike="noStrike">
                          <a:effectLst/>
                          <a:latin typeface="微软雅黑" panose="020B0503020204020204" pitchFamily="34" charset="-122"/>
                          <a:ea typeface="微软雅黑" panose="020B0503020204020204" pitchFamily="34" charset="-122"/>
                        </a:rPr>
                        <a:t>%</a:t>
                      </a:r>
                      <a:r>
                        <a:rPr lang="zh-CN" altLang="en-US" sz="1600" b="0" i="0" u="none" strike="noStrike">
                          <a:effectLst/>
                          <a:latin typeface="微软雅黑" panose="020B0503020204020204" pitchFamily="34" charset="-122"/>
                          <a:ea typeface="微软雅黑" panose="020B0503020204020204" pitchFamily="34" charset="-122"/>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600" b="0" i="0" u="none" strike="noStrike" dirty="0">
                          <a:effectLst/>
                          <a:latin typeface="微软雅黑" panose="020B0503020204020204" pitchFamily="34" charset="-122"/>
                          <a:ea typeface="微软雅黑" panose="020B0503020204020204" pitchFamily="34" charset="-122"/>
                        </a:rPr>
                        <a:t>产量（万辆）</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同比（</a:t>
                      </a:r>
                      <a:r>
                        <a:rPr lang="en-US" altLang="zh-CN" sz="1600" b="0" i="0" u="none" strike="noStrike">
                          <a:effectLst/>
                          <a:latin typeface="微软雅黑" panose="020B0503020204020204" pitchFamily="34" charset="-122"/>
                          <a:ea typeface="微软雅黑" panose="020B0503020204020204" pitchFamily="34" charset="-122"/>
                        </a:rPr>
                        <a:t>%</a:t>
                      </a:r>
                      <a:r>
                        <a:rPr lang="zh-CN" altLang="en-US" sz="1600" b="0" i="0" u="none" strike="noStrike">
                          <a:effectLst/>
                          <a:latin typeface="微软雅黑" panose="020B0503020204020204" pitchFamily="34" charset="-122"/>
                          <a:ea typeface="微软雅黑" panose="020B0503020204020204" pitchFamily="34" charset="-122"/>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714674"/>
                  </a:ext>
                </a:extLst>
              </a:tr>
              <a:tr h="529852">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轿车</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78.76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-20.26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407.06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-13.13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7105996"/>
                  </a:ext>
                </a:extLst>
              </a:tr>
              <a:tr h="529852">
                <a:tc>
                  <a:txBody>
                    <a:bodyPr/>
                    <a:lstStyle/>
                    <a:p>
                      <a:pPr algn="ctr" fontAlgn="ctr"/>
                      <a:r>
                        <a:rPr lang="en-US" sz="1600" b="0" i="0" u="none" strike="noStrike">
                          <a:effectLst/>
                          <a:latin typeface="微软雅黑" panose="020B0503020204020204" pitchFamily="34" charset="-122"/>
                          <a:ea typeface="微软雅黑" panose="020B0503020204020204" pitchFamily="34" charset="-122"/>
                        </a:rPr>
                        <a:t>MPV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8.62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-34.76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57.77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7680702"/>
                  </a:ext>
                </a:extLst>
              </a:tr>
              <a:tr h="529852">
                <a:tc>
                  <a:txBody>
                    <a:bodyPr/>
                    <a:lstStyle/>
                    <a:p>
                      <a:pPr algn="ctr" fontAlgn="ctr"/>
                      <a:r>
                        <a:rPr lang="en-US" sz="1600" b="0" i="0" u="none" strike="noStrike">
                          <a:effectLst/>
                          <a:latin typeface="微软雅黑" panose="020B0503020204020204" pitchFamily="34" charset="-122"/>
                          <a:ea typeface="微软雅黑" panose="020B0503020204020204" pitchFamily="34" charset="-122"/>
                        </a:rPr>
                        <a:t>SUV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58.79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-25.14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355.15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-17.89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856206"/>
                  </a:ext>
                </a:extLst>
              </a:tr>
              <a:tr h="529852">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交叉型乘用车</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2.96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-39.65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17.96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-0.12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7516067"/>
                  </a:ext>
                </a:extLst>
              </a:tr>
              <a:tr h="529852">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乘用车</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149.14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-23.69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837.94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-15.56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6860351"/>
                  </a:ext>
                </a:extLst>
              </a:tr>
              <a:tr h="529852">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商用车</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185.76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0.67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5015672"/>
                  </a:ext>
                </a:extLst>
              </a:tr>
              <a:tr h="529852">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汽车合计</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184.83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-21.16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1,023.70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-13.01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3028405"/>
                  </a:ext>
                </a:extLst>
              </a:tr>
            </a:tbl>
          </a:graphicData>
        </a:graphic>
      </p:graphicFrame>
    </p:spTree>
    <p:extLst>
      <p:ext uri="{BB962C8B-B14F-4D97-AF65-F5344CB8AC3E}">
        <p14:creationId xmlns:p14="http://schemas.microsoft.com/office/powerpoint/2010/main" val="1018208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厄尔尼诺现象造成的阴雨天气导致钢材需求明显下滑</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704294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14</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15919"/>
            <a:ext cx="3238500" cy="4768678"/>
          </a:xfrm>
          <a:prstGeom prst="rect">
            <a:avLst/>
          </a:prstGeom>
        </p:spPr>
        <p:txBody>
          <a:bodyPr wrap="square">
            <a:spAutoFit/>
          </a:bodyPr>
          <a:lstStyle/>
          <a:p>
            <a:pPr algn="just">
              <a:lnSpc>
                <a:spcPct val="150000"/>
              </a:lnSpc>
            </a:pPr>
            <a:r>
              <a:rPr lang="zh-CN" altLang="en-US" dirty="0">
                <a:latin typeface="微软雅黑" panose="020B0503020204020204" pitchFamily="34" charset="-122"/>
                <a:ea typeface="微软雅黑" panose="020B0503020204020204" pitchFamily="34" charset="-122"/>
              </a:rPr>
              <a:t>截至</a:t>
            </a:r>
            <a:r>
              <a:rPr lang="en-US" altLang="zh-CN" dirty="0">
                <a:latin typeface="微软雅黑" panose="020B0503020204020204" pitchFamily="34" charset="-122"/>
                <a:ea typeface="微软雅黑" panose="020B0503020204020204" pitchFamily="34" charset="-122"/>
              </a:rPr>
              <a:t>19</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年我的钢铁监控主流贸易商建筑钢材累计成交量</a:t>
            </a:r>
            <a:r>
              <a:rPr lang="en-US" altLang="zh-CN" dirty="0">
                <a:latin typeface="微软雅黑" panose="020B0503020204020204" pitchFamily="34" charset="-122"/>
                <a:ea typeface="微软雅黑" panose="020B0503020204020204" pitchFamily="34" charset="-122"/>
              </a:rPr>
              <a:t>1841.58</a:t>
            </a:r>
            <a:r>
              <a:rPr lang="zh-CN" altLang="en-US" dirty="0">
                <a:latin typeface="微软雅黑" panose="020B0503020204020204" pitchFamily="34" charset="-122"/>
                <a:ea typeface="微软雅黑" panose="020B0503020204020204" pitchFamily="34" charset="-122"/>
              </a:rPr>
              <a:t>万吨，较去年同时期提高</a:t>
            </a:r>
            <a:r>
              <a:rPr lang="en-US" altLang="zh-CN" dirty="0">
                <a:latin typeface="微软雅黑" panose="020B0503020204020204" pitchFamily="34" charset="-122"/>
                <a:ea typeface="微软雅黑" panose="020B0503020204020204" pitchFamily="34" charset="-122"/>
              </a:rPr>
              <a:t>3.64%</a:t>
            </a:r>
            <a:r>
              <a:rPr lang="zh-CN" altLang="en-US" dirty="0">
                <a:latin typeface="微软雅黑" panose="020B0503020204020204" pitchFamily="34" charset="-122"/>
                <a:ea typeface="微软雅黑" panose="020B0503020204020204" pitchFamily="34" charset="-122"/>
              </a:rPr>
              <a:t>。但</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日以后成交强度明显下降，</a:t>
            </a: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日以来建材成交量环比下降</a:t>
            </a:r>
            <a:r>
              <a:rPr lang="en-US" altLang="zh-CN" dirty="0">
                <a:latin typeface="微软雅黑" panose="020B0503020204020204" pitchFamily="34" charset="-122"/>
                <a:ea typeface="微软雅黑" panose="020B0503020204020204" pitchFamily="34" charset="-122"/>
              </a:rPr>
              <a:t>10.32%</a:t>
            </a:r>
            <a:r>
              <a:rPr lang="zh-CN" altLang="en-US" dirty="0">
                <a:latin typeface="微软雅黑" panose="020B0503020204020204" pitchFamily="34" charset="-122"/>
                <a:ea typeface="微软雅黑" panose="020B0503020204020204" pitchFamily="34" charset="-122"/>
              </a:rPr>
              <a:t>，其中南方地区下降</a:t>
            </a:r>
            <a:r>
              <a:rPr lang="en-US" altLang="zh-CN" dirty="0">
                <a:latin typeface="微软雅黑" panose="020B0503020204020204" pitchFamily="34" charset="-122"/>
                <a:ea typeface="微软雅黑" panose="020B0503020204020204" pitchFamily="34" charset="-122"/>
              </a:rPr>
              <a:t>15.41%</a:t>
            </a:r>
            <a:r>
              <a:rPr lang="zh-CN" altLang="en-US" dirty="0">
                <a:latin typeface="微软雅黑" panose="020B0503020204020204" pitchFamily="34" charset="-122"/>
                <a:ea typeface="微软雅黑" panose="020B0503020204020204" pitchFamily="34" charset="-122"/>
              </a:rPr>
              <a:t>，东北地区下降</a:t>
            </a:r>
            <a:r>
              <a:rPr lang="en-US" altLang="zh-CN" dirty="0">
                <a:latin typeface="微软雅黑" panose="020B0503020204020204" pitchFamily="34" charset="-122"/>
                <a:ea typeface="微软雅黑" panose="020B0503020204020204" pitchFamily="34" charset="-122"/>
              </a:rPr>
              <a:t>11.63%</a:t>
            </a:r>
            <a:r>
              <a:rPr lang="zh-CN" altLang="en-US" dirty="0">
                <a:latin typeface="微软雅黑" panose="020B0503020204020204" pitchFamily="34" charset="-122"/>
                <a:ea typeface="微软雅黑" panose="020B0503020204020204" pitchFamily="34" charset="-122"/>
              </a:rPr>
              <a:t>，华东地区下降</a:t>
            </a:r>
            <a:r>
              <a:rPr lang="en-US" altLang="zh-CN" dirty="0">
                <a:latin typeface="微软雅黑" panose="020B0503020204020204" pitchFamily="34" charset="-122"/>
                <a:ea typeface="微软雅黑" panose="020B0503020204020204" pitchFamily="34" charset="-122"/>
              </a:rPr>
              <a:t>6.93%</a:t>
            </a:r>
          </a:p>
          <a:p>
            <a:pPr algn="just">
              <a:lnSpc>
                <a:spcPct val="150000"/>
              </a:lnSpc>
            </a:pPr>
            <a:endParaRPr lang="en-US" altLang="zh-CN" dirty="0">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rgbClr val="FF0000"/>
                </a:solidFill>
                <a:latin typeface="微软雅黑" panose="020B0503020204020204" pitchFamily="34" charset="-122"/>
                <a:ea typeface="微软雅黑" panose="020B0503020204020204" pitchFamily="34" charset="-122"/>
              </a:rPr>
              <a:t>2019</a:t>
            </a:r>
            <a:r>
              <a:rPr lang="zh-CN" altLang="en-US" sz="1200" dirty="0">
                <a:solidFill>
                  <a:srgbClr val="FF0000"/>
                </a:solidFill>
                <a:latin typeface="微软雅黑" panose="020B0503020204020204" pitchFamily="34" charset="-122"/>
                <a:ea typeface="微软雅黑" panose="020B0503020204020204" pitchFamily="34" charset="-122"/>
              </a:rPr>
              <a:t>年</a:t>
            </a:r>
            <a:r>
              <a:rPr lang="en-US" altLang="zh-CN" sz="1200" dirty="0">
                <a:solidFill>
                  <a:srgbClr val="FF0000"/>
                </a:solidFill>
                <a:latin typeface="微软雅黑" panose="020B0503020204020204" pitchFamily="34" charset="-122"/>
                <a:ea typeface="微软雅黑" panose="020B0503020204020204" pitchFamily="34" charset="-122"/>
              </a:rPr>
              <a:t>-10.32%</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18</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-7.55%</a:t>
            </a:r>
            <a:r>
              <a:rPr lang="zh-CN" altLang="en-US" sz="1200" dirty="0">
                <a:latin typeface="微软雅黑" panose="020B0503020204020204" pitchFamily="34" charset="-122"/>
                <a:ea typeface="微软雅黑" panose="020B0503020204020204" pitchFamily="34" charset="-122"/>
              </a:rPr>
              <a:t>，</a:t>
            </a:r>
            <a:r>
              <a:rPr lang="en-US" altLang="zh-CN" sz="1200" dirty="0">
                <a:solidFill>
                  <a:srgbClr val="FF0000"/>
                </a:solidFill>
                <a:latin typeface="微软雅黑" panose="020B0503020204020204" pitchFamily="34" charset="-122"/>
                <a:ea typeface="微软雅黑" panose="020B0503020204020204" pitchFamily="34" charset="-122"/>
              </a:rPr>
              <a:t>17</a:t>
            </a:r>
            <a:r>
              <a:rPr lang="zh-CN" altLang="en-US" sz="1200" dirty="0">
                <a:solidFill>
                  <a:srgbClr val="FF0000"/>
                </a:solidFill>
                <a:latin typeface="微软雅黑" panose="020B0503020204020204" pitchFamily="34" charset="-122"/>
                <a:ea typeface="微软雅黑" panose="020B0503020204020204" pitchFamily="34" charset="-122"/>
              </a:rPr>
              <a:t>年</a:t>
            </a:r>
            <a:endParaRPr lang="en-US" altLang="zh-CN" sz="1200" dirty="0">
              <a:solidFill>
                <a:srgbClr val="FF0000"/>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rgbClr val="FF0000"/>
                </a:solidFill>
                <a:latin typeface="微软雅黑" panose="020B0503020204020204" pitchFamily="34" charset="-122"/>
                <a:ea typeface="微软雅黑" panose="020B0503020204020204" pitchFamily="34" charset="-122"/>
              </a:rPr>
              <a:t>-11.24%</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16</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3.86%</a:t>
            </a:r>
            <a:r>
              <a:rPr lang="zh-CN" altLang="en-US" sz="1200" dirty="0">
                <a:latin typeface="微软雅黑" panose="020B0503020204020204" pitchFamily="34" charset="-122"/>
                <a:ea typeface="微软雅黑" panose="020B0503020204020204" pitchFamily="34" charset="-122"/>
              </a:rPr>
              <a:t>，</a:t>
            </a:r>
            <a:r>
              <a:rPr lang="en-US" altLang="zh-CN" sz="1200" dirty="0">
                <a:solidFill>
                  <a:srgbClr val="FF0000"/>
                </a:solidFill>
                <a:latin typeface="微软雅黑" panose="020B0503020204020204" pitchFamily="34" charset="-122"/>
                <a:ea typeface="微软雅黑" panose="020B0503020204020204" pitchFamily="34" charset="-122"/>
              </a:rPr>
              <a:t>2015</a:t>
            </a:r>
            <a:r>
              <a:rPr lang="zh-CN" altLang="en-US" sz="1200" dirty="0">
                <a:solidFill>
                  <a:srgbClr val="FF0000"/>
                </a:solidFill>
                <a:latin typeface="微软雅黑" panose="020B0503020204020204" pitchFamily="34" charset="-122"/>
                <a:ea typeface="微软雅黑" panose="020B0503020204020204" pitchFamily="34" charset="-122"/>
              </a:rPr>
              <a:t>年</a:t>
            </a:r>
            <a:r>
              <a:rPr lang="en-US" altLang="zh-CN" sz="1200" dirty="0">
                <a:solidFill>
                  <a:srgbClr val="FF0000"/>
                </a:solidFill>
                <a:latin typeface="微软雅黑" panose="020B0503020204020204" pitchFamily="34" charset="-122"/>
                <a:ea typeface="微软雅黑" panose="020B0503020204020204" pitchFamily="34" charset="-122"/>
              </a:rPr>
              <a:t>-14.46%</a:t>
            </a:r>
            <a:r>
              <a:rPr lang="zh-CN" altLang="en-US" sz="1200" dirty="0">
                <a:solidFill>
                  <a:srgbClr val="FF0000"/>
                </a:solidFill>
                <a:latin typeface="微软雅黑" panose="020B0503020204020204" pitchFamily="34" charset="-122"/>
                <a:ea typeface="微软雅黑" panose="020B0503020204020204" pitchFamily="34" charset="-122"/>
              </a:rPr>
              <a:t>。</a:t>
            </a:r>
            <a:endParaRPr lang="en-US" altLang="zh-CN" sz="1200" dirty="0">
              <a:solidFill>
                <a:srgbClr val="FF0000"/>
              </a:solidFill>
              <a:latin typeface="微软雅黑" panose="020B0503020204020204" pitchFamily="34" charset="-122"/>
              <a:ea typeface="微软雅黑" panose="020B0503020204020204" pitchFamily="34" charset="-122"/>
            </a:endParaRPr>
          </a:p>
        </p:txBody>
      </p:sp>
      <p:graphicFrame>
        <p:nvGraphicFramePr>
          <p:cNvPr id="9" name="图表 8">
            <a:extLst>
              <a:ext uri="{FF2B5EF4-FFF2-40B4-BE49-F238E27FC236}">
                <a16:creationId xmlns:a16="http://schemas.microsoft.com/office/drawing/2014/main" id="{4043D9D9-E3C8-4ACA-97AF-D55AADA5A3D3}"/>
              </a:ext>
            </a:extLst>
          </p:cNvPr>
          <p:cNvGraphicFramePr>
            <a:graphicFrameLocks/>
          </p:cNvGraphicFramePr>
          <p:nvPr>
            <p:extLst>
              <p:ext uri="{D42A27DB-BD31-4B8C-83A1-F6EECF244321}">
                <p14:modId xmlns:p14="http://schemas.microsoft.com/office/powerpoint/2010/main" val="3082516469"/>
              </p:ext>
            </p:extLst>
          </p:nvPr>
        </p:nvGraphicFramePr>
        <p:xfrm>
          <a:off x="266700" y="914408"/>
          <a:ext cx="8350250" cy="52149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59530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建材产量大幅提高</a:t>
            </a: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49659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14</a:t>
            </a:r>
            <a:endParaRPr lang="zh-CN" altLang="en-US" sz="12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BB218DC6-D513-49F7-9CA0-44D4EB8EFFF6}"/>
              </a:ext>
            </a:extLst>
          </p:cNvPr>
          <p:cNvSpPr/>
          <p:nvPr/>
        </p:nvSpPr>
        <p:spPr>
          <a:xfrm>
            <a:off x="8616950" y="1315919"/>
            <a:ext cx="3238500" cy="3782895"/>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21</a:t>
            </a:r>
            <a:r>
              <a:rPr lang="zh-CN" altLang="en-US" dirty="0">
                <a:latin typeface="微软雅黑" panose="020B0503020204020204" pitchFamily="34" charset="-122"/>
                <a:ea typeface="微软雅黑" panose="020B0503020204020204" pitchFamily="34" charset="-122"/>
              </a:rPr>
              <a:t>日，线材周产量</a:t>
            </a:r>
            <a:r>
              <a:rPr lang="en-US" altLang="zh-CN" dirty="0">
                <a:latin typeface="微软雅黑" panose="020B0503020204020204" pitchFamily="34" charset="-122"/>
                <a:ea typeface="微软雅黑" panose="020B0503020204020204" pitchFamily="34" charset="-122"/>
              </a:rPr>
              <a:t>163.67</a:t>
            </a:r>
            <a:r>
              <a:rPr lang="zh-CN" altLang="en-US" dirty="0">
                <a:latin typeface="微软雅黑" panose="020B0503020204020204" pitchFamily="34" charset="-122"/>
                <a:ea typeface="微软雅黑" panose="020B0503020204020204" pitchFamily="34" charset="-122"/>
              </a:rPr>
              <a:t>万吨，较去年同期提高</a:t>
            </a:r>
            <a:r>
              <a:rPr lang="en-US" altLang="zh-CN" dirty="0">
                <a:latin typeface="微软雅黑" panose="020B0503020204020204" pitchFamily="34" charset="-122"/>
                <a:ea typeface="微软雅黑" panose="020B0503020204020204" pitchFamily="34" charset="-122"/>
              </a:rPr>
              <a:t>20.21%</a:t>
            </a:r>
            <a:r>
              <a:rPr lang="zh-CN" altLang="en-US" dirty="0">
                <a:latin typeface="微软雅黑" panose="020B0503020204020204" pitchFamily="34" charset="-122"/>
                <a:ea typeface="微软雅黑" panose="020B0503020204020204" pitchFamily="34" charset="-122"/>
              </a:rPr>
              <a:t>；螺纹钢周产量</a:t>
            </a:r>
            <a:r>
              <a:rPr lang="en-US" altLang="zh-CN" dirty="0">
                <a:latin typeface="微软雅黑" panose="020B0503020204020204" pitchFamily="34" charset="-122"/>
                <a:ea typeface="微软雅黑" panose="020B0503020204020204" pitchFamily="34" charset="-122"/>
              </a:rPr>
              <a:t>376.32</a:t>
            </a:r>
            <a:r>
              <a:rPr lang="zh-CN" altLang="en-US" dirty="0">
                <a:latin typeface="微软雅黑" panose="020B0503020204020204" pitchFamily="34" charset="-122"/>
                <a:ea typeface="微软雅黑" panose="020B0503020204020204" pitchFamily="34" charset="-122"/>
              </a:rPr>
              <a:t>万吨，较去年同期提高</a:t>
            </a:r>
            <a:r>
              <a:rPr lang="en-US" altLang="zh-CN" dirty="0">
                <a:latin typeface="微软雅黑" panose="020B0503020204020204" pitchFamily="34" charset="-122"/>
                <a:ea typeface="微软雅黑" panose="020B0503020204020204" pitchFamily="34" charset="-122"/>
              </a:rPr>
              <a:t>21.24%</a:t>
            </a:r>
            <a:r>
              <a:rPr lang="zh-CN" altLang="en-US" dirty="0">
                <a:latin typeface="微软雅黑" panose="020B0503020204020204" pitchFamily="34" charset="-122"/>
                <a:ea typeface="微软雅黑" panose="020B0503020204020204" pitchFamily="34" charset="-122"/>
              </a:rPr>
              <a:t>；热轧板周产量</a:t>
            </a:r>
            <a:r>
              <a:rPr lang="en-US" altLang="zh-CN" dirty="0">
                <a:latin typeface="微软雅黑" panose="020B0503020204020204" pitchFamily="34" charset="-122"/>
                <a:ea typeface="微软雅黑" panose="020B0503020204020204" pitchFamily="34" charset="-122"/>
              </a:rPr>
              <a:t>324.56</a:t>
            </a:r>
            <a:r>
              <a:rPr lang="zh-CN" altLang="en-US" dirty="0">
                <a:latin typeface="微软雅黑" panose="020B0503020204020204" pitchFamily="34" charset="-122"/>
                <a:ea typeface="微软雅黑" panose="020B0503020204020204" pitchFamily="34" charset="-122"/>
              </a:rPr>
              <a:t>万吨，较去年同期下降</a:t>
            </a:r>
            <a:r>
              <a:rPr lang="en-US" altLang="zh-CN" dirty="0">
                <a:latin typeface="微软雅黑" panose="020B0503020204020204" pitchFamily="34" charset="-122"/>
                <a:ea typeface="微软雅黑" panose="020B0503020204020204" pitchFamily="34" charset="-122"/>
              </a:rPr>
              <a:t>0.62%</a:t>
            </a:r>
            <a:r>
              <a:rPr lang="zh-CN" altLang="en-US" dirty="0">
                <a:latin typeface="微软雅黑" panose="020B0503020204020204" pitchFamily="34" charset="-122"/>
                <a:ea typeface="微软雅黑" panose="020B0503020204020204" pitchFamily="34" charset="-122"/>
              </a:rPr>
              <a:t>；冷卷周产量较去年同期下降</a:t>
            </a:r>
            <a:r>
              <a:rPr lang="en-US" altLang="zh-CN" dirty="0">
                <a:latin typeface="微软雅黑" panose="020B0503020204020204" pitchFamily="34" charset="-122"/>
                <a:ea typeface="微软雅黑" panose="020B0503020204020204" pitchFamily="34" charset="-122"/>
              </a:rPr>
              <a:t>5.73%</a:t>
            </a:r>
            <a:r>
              <a:rPr lang="zh-CN" altLang="en-US" dirty="0">
                <a:latin typeface="微软雅黑" panose="020B0503020204020204" pitchFamily="34" charset="-122"/>
                <a:ea typeface="微软雅黑" panose="020B0503020204020204" pitchFamily="34" charset="-122"/>
              </a:rPr>
              <a:t>；中厚板周产量较去年同期提高</a:t>
            </a:r>
            <a:r>
              <a:rPr lang="en-US" altLang="zh-CN" dirty="0">
                <a:latin typeface="微软雅黑" panose="020B0503020204020204" pitchFamily="34" charset="-122"/>
                <a:ea typeface="微软雅黑" panose="020B0503020204020204" pitchFamily="34" charset="-122"/>
              </a:rPr>
              <a:t>3.39%</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graphicFrame>
        <p:nvGraphicFramePr>
          <p:cNvPr id="7" name="图表 6">
            <a:extLst>
              <a:ext uri="{FF2B5EF4-FFF2-40B4-BE49-F238E27FC236}">
                <a16:creationId xmlns:a16="http://schemas.microsoft.com/office/drawing/2014/main" id="{68B33880-AFEF-457B-AC51-834A353EB397}"/>
              </a:ext>
            </a:extLst>
          </p:cNvPr>
          <p:cNvGraphicFramePr>
            <a:graphicFrameLocks/>
          </p:cNvGraphicFramePr>
          <p:nvPr>
            <p:extLst>
              <p:ext uri="{D42A27DB-BD31-4B8C-83A1-F6EECF244321}">
                <p14:modId xmlns:p14="http://schemas.microsoft.com/office/powerpoint/2010/main" val="2301257592"/>
              </p:ext>
            </p:extLst>
          </p:nvPr>
        </p:nvGraphicFramePr>
        <p:xfrm>
          <a:off x="266700" y="920657"/>
          <a:ext cx="8350250" cy="52086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69370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FDC0BB-AF44-4853-83EA-38515DCE52C2}"/>
              </a:ext>
            </a:extLst>
          </p:cNvPr>
          <p:cNvSpPr/>
          <p:nvPr/>
        </p:nvSpPr>
        <p:spPr>
          <a:xfrm>
            <a:off x="336550" y="908050"/>
            <a:ext cx="11520488" cy="4994765"/>
          </a:xfrm>
          <a:prstGeom prst="rect">
            <a:avLst/>
          </a:prstGeom>
        </p:spPr>
        <p:txBody>
          <a:bodyPr wrap="square">
            <a:spAutoFit/>
          </a:bodyPr>
          <a:lstStyle/>
          <a:p>
            <a:pPr indent="457200" algn="just">
              <a:lnSpc>
                <a:spcPct val="200000"/>
              </a:lnSpc>
            </a:pPr>
            <a:r>
              <a:rPr lang="en-US" altLang="zh-CN" dirty="0">
                <a:latin typeface="微软雅黑" panose="020B0503020204020204" pitchFamily="34" charset="-122"/>
                <a:ea typeface="微软雅黑" panose="020B0503020204020204" pitchFamily="34" charset="-122"/>
              </a:rPr>
              <a:t>1. </a:t>
            </a:r>
            <a:r>
              <a:rPr lang="zh-CN" altLang="en-US" dirty="0">
                <a:latin typeface="微软雅黑" panose="020B0503020204020204" pitchFamily="34" charset="-122"/>
                <a:ea typeface="微软雅黑" panose="020B0503020204020204" pitchFamily="34" charset="-122"/>
              </a:rPr>
              <a:t>制造业超预期下滑，板材供需矛盾激化，板材价格回落，加之含铁料价格大幅升高，板材利润持续下降并率先开始亏钱。</a:t>
            </a:r>
            <a:endParaRPr lang="en-US" altLang="zh-CN" dirty="0">
              <a:latin typeface="微软雅黑" panose="020B0503020204020204" pitchFamily="34" charset="-122"/>
              <a:ea typeface="微软雅黑" panose="020B0503020204020204" pitchFamily="34" charset="-122"/>
            </a:endParaRPr>
          </a:p>
          <a:p>
            <a:pPr indent="457200" algn="just">
              <a:lnSpc>
                <a:spcPct val="200000"/>
              </a:lnSpc>
            </a:pPr>
            <a:r>
              <a:rPr lang="en-US" altLang="zh-CN" dirty="0">
                <a:latin typeface="微软雅黑" panose="020B0503020204020204" pitchFamily="34" charset="-122"/>
                <a:ea typeface="微软雅黑" panose="020B0503020204020204" pitchFamily="34" charset="-122"/>
              </a:rPr>
              <a:t>2. </a:t>
            </a:r>
            <a:r>
              <a:rPr lang="zh-CN" altLang="en-US" dirty="0">
                <a:latin typeface="微软雅黑" panose="020B0503020204020204" pitchFamily="34" charset="-122"/>
                <a:ea typeface="微软雅黑" panose="020B0503020204020204" pitchFamily="34" charset="-122"/>
              </a:rPr>
              <a:t>建材受逆周期操作和地产施工大幅回升提振，需求超预期增长，虽然产量大幅回升但供需问题不大，市场价格大幅拉涨后出现小幅回调，利润状况明显好于板材。</a:t>
            </a:r>
            <a:endParaRPr lang="en-US" altLang="zh-CN" dirty="0">
              <a:latin typeface="微软雅黑" panose="020B0503020204020204" pitchFamily="34" charset="-122"/>
              <a:ea typeface="微软雅黑" panose="020B0503020204020204" pitchFamily="34" charset="-122"/>
            </a:endParaRPr>
          </a:p>
          <a:p>
            <a:pPr indent="457200" algn="just">
              <a:lnSpc>
                <a:spcPct val="200000"/>
              </a:lnSpc>
            </a:pPr>
            <a:r>
              <a:rPr lang="en-US" altLang="zh-CN" dirty="0">
                <a:latin typeface="微软雅黑" panose="020B0503020204020204" pitchFamily="34" charset="-122"/>
                <a:ea typeface="微软雅黑" panose="020B0503020204020204" pitchFamily="34" charset="-122"/>
              </a:rPr>
              <a:t>3. </a:t>
            </a:r>
            <a:r>
              <a:rPr lang="zh-CN" altLang="en-US" dirty="0">
                <a:latin typeface="微软雅黑" panose="020B0503020204020204" pitchFamily="34" charset="-122"/>
                <a:ea typeface="微软雅黑" panose="020B0503020204020204" pitchFamily="34" charset="-122"/>
              </a:rPr>
              <a:t>板材亏损后钢厂开始削减板材产量增加建材产量，建材产量进一步提高，与此同时厄尔尼诺现象导致的全国大范围阴雨天气致使建材需求出现大幅下滑，建材供需矛盾激化（不严重），价格出现较大幅度回调。</a:t>
            </a:r>
            <a:endParaRPr lang="en-US" altLang="zh-CN" dirty="0">
              <a:latin typeface="微软雅黑" panose="020B0503020204020204" pitchFamily="34" charset="-122"/>
              <a:ea typeface="微软雅黑" panose="020B0503020204020204" pitchFamily="34" charset="-122"/>
            </a:endParaRPr>
          </a:p>
          <a:p>
            <a:pPr indent="457200" algn="just">
              <a:lnSpc>
                <a:spcPct val="200000"/>
              </a:lnSpc>
            </a:pPr>
            <a:r>
              <a:rPr lang="zh-CN" altLang="en-US" dirty="0">
                <a:latin typeface="微软雅黑" panose="020B0503020204020204" pitchFamily="34" charset="-122"/>
                <a:ea typeface="微软雅黑" panose="020B0503020204020204" pitchFamily="34" charset="-122"/>
              </a:rPr>
              <a:t>后期钢产量重心小幅下移，随着板材产量进一步削减，板材供需将首先达到新的平衡，价格将率先出现反弹，拉动市场情绪改善、企稳，建材价格也将出现修复性反弹，而连续阴雨天气结束之后，建材需求回升，建材价格仍有走高可能。</a:t>
            </a:r>
          </a:p>
        </p:txBody>
      </p:sp>
      <p:sp>
        <p:nvSpPr>
          <p:cNvPr id="4" name="文本框 5">
            <a:extLst>
              <a:ext uri="{FF2B5EF4-FFF2-40B4-BE49-F238E27FC236}">
                <a16:creationId xmlns:a16="http://schemas.microsoft.com/office/drawing/2014/main" id="{559813CC-E628-42F5-AA40-9C4F66627409}"/>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19</a:t>
            </a:r>
            <a:endParaRPr lang="zh-CN" altLang="en-US" sz="1200" dirty="0">
              <a:latin typeface="微软雅黑" panose="020B0503020204020204" pitchFamily="34" charset="-122"/>
              <a:ea typeface="微软雅黑" panose="020B0503020204020204" pitchFamily="34" charset="-122"/>
            </a:endParaRPr>
          </a:p>
        </p:txBody>
      </p:sp>
      <p:cxnSp>
        <p:nvCxnSpPr>
          <p:cNvPr id="5" name="直接连接符 2">
            <a:extLst>
              <a:ext uri="{FF2B5EF4-FFF2-40B4-BE49-F238E27FC236}">
                <a16:creationId xmlns:a16="http://schemas.microsoft.com/office/drawing/2014/main" id="{C2364A5D-AD4E-2B46-AE91-3640643275D1}"/>
              </a:ext>
            </a:extLst>
          </p:cNvPr>
          <p:cNvCxnSpPr>
            <a:cxnSpLocks noChangeShapeType="1"/>
          </p:cNvCxnSpPr>
          <p:nvPr/>
        </p:nvCxnSpPr>
        <p:spPr bwMode="auto">
          <a:xfrm>
            <a:off x="336550" y="727075"/>
            <a:ext cx="620982"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1">
            <a:extLst>
              <a:ext uri="{FF2B5EF4-FFF2-40B4-BE49-F238E27FC236}">
                <a16:creationId xmlns:a16="http://schemas.microsoft.com/office/drawing/2014/main" id="{7D387597-2A92-E74D-83CA-5E7FDF3D6C53}"/>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总结</a:t>
            </a:r>
            <a:endParaRPr lang="zh-CN" altLang="zh-CN"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37665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6">
            <a:extLst>
              <a:ext uri="{FF2B5EF4-FFF2-40B4-BE49-F238E27FC236}">
                <a16:creationId xmlns:a16="http://schemas.microsoft.com/office/drawing/2014/main" id="{BC1319CA-591E-41BC-9E23-11CD091B4EF9}"/>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a:solidFill>
                  <a:srgbClr val="0075C2"/>
                </a:solidFill>
                <a:latin typeface="微软雅黑" panose="020B0503020204020204" pitchFamily="34" charset="-122"/>
                <a:ea typeface="微软雅黑" panose="020B0503020204020204" pitchFamily="34" charset="-122"/>
              </a:rPr>
              <a:t>采购管理部调价建议</a:t>
            </a:r>
          </a:p>
        </p:txBody>
      </p:sp>
      <p:cxnSp>
        <p:nvCxnSpPr>
          <p:cNvPr id="33795" name="直接连接符 2">
            <a:extLst>
              <a:ext uri="{FF2B5EF4-FFF2-40B4-BE49-F238E27FC236}">
                <a16:creationId xmlns:a16="http://schemas.microsoft.com/office/drawing/2014/main" id="{AEAD150E-8904-4F08-A331-2AAC4AB07B13}"/>
              </a:ext>
            </a:extLst>
          </p:cNvPr>
          <p:cNvCxnSpPr>
            <a:cxnSpLocks noChangeShapeType="1"/>
          </p:cNvCxnSpPr>
          <p:nvPr/>
        </p:nvCxnSpPr>
        <p:spPr bwMode="auto">
          <a:xfrm>
            <a:off x="336550" y="727075"/>
            <a:ext cx="28257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矩形 4">
            <a:extLst>
              <a:ext uri="{FF2B5EF4-FFF2-40B4-BE49-F238E27FC236}">
                <a16:creationId xmlns:a16="http://schemas.microsoft.com/office/drawing/2014/main" id="{0FE5C45E-2189-4710-9F94-A8215339E3C0}"/>
              </a:ext>
            </a:extLst>
          </p:cNvPr>
          <p:cNvSpPr/>
          <p:nvPr/>
        </p:nvSpPr>
        <p:spPr>
          <a:xfrm>
            <a:off x="336550" y="873125"/>
            <a:ext cx="11520488" cy="3794437"/>
          </a:xfrm>
          <a:prstGeom prst="rect">
            <a:avLst/>
          </a:prstGeom>
        </p:spPr>
        <p:txBody>
          <a:bodyPr wrap="square">
            <a:spAutoFit/>
          </a:bodyPr>
          <a:lstStyle/>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煤炭：</a:t>
            </a:r>
            <a:r>
              <a:rPr lang="zh-CN" altLang="en-US" dirty="0">
                <a:latin typeface="Microsoft YaHei" panose="020B0503020204020204" pitchFamily="34" charset="-122"/>
                <a:ea typeface="Microsoft YaHei" panose="020B0503020204020204" pitchFamily="34" charset="-122"/>
              </a:rPr>
              <a:t>焦炭市场回调，</a:t>
            </a:r>
            <a:r>
              <a:rPr lang="en-US" altLang="zh-CN" dirty="0">
                <a:latin typeface="Microsoft YaHei" panose="020B0503020204020204" pitchFamily="34" charset="-122"/>
                <a:ea typeface="Microsoft YaHei" panose="020B0503020204020204" pitchFamily="34" charset="-122"/>
              </a:rPr>
              <a:t>7</a:t>
            </a:r>
            <a:r>
              <a:rPr lang="zh-CN" altLang="en-US" dirty="0">
                <a:latin typeface="Microsoft YaHei" panose="020B0503020204020204" pitchFamily="34" charset="-122"/>
                <a:ea typeface="Microsoft YaHei" panose="020B0503020204020204" pitchFamily="34" charset="-122"/>
              </a:rPr>
              <a:t>月份地方炼焦煤价格走势分化，低硫优质主焦价格以稳为主，其它炼焦煤资源有</a:t>
            </a:r>
            <a:r>
              <a:rPr lang="en-US" altLang="zh-CN" dirty="0">
                <a:latin typeface="Microsoft YaHei" panose="020B0503020204020204" pitchFamily="34" charset="-122"/>
                <a:ea typeface="Microsoft YaHei" panose="020B0503020204020204" pitchFamily="34" charset="-122"/>
              </a:rPr>
              <a:t>20</a:t>
            </a:r>
            <a:r>
              <a:rPr lang="zh-CN" altLang="en-US" dirty="0">
                <a:latin typeface="Microsoft YaHei" panose="020B0503020204020204" pitchFamily="34" charset="-122"/>
                <a:ea typeface="Microsoft YaHei" panose="020B0503020204020204" pitchFamily="34" charset="-122"/>
              </a:rPr>
              <a:t>－</a:t>
            </a:r>
            <a:r>
              <a:rPr lang="en-US" altLang="zh-CN" dirty="0">
                <a:latin typeface="Microsoft YaHei" panose="020B0503020204020204" pitchFamily="34" charset="-122"/>
                <a:ea typeface="Microsoft YaHei" panose="020B0503020204020204" pitchFamily="34" charset="-122"/>
              </a:rPr>
              <a:t>30</a:t>
            </a:r>
            <a:r>
              <a:rPr lang="zh-CN" altLang="en-US" dirty="0">
                <a:latin typeface="Microsoft YaHei" panose="020B0503020204020204" pitchFamily="34" charset="-122"/>
                <a:ea typeface="Microsoft YaHei" panose="020B0503020204020204" pitchFamily="34" charset="-122"/>
              </a:rPr>
              <a:t>元／吨降幅，地方专用煤价格有</a:t>
            </a:r>
            <a:r>
              <a:rPr lang="en-US" altLang="zh-CN" dirty="0">
                <a:latin typeface="Microsoft YaHei" panose="020B0503020204020204" pitchFamily="34" charset="-122"/>
                <a:ea typeface="Microsoft YaHei" panose="020B0503020204020204" pitchFamily="34" charset="-122"/>
              </a:rPr>
              <a:t>10-20</a:t>
            </a:r>
            <a:r>
              <a:rPr lang="zh-CN" altLang="en-US" dirty="0">
                <a:latin typeface="Microsoft YaHei" panose="020B0503020204020204" pitchFamily="34" charset="-122"/>
                <a:ea typeface="Microsoft YaHei" panose="020B0503020204020204" pitchFamily="34" charset="-122"/>
              </a:rPr>
              <a:t>元／吨降幅，</a:t>
            </a:r>
            <a:r>
              <a:rPr lang="en-US" altLang="zh-CN" dirty="0">
                <a:latin typeface="Microsoft YaHei" panose="020B0503020204020204" pitchFamily="34" charset="-122"/>
                <a:ea typeface="Microsoft YaHei" panose="020B0503020204020204" pitchFamily="34" charset="-122"/>
              </a:rPr>
              <a:t>7</a:t>
            </a:r>
            <a:r>
              <a:rPr lang="zh-CN" altLang="en-US" dirty="0">
                <a:latin typeface="Microsoft YaHei" panose="020B0503020204020204" pitchFamily="34" charset="-122"/>
                <a:ea typeface="Microsoft YaHei" panose="020B0503020204020204" pitchFamily="34" charset="-122"/>
              </a:rPr>
              <a:t>月迎来长协调价窗口，牢固树立成本意识，做好各项工作。</a:t>
            </a:r>
            <a:endParaRPr lang="en-US" altLang="zh-CN" dirty="0">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焦炭</a:t>
            </a:r>
            <a:r>
              <a:rPr lang="zh-CN" altLang="en-US" dirty="0">
                <a:solidFill>
                  <a:srgbClr val="222A35"/>
                </a:solidFill>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受钢厂盈利减弱影响，焦炭市场承压，预计平稳偏弱，关注主产区环保限产。</a:t>
            </a:r>
            <a:endParaRPr lang="en-US" altLang="zh-CN" dirty="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铁精粉：</a:t>
            </a:r>
            <a:r>
              <a:rPr lang="zh-CN" altLang="en-US" dirty="0">
                <a:solidFill>
                  <a:srgbClr val="222A35"/>
                </a:solidFill>
                <a:latin typeface="Microsoft YaHei" panose="020B0503020204020204" pitchFamily="34" charset="-122"/>
                <a:ea typeface="Microsoft YaHei" panose="020B0503020204020204" pitchFamily="34" charset="-122"/>
              </a:rPr>
              <a:t>震荡运行，保持各品种合理库存。</a:t>
            </a:r>
          </a:p>
          <a:p>
            <a:pPr algn="just">
              <a:lnSpc>
                <a:spcPct val="200000"/>
              </a:lnSpc>
              <a:spcBef>
                <a:spcPts val="1200"/>
              </a:spcBef>
            </a:pPr>
            <a:r>
              <a:rPr lang="zh-CN" altLang="en-US" b="1" dirty="0">
                <a:solidFill>
                  <a:srgbClr val="222A35"/>
                </a:solidFill>
                <a:latin typeface="Microsoft YaHei" panose="020B0503020204020204" pitchFamily="34" charset="-122"/>
                <a:ea typeface="Microsoft YaHei" panose="020B0503020204020204" pitchFamily="34" charset="-122"/>
              </a:rPr>
              <a:t>铁合金：</a:t>
            </a:r>
            <a:r>
              <a:rPr lang="zh-CN" altLang="en-US" dirty="0">
                <a:solidFill>
                  <a:srgbClr val="222A35"/>
                </a:solidFill>
                <a:latin typeface="Microsoft YaHei" panose="020B0503020204020204" pitchFamily="34" charset="-122"/>
                <a:ea typeface="Microsoft YaHei" panose="020B0503020204020204" pitchFamily="34" charset="-122"/>
              </a:rPr>
              <a:t>三大合金市场供应偏紧，期货盘面价格居高，现货价格提涨，预计锰系市场价格上涨</a:t>
            </a:r>
            <a:r>
              <a:rPr lang="en-US" altLang="zh-CN" dirty="0">
                <a:solidFill>
                  <a:srgbClr val="222A35"/>
                </a:solidFill>
                <a:latin typeface="Microsoft YaHei" panose="020B0503020204020204" pitchFamily="34" charset="-122"/>
                <a:ea typeface="Microsoft YaHei" panose="020B0503020204020204" pitchFamily="34" charset="-122"/>
              </a:rPr>
              <a:t>100-300</a:t>
            </a:r>
            <a:r>
              <a:rPr lang="zh-CN" altLang="en-US" dirty="0">
                <a:solidFill>
                  <a:srgbClr val="222A35"/>
                </a:solidFill>
                <a:latin typeface="Microsoft YaHei" panose="020B0503020204020204" pitchFamily="34" charset="-122"/>
                <a:ea typeface="Microsoft YaHei" panose="020B0503020204020204" pitchFamily="34" charset="-122"/>
              </a:rPr>
              <a:t>元</a:t>
            </a:r>
            <a:r>
              <a:rPr lang="en-US" altLang="zh-CN" dirty="0">
                <a:solidFill>
                  <a:srgbClr val="222A35"/>
                </a:solidFill>
                <a:latin typeface="Microsoft YaHei" panose="020B0503020204020204" pitchFamily="34" charset="-122"/>
                <a:ea typeface="Microsoft YaHei" panose="020B0503020204020204" pitchFamily="34" charset="-122"/>
              </a:rPr>
              <a:t>/</a:t>
            </a:r>
            <a:r>
              <a:rPr lang="zh-CN" altLang="en-US" dirty="0">
                <a:solidFill>
                  <a:srgbClr val="222A35"/>
                </a:solidFill>
                <a:latin typeface="Microsoft YaHei" panose="020B0503020204020204" pitchFamily="34" charset="-122"/>
                <a:ea typeface="Microsoft YaHei" panose="020B0503020204020204" pitchFamily="34" charset="-122"/>
              </a:rPr>
              <a:t>吨，硅铁大厂封盘待涨，传言欲涨</a:t>
            </a:r>
            <a:r>
              <a:rPr lang="en-US" altLang="zh-CN" dirty="0">
                <a:solidFill>
                  <a:srgbClr val="222A35"/>
                </a:solidFill>
                <a:latin typeface="Microsoft YaHei" panose="020B0503020204020204" pitchFamily="34" charset="-122"/>
                <a:ea typeface="Microsoft YaHei" panose="020B0503020204020204" pitchFamily="34" charset="-122"/>
              </a:rPr>
              <a:t>300</a:t>
            </a:r>
            <a:r>
              <a:rPr lang="zh-CN" altLang="en-US" dirty="0">
                <a:solidFill>
                  <a:srgbClr val="222A35"/>
                </a:solidFill>
                <a:latin typeface="Microsoft YaHei" panose="020B0503020204020204" pitchFamily="34" charset="-122"/>
                <a:ea typeface="Microsoft YaHei" panose="020B0503020204020204" pitchFamily="34" charset="-122"/>
              </a:rPr>
              <a:t>元</a:t>
            </a:r>
            <a:r>
              <a:rPr lang="en-US" altLang="zh-CN" dirty="0">
                <a:solidFill>
                  <a:srgbClr val="222A35"/>
                </a:solidFill>
                <a:latin typeface="Microsoft YaHei" panose="020B0503020204020204" pitchFamily="34" charset="-122"/>
                <a:ea typeface="Microsoft YaHei" panose="020B0503020204020204" pitchFamily="34" charset="-122"/>
              </a:rPr>
              <a:t>/</a:t>
            </a:r>
            <a:r>
              <a:rPr lang="zh-CN" altLang="en-US" dirty="0">
                <a:solidFill>
                  <a:srgbClr val="222A35"/>
                </a:solidFill>
                <a:latin typeface="Microsoft YaHei" panose="020B0503020204020204" pitchFamily="34" charset="-122"/>
                <a:ea typeface="Microsoft YaHei" panose="020B0503020204020204" pitchFamily="34" charset="-122"/>
              </a:rPr>
              <a:t>吨，市场合理上涨区间</a:t>
            </a:r>
            <a:r>
              <a:rPr lang="en-US" altLang="zh-CN" dirty="0">
                <a:solidFill>
                  <a:srgbClr val="222A35"/>
                </a:solidFill>
                <a:latin typeface="Microsoft YaHei" panose="020B0503020204020204" pitchFamily="34" charset="-122"/>
                <a:ea typeface="Microsoft YaHei" panose="020B0503020204020204" pitchFamily="34" charset="-122"/>
              </a:rPr>
              <a:t>50-150</a:t>
            </a:r>
            <a:r>
              <a:rPr lang="zh-CN" altLang="en-US" dirty="0">
                <a:solidFill>
                  <a:srgbClr val="222A35"/>
                </a:solidFill>
                <a:latin typeface="Microsoft YaHei" panose="020B0503020204020204" pitchFamily="34" charset="-122"/>
                <a:ea typeface="Microsoft YaHei" panose="020B0503020204020204" pitchFamily="34" charset="-122"/>
              </a:rPr>
              <a:t>元</a:t>
            </a:r>
            <a:r>
              <a:rPr lang="en-US" altLang="zh-CN" dirty="0">
                <a:solidFill>
                  <a:srgbClr val="222A35"/>
                </a:solidFill>
                <a:latin typeface="Microsoft YaHei" panose="020B0503020204020204" pitchFamily="34" charset="-122"/>
                <a:ea typeface="Microsoft YaHei" panose="020B0503020204020204" pitchFamily="34" charset="-122"/>
              </a:rPr>
              <a:t>/</a:t>
            </a:r>
            <a:r>
              <a:rPr lang="zh-CN" altLang="en-US" dirty="0">
                <a:solidFill>
                  <a:srgbClr val="222A35"/>
                </a:solidFill>
                <a:latin typeface="Microsoft YaHei" panose="020B0503020204020204" pitchFamily="34" charset="-122"/>
                <a:ea typeface="Microsoft YaHei" panose="020B0503020204020204" pitchFamily="34" charset="-122"/>
              </a:rPr>
              <a:t>吨。</a:t>
            </a:r>
          </a:p>
        </p:txBody>
      </p:sp>
      <p:sp>
        <p:nvSpPr>
          <p:cNvPr id="33797" name="文本框 5">
            <a:extLst>
              <a:ext uri="{FF2B5EF4-FFF2-40B4-BE49-F238E27FC236}">
                <a16:creationId xmlns:a16="http://schemas.microsoft.com/office/drawing/2014/main" id="{0A7A3496-3B8F-497F-9EA8-9AE82EC471D0}"/>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20</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FA62813-3A83-48C9-BC41-A0D349336367}"/>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98B6E4D2-6A0A-4B5A-B28F-19AE320427BF}"/>
              </a:ext>
            </a:extLst>
          </p:cNvPr>
          <p:cNvSpPr/>
          <p:nvPr/>
        </p:nvSpPr>
        <p:spPr>
          <a:xfrm>
            <a:off x="0" y="5074549"/>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B2189B13-3216-4335-9D05-16926214262A}"/>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35845" name="图片 10">
            <a:extLst>
              <a:ext uri="{FF2B5EF4-FFF2-40B4-BE49-F238E27FC236}">
                <a16:creationId xmlns:a16="http://schemas.microsoft.com/office/drawing/2014/main" id="{1B393FB6-DC57-4223-9B42-033464E83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 Box 3">
            <a:extLst>
              <a:ext uri="{FF2B5EF4-FFF2-40B4-BE49-F238E27FC236}">
                <a16:creationId xmlns:a16="http://schemas.microsoft.com/office/drawing/2014/main" id="{AB1561E7-DA71-4F4E-BB29-6DC9842F6257}"/>
              </a:ext>
            </a:extLst>
          </p:cNvPr>
          <p:cNvSpPr txBox="1">
            <a:spLocks noChangeArrowheads="1"/>
          </p:cNvSpPr>
          <p:nvPr/>
        </p:nvSpPr>
        <p:spPr bwMode="auto">
          <a:xfrm>
            <a:off x="334963" y="1422400"/>
            <a:ext cx="11522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b="1">
                <a:solidFill>
                  <a:srgbClr val="FFFFFF"/>
                </a:solidFill>
                <a:latin typeface="微软雅黑" panose="020B0503020204020204" pitchFamily="34" charset="-122"/>
                <a:ea typeface="微软雅黑" panose="020B0503020204020204" pitchFamily="34" charset="-122"/>
              </a:rPr>
              <a:t>Thanks</a:t>
            </a:r>
            <a:r>
              <a:rPr lang="zh-CN" altLang="zh-CN" sz="4800" b="1">
                <a:solidFill>
                  <a:srgbClr val="FFFFFF"/>
                </a:solidFill>
                <a:latin typeface="微软雅黑" panose="020B0503020204020204" pitchFamily="34" charset="-122"/>
                <a:ea typeface="微软雅黑" panose="020B0503020204020204" pitchFamily="34" charset="-122"/>
              </a:rPr>
              <a:t> !</a:t>
            </a:r>
          </a:p>
        </p:txBody>
      </p:sp>
      <p:sp>
        <p:nvSpPr>
          <p:cNvPr id="35847" name="Text Box 4">
            <a:extLst>
              <a:ext uri="{FF2B5EF4-FFF2-40B4-BE49-F238E27FC236}">
                <a16:creationId xmlns:a16="http://schemas.microsoft.com/office/drawing/2014/main" id="{7212B68C-248D-44C1-A74A-65B4B00A9323}"/>
              </a:ext>
            </a:extLst>
          </p:cNvPr>
          <p:cNvSpPr txBox="1">
            <a:spLocks noChangeArrowheads="1"/>
          </p:cNvSpPr>
          <p:nvPr/>
        </p:nvSpPr>
        <p:spPr bwMode="auto">
          <a:xfrm>
            <a:off x="334963" y="2382838"/>
            <a:ext cx="11522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5400">
                <a:solidFill>
                  <a:srgbClr val="FFFFFF"/>
                </a:solidFill>
                <a:latin typeface="Arial" panose="020B0604020202020204" pitchFamily="34" charset="0"/>
                <a:ea typeface="微软雅黑" panose="020B0503020204020204" pitchFamily="34" charset="-122"/>
              </a:rPr>
              <a:t> </a:t>
            </a:r>
            <a:r>
              <a:rPr lang="zh-CN" altLang="zh-CN" sz="5400">
                <a:solidFill>
                  <a:srgbClr val="FFFFFF"/>
                </a:solidFill>
                <a:latin typeface="Arial" panose="020B0604020202020204" pitchFamily="34" charset="0"/>
                <a:ea typeface="微软雅黑" panose="020B0503020204020204" pitchFamily="34" charset="-122"/>
              </a:rPr>
              <a:t>谢谢！</a:t>
            </a:r>
          </a:p>
        </p:txBody>
      </p:sp>
    </p:spTree>
  </p:cSld>
  <p:clrMapOvr>
    <a:masterClrMapping/>
  </p:clrMapOvr>
</p:sld>
</file>

<file path=ppt/theme/theme1.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31595</TotalTime>
  <Words>1573</Words>
  <Application>Microsoft Office PowerPoint</Application>
  <PresentationFormat>宽屏</PresentationFormat>
  <Paragraphs>319</Paragraphs>
  <Slides>22</Slides>
  <Notes>21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等线</vt:lpstr>
      <vt:lpstr>等线 Light</vt:lpstr>
      <vt:lpstr>Microsoft YaHei</vt:lpstr>
      <vt:lpstr>Microsoft YaHei</vt:lpstr>
      <vt:lpstr>微软雅黑 Light</vt:lpstr>
      <vt:lpstr>Arial</vt:lpstr>
      <vt:lpstr>Office 主题​​</vt:lpstr>
      <vt:lpstr>宏观经济和行业市场简析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冉 沐晗</cp:lastModifiedBy>
  <cp:revision>1496</cp:revision>
  <dcterms:created xsi:type="dcterms:W3CDTF">2017-10-16T02:28:00Z</dcterms:created>
  <dcterms:modified xsi:type="dcterms:W3CDTF">2019-06-23T23:59:20Z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