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1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1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notesSlides/notesSlide19.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0.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2.xml" ContentType="application/vnd.openxmlformats-officedocument.themeOverride+xml"/>
  <Override PartName="/ppt/notesSlides/notesSlide2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3.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4.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58" r:id="rId3"/>
    <p:sldId id="381" r:id="rId4"/>
    <p:sldId id="347" r:id="rId5"/>
    <p:sldId id="330" r:id="rId6"/>
    <p:sldId id="446" r:id="rId7"/>
    <p:sldId id="360" r:id="rId8"/>
    <p:sldId id="384" r:id="rId9"/>
    <p:sldId id="329" r:id="rId10"/>
    <p:sldId id="444" r:id="rId11"/>
    <p:sldId id="445" r:id="rId12"/>
    <p:sldId id="424" r:id="rId13"/>
    <p:sldId id="425" r:id="rId14"/>
    <p:sldId id="431" r:id="rId15"/>
    <p:sldId id="428" r:id="rId16"/>
    <p:sldId id="430" r:id="rId17"/>
    <p:sldId id="434" r:id="rId18"/>
    <p:sldId id="427" r:id="rId19"/>
    <p:sldId id="437" r:id="rId20"/>
    <p:sldId id="439" r:id="rId21"/>
    <p:sldId id="443" r:id="rId22"/>
    <p:sldId id="440" r:id="rId23"/>
    <p:sldId id="441" r:id="rId24"/>
    <p:sldId id="435" r:id="rId25"/>
    <p:sldId id="274" r:id="rId26"/>
    <p:sldId id="258" r:id="rId27"/>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2">
          <p15:clr>
            <a:srgbClr val="A4A3A4"/>
          </p15:clr>
        </p15:guide>
        <p15:guide id="6" pos="7469" userDrawn="1">
          <p15:clr>
            <a:srgbClr val="A4A3A4"/>
          </p15:clr>
        </p15:guide>
        <p15:guide id="7" orient="horz" pos="459" userDrawn="1">
          <p15:clr>
            <a:srgbClr val="A4A3A4"/>
          </p15:clr>
        </p15:guide>
        <p15:guide id="8" pos="167">
          <p15:clr>
            <a:srgbClr val="A4A3A4"/>
          </p15:clr>
        </p15:guide>
        <p15:guide id="9" pos="5428" userDrawn="1">
          <p15:clr>
            <a:srgbClr val="A4A3A4"/>
          </p15:clr>
        </p15:guide>
        <p15:guide id="10" pos="27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5C2"/>
    <a:srgbClr val="0476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00" autoAdjust="0"/>
    <p:restoredTop sz="77209" autoAdjust="0"/>
  </p:normalViewPr>
  <p:slideViewPr>
    <p:cSldViewPr snapToGrid="0" showGuides="1">
      <p:cViewPr varScale="1">
        <p:scale>
          <a:sx n="115" d="100"/>
          <a:sy n="115" d="100"/>
        </p:scale>
        <p:origin x="840" y="102"/>
      </p:cViewPr>
      <p:guideLst>
        <p:guide orient="horz" pos="2137"/>
        <p:guide pos="3840"/>
        <p:guide orient="horz" pos="572"/>
        <p:guide orient="horz" pos="3861"/>
        <p:guide pos="212"/>
        <p:guide pos="7469"/>
        <p:guide orient="horz" pos="459"/>
        <p:guide pos="167"/>
        <p:guide pos="5428"/>
        <p:guide pos="279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F:\&#24066;&#22330;&#20998;&#26512;&#25968;&#25454;\wind\&#25968;&#25454;&#27719;&#24635;.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F:\&#24066;&#22330;&#20998;&#26512;&#25968;&#25454;\wind\&#25968;&#25454;&#27719;&#24635;.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F:\&#24066;&#22330;&#20998;&#26512;&#25968;&#25454;\wind\&#25968;&#25454;&#27719;&#24635;.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1.xml"/><Relationship Id="rId4" Type="http://schemas.openxmlformats.org/officeDocument/2006/relationships/oleObject" Target="file:///F:\&#24066;&#22330;&#20998;&#26512;&#25968;&#25454;\wind\&#25968;&#25454;&#27719;&#24635;.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Wind\Wind.NET.Client\WindNET\users\W1598075001\export\&#19978;&#28023;&#37329;&#20132;&#25152;&#40644;&#37329;&#29616;&#36135;&#32467;&#31639;&#20215;Au(T+D).xls"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F:\&#24066;&#22330;&#20998;&#26512;&#25968;&#25454;\wind\&#25968;&#25454;&#27719;&#24635;.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F:\&#24066;&#22330;&#20998;&#26512;&#25968;&#25454;\wind\&#25968;&#25454;&#27719;&#24635;.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F:\&#24066;&#22330;&#20998;&#26512;&#25968;&#25454;\Mysteel\247&#23478;&#38050;&#21378;&#39640;&#28809;&#24320;&#24037;&#29575;&#21450;&#38081;&#27700;&#20135;&#37327;.xls"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F:\&#24066;&#22330;&#20998;&#26512;&#25968;&#25454;\wind\&#25968;&#25454;&#27719;&#24635;.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F:\&#24066;&#22330;&#20998;&#26512;&#25968;&#25454;\wind\&#25968;&#25454;&#27719;&#24635;.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24066;&#22330;&#20998;&#26512;&#25968;&#25454;\wind\&#25968;&#25454;&#27719;&#24635;.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F:\&#24066;&#22330;&#20998;&#26512;&#25968;&#25454;\wind\&#25968;&#25454;&#27719;&#24635;.xlsx"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F:\&#24066;&#22330;&#20998;&#26512;&#25968;&#25454;\wind\&#27773;&#36710;&#20135;&#37327;.xls"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F:\&#24066;&#22330;&#20998;&#26512;&#25968;&#25454;\Mysteel\&#24314;&#31569;&#38050;&#26448;&#25104;&#20132;&#37327;.xls"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F:\&#24066;&#22330;&#20998;&#26512;&#25968;&#25454;\wind\&#38050;&#26448;&#20986;&#21475;&#25968;&#37327;&#65306;&#32047;&#35745;&#20540;.xls"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F:\&#24066;&#22330;&#20998;&#26512;&#25968;&#25454;\wind\&#38050;&#26448;&#20986;&#21475;&#21333;&#20215;.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全球PMI!$B$1</c:f>
              <c:strCache>
                <c:ptCount val="1"/>
                <c:pt idx="0">
                  <c:v>全球综合PMI</c:v>
                </c:pt>
              </c:strCache>
            </c:strRef>
          </c:tx>
          <c:spPr>
            <a:ln w="19050" cap="rnd">
              <a:solidFill>
                <a:schemeClr val="accent1"/>
              </a:solidFill>
              <a:round/>
            </a:ln>
            <a:effectLst/>
          </c:spPr>
          <c:marker>
            <c:symbol val="none"/>
          </c:marker>
          <c:dLbls>
            <c:dLbl>
              <c:idx val="42"/>
              <c:layout>
                <c:manualLayout>
                  <c:x val="0"/>
                  <c:y val="-1.21617501275547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4F-4AC0-B06A-A1AAF582489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全球PMI!$A$2:$A$44</c:f>
              <c:numCache>
                <c:formatCode>yyyy\-mm\-dd</c:formatCode>
                <c:ptCount val="43"/>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numCache>
            </c:numRef>
          </c:cat>
          <c:val>
            <c:numRef>
              <c:f>全球PMI!$B$2:$B$44</c:f>
              <c:numCache>
                <c:formatCode>General</c:formatCode>
                <c:ptCount val="43"/>
                <c:pt idx="0">
                  <c:v>52.6</c:v>
                </c:pt>
                <c:pt idx="1">
                  <c:v>50.8</c:v>
                </c:pt>
                <c:pt idx="2">
                  <c:v>51.5</c:v>
                </c:pt>
                <c:pt idx="3">
                  <c:v>51.6</c:v>
                </c:pt>
                <c:pt idx="4">
                  <c:v>51.1</c:v>
                </c:pt>
                <c:pt idx="5">
                  <c:v>51.2</c:v>
                </c:pt>
                <c:pt idx="6">
                  <c:v>51.5</c:v>
                </c:pt>
                <c:pt idx="7">
                  <c:v>51.4</c:v>
                </c:pt>
                <c:pt idx="8">
                  <c:v>51.7</c:v>
                </c:pt>
                <c:pt idx="9">
                  <c:v>53.3</c:v>
                </c:pt>
                <c:pt idx="10">
                  <c:v>53.3</c:v>
                </c:pt>
                <c:pt idx="11">
                  <c:v>53.6</c:v>
                </c:pt>
                <c:pt idx="12">
                  <c:v>53.9</c:v>
                </c:pt>
                <c:pt idx="13">
                  <c:v>53.4</c:v>
                </c:pt>
                <c:pt idx="14">
                  <c:v>53.7</c:v>
                </c:pt>
                <c:pt idx="15">
                  <c:v>53.6</c:v>
                </c:pt>
                <c:pt idx="16">
                  <c:v>53.8</c:v>
                </c:pt>
                <c:pt idx="17">
                  <c:v>53.7</c:v>
                </c:pt>
                <c:pt idx="18">
                  <c:v>53.6</c:v>
                </c:pt>
                <c:pt idx="19">
                  <c:v>54</c:v>
                </c:pt>
                <c:pt idx="20">
                  <c:v>53.9</c:v>
                </c:pt>
                <c:pt idx="21">
                  <c:v>54</c:v>
                </c:pt>
                <c:pt idx="22">
                  <c:v>54.1</c:v>
                </c:pt>
                <c:pt idx="23">
                  <c:v>54.3</c:v>
                </c:pt>
                <c:pt idx="24">
                  <c:v>54.6</c:v>
                </c:pt>
                <c:pt idx="25">
                  <c:v>54.8</c:v>
                </c:pt>
                <c:pt idx="26">
                  <c:v>53.3</c:v>
                </c:pt>
                <c:pt idx="27">
                  <c:v>53.9</c:v>
                </c:pt>
                <c:pt idx="28">
                  <c:v>54</c:v>
                </c:pt>
                <c:pt idx="29">
                  <c:v>54.2</c:v>
                </c:pt>
                <c:pt idx="30">
                  <c:v>53.7</c:v>
                </c:pt>
                <c:pt idx="31">
                  <c:v>53.4</c:v>
                </c:pt>
                <c:pt idx="32">
                  <c:v>52.8</c:v>
                </c:pt>
                <c:pt idx="33">
                  <c:v>53</c:v>
                </c:pt>
                <c:pt idx="34">
                  <c:v>53.2</c:v>
                </c:pt>
                <c:pt idx="35">
                  <c:v>52.7</c:v>
                </c:pt>
                <c:pt idx="36">
                  <c:v>52.1</c:v>
                </c:pt>
                <c:pt idx="37">
                  <c:v>52.6</c:v>
                </c:pt>
                <c:pt idx="38">
                  <c:v>52.7</c:v>
                </c:pt>
                <c:pt idx="39">
                  <c:v>52.1</c:v>
                </c:pt>
                <c:pt idx="40">
                  <c:v>51.2</c:v>
                </c:pt>
                <c:pt idx="41">
                  <c:v>51.2</c:v>
                </c:pt>
                <c:pt idx="42">
                  <c:v>51.7</c:v>
                </c:pt>
              </c:numCache>
            </c:numRef>
          </c:val>
          <c:smooth val="0"/>
          <c:extLst>
            <c:ext xmlns:c16="http://schemas.microsoft.com/office/drawing/2014/chart" uri="{C3380CC4-5D6E-409C-BE32-E72D297353CC}">
              <c16:uniqueId val="{00000001-D34F-4AC0-B06A-A1AAF5824890}"/>
            </c:ext>
          </c:extLst>
        </c:ser>
        <c:ser>
          <c:idx val="1"/>
          <c:order val="1"/>
          <c:tx>
            <c:strRef>
              <c:f>全球PMI!$C$1</c:f>
              <c:strCache>
                <c:ptCount val="1"/>
                <c:pt idx="0">
                  <c:v>全球服务业PMI</c:v>
                </c:pt>
              </c:strCache>
            </c:strRef>
          </c:tx>
          <c:spPr>
            <a:ln w="19050" cap="rnd">
              <a:solidFill>
                <a:schemeClr val="accent2"/>
              </a:solidFill>
              <a:round/>
            </a:ln>
            <a:effectLst/>
          </c:spPr>
          <c:marker>
            <c:symbol val="none"/>
          </c:marker>
          <c:dLbls>
            <c:dLbl>
              <c:idx val="42"/>
              <c:layout>
                <c:manualLayout>
                  <c:x val="-2.7371223839737294E-2"/>
                  <c:y val="-3.40529003571532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4F-4AC0-B06A-A1AAF582489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全球PMI!$A$2:$A$44</c:f>
              <c:numCache>
                <c:formatCode>yyyy\-mm\-dd</c:formatCode>
                <c:ptCount val="43"/>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numCache>
            </c:numRef>
          </c:cat>
          <c:val>
            <c:numRef>
              <c:f>全球PMI!$C$2:$C$44</c:f>
              <c:numCache>
                <c:formatCode>General</c:formatCode>
                <c:ptCount val="43"/>
                <c:pt idx="0">
                  <c:v>52.8</c:v>
                </c:pt>
                <c:pt idx="1">
                  <c:v>50.9</c:v>
                </c:pt>
                <c:pt idx="2">
                  <c:v>51.5</c:v>
                </c:pt>
                <c:pt idx="3">
                  <c:v>51.9</c:v>
                </c:pt>
                <c:pt idx="4">
                  <c:v>51.4</c:v>
                </c:pt>
                <c:pt idx="5">
                  <c:v>51.3</c:v>
                </c:pt>
                <c:pt idx="6">
                  <c:v>51.4</c:v>
                </c:pt>
                <c:pt idx="7">
                  <c:v>51.3</c:v>
                </c:pt>
                <c:pt idx="8">
                  <c:v>51.6</c:v>
                </c:pt>
                <c:pt idx="9">
                  <c:v>53.2</c:v>
                </c:pt>
                <c:pt idx="10">
                  <c:v>53.3</c:v>
                </c:pt>
                <c:pt idx="11">
                  <c:v>53.5</c:v>
                </c:pt>
                <c:pt idx="12">
                  <c:v>54</c:v>
                </c:pt>
                <c:pt idx="13">
                  <c:v>53.1</c:v>
                </c:pt>
                <c:pt idx="14">
                  <c:v>53.6</c:v>
                </c:pt>
                <c:pt idx="15">
                  <c:v>53.6</c:v>
                </c:pt>
                <c:pt idx="16">
                  <c:v>53.9</c:v>
                </c:pt>
                <c:pt idx="17">
                  <c:v>53.8</c:v>
                </c:pt>
                <c:pt idx="18">
                  <c:v>53.7</c:v>
                </c:pt>
                <c:pt idx="19">
                  <c:v>54.1</c:v>
                </c:pt>
                <c:pt idx="20">
                  <c:v>53.8</c:v>
                </c:pt>
                <c:pt idx="21">
                  <c:v>54.1</c:v>
                </c:pt>
                <c:pt idx="22">
                  <c:v>53.7</c:v>
                </c:pt>
                <c:pt idx="23">
                  <c:v>53.8</c:v>
                </c:pt>
                <c:pt idx="24">
                  <c:v>54.1</c:v>
                </c:pt>
                <c:pt idx="25">
                  <c:v>54.8</c:v>
                </c:pt>
                <c:pt idx="26">
                  <c:v>53.2</c:v>
                </c:pt>
                <c:pt idx="27">
                  <c:v>53.8</c:v>
                </c:pt>
                <c:pt idx="28">
                  <c:v>54.3</c:v>
                </c:pt>
                <c:pt idx="29">
                  <c:v>54.6</c:v>
                </c:pt>
                <c:pt idx="30">
                  <c:v>54</c:v>
                </c:pt>
                <c:pt idx="31">
                  <c:v>53.5</c:v>
                </c:pt>
                <c:pt idx="32">
                  <c:v>52.9</c:v>
                </c:pt>
                <c:pt idx="33">
                  <c:v>53.4</c:v>
                </c:pt>
                <c:pt idx="34">
                  <c:v>53.7</c:v>
                </c:pt>
                <c:pt idx="35">
                  <c:v>53</c:v>
                </c:pt>
                <c:pt idx="36">
                  <c:v>52.6</c:v>
                </c:pt>
                <c:pt idx="37">
                  <c:v>53.3</c:v>
                </c:pt>
                <c:pt idx="38">
                  <c:v>53.7</c:v>
                </c:pt>
                <c:pt idx="39">
                  <c:v>52.7</c:v>
                </c:pt>
                <c:pt idx="40">
                  <c:v>51.6</c:v>
                </c:pt>
                <c:pt idx="41">
                  <c:v>51.9</c:v>
                </c:pt>
                <c:pt idx="42">
                  <c:v>52.5</c:v>
                </c:pt>
              </c:numCache>
            </c:numRef>
          </c:val>
          <c:smooth val="0"/>
          <c:extLst>
            <c:ext xmlns:c16="http://schemas.microsoft.com/office/drawing/2014/chart" uri="{C3380CC4-5D6E-409C-BE32-E72D297353CC}">
              <c16:uniqueId val="{00000003-D34F-4AC0-B06A-A1AAF5824890}"/>
            </c:ext>
          </c:extLst>
        </c:ser>
        <c:ser>
          <c:idx val="2"/>
          <c:order val="2"/>
          <c:tx>
            <c:strRef>
              <c:f>全球PMI!$D$1</c:f>
              <c:strCache>
                <c:ptCount val="1"/>
                <c:pt idx="0">
                  <c:v>制造业PMI</c:v>
                </c:pt>
              </c:strCache>
            </c:strRef>
          </c:tx>
          <c:spPr>
            <a:ln w="19050" cap="rnd">
              <a:solidFill>
                <a:schemeClr val="accent3"/>
              </a:solidFill>
              <a:round/>
            </a:ln>
            <a:effectLst/>
          </c:spPr>
          <c:marker>
            <c:symbol val="none"/>
          </c:marker>
          <c:dLbls>
            <c:dLbl>
              <c:idx val="42"/>
              <c:layout>
                <c:manualLayout>
                  <c:x val="0"/>
                  <c:y val="-2.67558502806204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4F-4AC0-B06A-A1AAF582489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全球PMI!$A$2:$A$44</c:f>
              <c:numCache>
                <c:formatCode>yyyy\-mm\-dd</c:formatCode>
                <c:ptCount val="43"/>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numCache>
            </c:numRef>
          </c:cat>
          <c:val>
            <c:numRef>
              <c:f>全球PMI!$D$2:$D$44</c:f>
              <c:numCache>
                <c:formatCode>General</c:formatCode>
                <c:ptCount val="43"/>
                <c:pt idx="0">
                  <c:v>50.9</c:v>
                </c:pt>
                <c:pt idx="1">
                  <c:v>50</c:v>
                </c:pt>
                <c:pt idx="2">
                  <c:v>50.6</c:v>
                </c:pt>
                <c:pt idx="3">
                  <c:v>50.1</c:v>
                </c:pt>
                <c:pt idx="4">
                  <c:v>50</c:v>
                </c:pt>
                <c:pt idx="5">
                  <c:v>50.4</c:v>
                </c:pt>
                <c:pt idx="6">
                  <c:v>51</c:v>
                </c:pt>
                <c:pt idx="7">
                  <c:v>50.8</c:v>
                </c:pt>
                <c:pt idx="8">
                  <c:v>51</c:v>
                </c:pt>
                <c:pt idx="9">
                  <c:v>52</c:v>
                </c:pt>
                <c:pt idx="10">
                  <c:v>52.1</c:v>
                </c:pt>
                <c:pt idx="11">
                  <c:v>52.7</c:v>
                </c:pt>
                <c:pt idx="12">
                  <c:v>52.7</c:v>
                </c:pt>
                <c:pt idx="13">
                  <c:v>53</c:v>
                </c:pt>
                <c:pt idx="14">
                  <c:v>53</c:v>
                </c:pt>
                <c:pt idx="15">
                  <c:v>52.7</c:v>
                </c:pt>
                <c:pt idx="16">
                  <c:v>52.6</c:v>
                </c:pt>
                <c:pt idx="17">
                  <c:v>52.6</c:v>
                </c:pt>
                <c:pt idx="18">
                  <c:v>52.7</c:v>
                </c:pt>
                <c:pt idx="19">
                  <c:v>53.2</c:v>
                </c:pt>
                <c:pt idx="20">
                  <c:v>53.3</c:v>
                </c:pt>
                <c:pt idx="21">
                  <c:v>53.5</c:v>
                </c:pt>
                <c:pt idx="22">
                  <c:v>54.1</c:v>
                </c:pt>
                <c:pt idx="23">
                  <c:v>54.5</c:v>
                </c:pt>
                <c:pt idx="24">
                  <c:v>54.4</c:v>
                </c:pt>
                <c:pt idx="25">
                  <c:v>54.1</c:v>
                </c:pt>
                <c:pt idx="26">
                  <c:v>53.3</c:v>
                </c:pt>
                <c:pt idx="27">
                  <c:v>53.5</c:v>
                </c:pt>
                <c:pt idx="28">
                  <c:v>53.1</c:v>
                </c:pt>
                <c:pt idx="29">
                  <c:v>53</c:v>
                </c:pt>
                <c:pt idx="30">
                  <c:v>52.8</c:v>
                </c:pt>
                <c:pt idx="31">
                  <c:v>52.6</c:v>
                </c:pt>
                <c:pt idx="32">
                  <c:v>52.2</c:v>
                </c:pt>
                <c:pt idx="33">
                  <c:v>52</c:v>
                </c:pt>
                <c:pt idx="34">
                  <c:v>52</c:v>
                </c:pt>
                <c:pt idx="35">
                  <c:v>51.4</c:v>
                </c:pt>
                <c:pt idx="36">
                  <c:v>50.8</c:v>
                </c:pt>
                <c:pt idx="37">
                  <c:v>50.6</c:v>
                </c:pt>
                <c:pt idx="38">
                  <c:v>50.5</c:v>
                </c:pt>
                <c:pt idx="39">
                  <c:v>50.4</c:v>
                </c:pt>
                <c:pt idx="40">
                  <c:v>49.8</c:v>
                </c:pt>
                <c:pt idx="41">
                  <c:v>49.4</c:v>
                </c:pt>
                <c:pt idx="42">
                  <c:v>49.3</c:v>
                </c:pt>
              </c:numCache>
            </c:numRef>
          </c:val>
          <c:smooth val="0"/>
          <c:extLst>
            <c:ext xmlns:c16="http://schemas.microsoft.com/office/drawing/2014/chart" uri="{C3380CC4-5D6E-409C-BE32-E72D297353CC}">
              <c16:uniqueId val="{00000005-D34F-4AC0-B06A-A1AAF5824890}"/>
            </c:ext>
          </c:extLst>
        </c:ser>
        <c:dLbls>
          <c:showLegendKey val="0"/>
          <c:showVal val="0"/>
          <c:showCatName val="0"/>
          <c:showSerName val="0"/>
          <c:showPercent val="0"/>
          <c:showBubbleSize val="0"/>
        </c:dLbls>
        <c:smooth val="0"/>
        <c:axId val="-1559833152"/>
        <c:axId val="-1559832608"/>
      </c:lineChart>
      <c:dateAx>
        <c:axId val="-1559833152"/>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32608"/>
        <c:crosses val="autoZero"/>
        <c:auto val="1"/>
        <c:lblOffset val="100"/>
        <c:baseTimeUnit val="months"/>
      </c:dateAx>
      <c:valAx>
        <c:axId val="-155983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331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BDI!$B$1</c:f>
              <c:strCache>
                <c:ptCount val="1"/>
                <c:pt idx="0">
                  <c:v>波罗的海干散货指数(BDI)</c:v>
                </c:pt>
              </c:strCache>
            </c:strRef>
          </c:tx>
          <c:spPr>
            <a:ln w="19050" cap="rnd">
              <a:solidFill>
                <a:schemeClr val="accent1"/>
              </a:solidFill>
              <a:round/>
            </a:ln>
            <a:effectLst/>
          </c:spPr>
          <c:marker>
            <c:symbol val="none"/>
          </c:marker>
          <c:dLbls>
            <c:dLbl>
              <c:idx val="339"/>
              <c:layout>
                <c:manualLayout>
                  <c:x val="-4.9396267837541162E-2"/>
                  <c:y val="-6.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64-4FC9-9329-5E93A20E0E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BDI!$A$2:$A$423</c:f>
              <c:numCache>
                <c:formatCode>yyyy\-mm\-dd</c:formatCode>
                <c:ptCount val="403"/>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pt idx="340">
                  <c:v>43609</c:v>
                </c:pt>
                <c:pt idx="341">
                  <c:v>43613</c:v>
                </c:pt>
                <c:pt idx="342">
                  <c:v>43614</c:v>
                </c:pt>
                <c:pt idx="343">
                  <c:v>43615</c:v>
                </c:pt>
                <c:pt idx="344">
                  <c:v>43616</c:v>
                </c:pt>
                <c:pt idx="345">
                  <c:v>43619</c:v>
                </c:pt>
                <c:pt idx="346">
                  <c:v>43620</c:v>
                </c:pt>
                <c:pt idx="347">
                  <c:v>43621</c:v>
                </c:pt>
                <c:pt idx="348">
                  <c:v>43622</c:v>
                </c:pt>
                <c:pt idx="349">
                  <c:v>43623</c:v>
                </c:pt>
                <c:pt idx="350">
                  <c:v>43626</c:v>
                </c:pt>
                <c:pt idx="351">
                  <c:v>43627</c:v>
                </c:pt>
                <c:pt idx="352">
                  <c:v>43628</c:v>
                </c:pt>
                <c:pt idx="353">
                  <c:v>43629</c:v>
                </c:pt>
                <c:pt idx="354">
                  <c:v>43630</c:v>
                </c:pt>
                <c:pt idx="355">
                  <c:v>43633</c:v>
                </c:pt>
                <c:pt idx="356">
                  <c:v>43634</c:v>
                </c:pt>
                <c:pt idx="357">
                  <c:v>43635</c:v>
                </c:pt>
                <c:pt idx="358">
                  <c:v>43636</c:v>
                </c:pt>
                <c:pt idx="359">
                  <c:v>43637</c:v>
                </c:pt>
                <c:pt idx="360">
                  <c:v>43640</c:v>
                </c:pt>
                <c:pt idx="361">
                  <c:v>43641</c:v>
                </c:pt>
                <c:pt idx="362">
                  <c:v>43642</c:v>
                </c:pt>
                <c:pt idx="363">
                  <c:v>43643</c:v>
                </c:pt>
                <c:pt idx="364">
                  <c:v>43644</c:v>
                </c:pt>
                <c:pt idx="365">
                  <c:v>43647</c:v>
                </c:pt>
                <c:pt idx="366">
                  <c:v>43648</c:v>
                </c:pt>
                <c:pt idx="367">
                  <c:v>43649</c:v>
                </c:pt>
                <c:pt idx="368">
                  <c:v>43650</c:v>
                </c:pt>
                <c:pt idx="369">
                  <c:v>43651</c:v>
                </c:pt>
                <c:pt idx="370">
                  <c:v>43654</c:v>
                </c:pt>
                <c:pt idx="371">
                  <c:v>43655</c:v>
                </c:pt>
                <c:pt idx="372">
                  <c:v>43656</c:v>
                </c:pt>
                <c:pt idx="373">
                  <c:v>43657</c:v>
                </c:pt>
                <c:pt idx="374">
                  <c:v>43658</c:v>
                </c:pt>
                <c:pt idx="375">
                  <c:v>43661</c:v>
                </c:pt>
                <c:pt idx="376">
                  <c:v>43662</c:v>
                </c:pt>
                <c:pt idx="377">
                  <c:v>43663</c:v>
                </c:pt>
                <c:pt idx="378">
                  <c:v>43664</c:v>
                </c:pt>
                <c:pt idx="379">
                  <c:v>43665</c:v>
                </c:pt>
                <c:pt idx="380">
                  <c:v>43668</c:v>
                </c:pt>
                <c:pt idx="381">
                  <c:v>43669</c:v>
                </c:pt>
                <c:pt idx="382">
                  <c:v>43670</c:v>
                </c:pt>
                <c:pt idx="383">
                  <c:v>43671</c:v>
                </c:pt>
                <c:pt idx="384">
                  <c:v>43672</c:v>
                </c:pt>
                <c:pt idx="385">
                  <c:v>43675</c:v>
                </c:pt>
                <c:pt idx="386">
                  <c:v>43676</c:v>
                </c:pt>
                <c:pt idx="387">
                  <c:v>43677</c:v>
                </c:pt>
                <c:pt idx="388">
                  <c:v>43678</c:v>
                </c:pt>
                <c:pt idx="389">
                  <c:v>43679</c:v>
                </c:pt>
                <c:pt idx="390">
                  <c:v>43682</c:v>
                </c:pt>
                <c:pt idx="391">
                  <c:v>43683</c:v>
                </c:pt>
                <c:pt idx="392">
                  <c:v>43684</c:v>
                </c:pt>
                <c:pt idx="393">
                  <c:v>43685</c:v>
                </c:pt>
                <c:pt idx="394">
                  <c:v>43686</c:v>
                </c:pt>
                <c:pt idx="395">
                  <c:v>43689</c:v>
                </c:pt>
                <c:pt idx="396">
                  <c:v>43690</c:v>
                </c:pt>
                <c:pt idx="397">
                  <c:v>43691</c:v>
                </c:pt>
                <c:pt idx="398">
                  <c:v>43692</c:v>
                </c:pt>
                <c:pt idx="399">
                  <c:v>43693</c:v>
                </c:pt>
                <c:pt idx="400">
                  <c:v>43696</c:v>
                </c:pt>
                <c:pt idx="401">
                  <c:v>43697</c:v>
                </c:pt>
                <c:pt idx="402">
                  <c:v>43698</c:v>
                </c:pt>
              </c:numCache>
            </c:numRef>
          </c:cat>
          <c:val>
            <c:numRef>
              <c:f>BDI!$B$2:$B$423</c:f>
              <c:numCache>
                <c:formatCode>General</c:formatCode>
                <c:ptCount val="403"/>
                <c:pt idx="0">
                  <c:v>1230</c:v>
                </c:pt>
                <c:pt idx="1">
                  <c:v>1262</c:v>
                </c:pt>
                <c:pt idx="2">
                  <c:v>1341</c:v>
                </c:pt>
                <c:pt idx="3">
                  <c:v>1371</c:v>
                </c:pt>
                <c:pt idx="4">
                  <c:v>1385</c:v>
                </c:pt>
                <c:pt idx="5">
                  <c:v>1395</c:v>
                </c:pt>
                <c:pt idx="6">
                  <c:v>1366</c:v>
                </c:pt>
                <c:pt idx="7">
                  <c:v>1303</c:v>
                </c:pt>
                <c:pt idx="8">
                  <c:v>1279</c:v>
                </c:pt>
                <c:pt idx="9">
                  <c:v>1221</c:v>
                </c:pt>
                <c:pt idx="10">
                  <c:v>1164</c:v>
                </c:pt>
                <c:pt idx="11">
                  <c:v>1139</c:v>
                </c:pt>
                <c:pt idx="12">
                  <c:v>1125</c:v>
                </c:pt>
                <c:pt idx="13">
                  <c:v>1129</c:v>
                </c:pt>
                <c:pt idx="14">
                  <c:v>1157</c:v>
                </c:pt>
                <c:pt idx="15">
                  <c:v>1200</c:v>
                </c:pt>
                <c:pt idx="16">
                  <c:v>1217</c:v>
                </c:pt>
                <c:pt idx="17">
                  <c:v>1219</c:v>
                </c:pt>
                <c:pt idx="18">
                  <c:v>1214</c:v>
                </c:pt>
                <c:pt idx="19">
                  <c:v>1191</c:v>
                </c:pt>
                <c:pt idx="20">
                  <c:v>1152</c:v>
                </c:pt>
                <c:pt idx="21">
                  <c:v>1114</c:v>
                </c:pt>
                <c:pt idx="22">
                  <c:v>1095</c:v>
                </c:pt>
                <c:pt idx="23">
                  <c:v>1082</c:v>
                </c:pt>
                <c:pt idx="24">
                  <c:v>1095</c:v>
                </c:pt>
                <c:pt idx="25">
                  <c:v>1097</c:v>
                </c:pt>
                <c:pt idx="26">
                  <c:v>1106</c:v>
                </c:pt>
                <c:pt idx="27">
                  <c:v>1125</c:v>
                </c:pt>
                <c:pt idx="28">
                  <c:v>1123</c:v>
                </c:pt>
                <c:pt idx="29">
                  <c:v>1114</c:v>
                </c:pt>
                <c:pt idx="30">
                  <c:v>1095</c:v>
                </c:pt>
                <c:pt idx="31">
                  <c:v>1089</c:v>
                </c:pt>
                <c:pt idx="32">
                  <c:v>1084</c:v>
                </c:pt>
                <c:pt idx="33">
                  <c:v>1117</c:v>
                </c:pt>
                <c:pt idx="34">
                  <c:v>1146</c:v>
                </c:pt>
                <c:pt idx="35">
                  <c:v>1167</c:v>
                </c:pt>
                <c:pt idx="36">
                  <c:v>1185</c:v>
                </c:pt>
                <c:pt idx="37">
                  <c:v>1191</c:v>
                </c:pt>
                <c:pt idx="38">
                  <c:v>1188</c:v>
                </c:pt>
                <c:pt idx="39">
                  <c:v>1192</c:v>
                </c:pt>
                <c:pt idx="40">
                  <c:v>1196</c:v>
                </c:pt>
                <c:pt idx="41">
                  <c:v>1207</c:v>
                </c:pt>
                <c:pt idx="42">
                  <c:v>1210</c:v>
                </c:pt>
                <c:pt idx="43">
                  <c:v>1212</c:v>
                </c:pt>
                <c:pt idx="44">
                  <c:v>1191</c:v>
                </c:pt>
                <c:pt idx="45">
                  <c:v>1197</c:v>
                </c:pt>
                <c:pt idx="46">
                  <c:v>1201</c:v>
                </c:pt>
                <c:pt idx="47">
                  <c:v>1192</c:v>
                </c:pt>
                <c:pt idx="48">
                  <c:v>1179</c:v>
                </c:pt>
                <c:pt idx="49">
                  <c:v>1169</c:v>
                </c:pt>
                <c:pt idx="50">
                  <c:v>1150</c:v>
                </c:pt>
                <c:pt idx="51">
                  <c:v>1143</c:v>
                </c:pt>
                <c:pt idx="52">
                  <c:v>1136</c:v>
                </c:pt>
                <c:pt idx="53">
                  <c:v>1122</c:v>
                </c:pt>
                <c:pt idx="54">
                  <c:v>1117</c:v>
                </c:pt>
                <c:pt idx="55">
                  <c:v>1117</c:v>
                </c:pt>
                <c:pt idx="56">
                  <c:v>1126</c:v>
                </c:pt>
                <c:pt idx="57">
                  <c:v>1117</c:v>
                </c:pt>
                <c:pt idx="58">
                  <c:v>1080</c:v>
                </c:pt>
                <c:pt idx="59">
                  <c:v>1055</c:v>
                </c:pt>
                <c:pt idx="60">
                  <c:v>1016</c:v>
                </c:pt>
                <c:pt idx="61">
                  <c:v>977</c:v>
                </c:pt>
                <c:pt idx="62">
                  <c:v>953</c:v>
                </c:pt>
                <c:pt idx="63">
                  <c:v>948</c:v>
                </c:pt>
                <c:pt idx="64">
                  <c:v>952</c:v>
                </c:pt>
                <c:pt idx="65">
                  <c:v>974</c:v>
                </c:pt>
                <c:pt idx="66">
                  <c:v>979</c:v>
                </c:pt>
                <c:pt idx="67">
                  <c:v>993</c:v>
                </c:pt>
                <c:pt idx="68">
                  <c:v>1014</c:v>
                </c:pt>
                <c:pt idx="69">
                  <c:v>1025</c:v>
                </c:pt>
                <c:pt idx="70">
                  <c:v>1052</c:v>
                </c:pt>
                <c:pt idx="71">
                  <c:v>1124</c:v>
                </c:pt>
                <c:pt idx="72">
                  <c:v>1201</c:v>
                </c:pt>
                <c:pt idx="73">
                  <c:v>1281</c:v>
                </c:pt>
                <c:pt idx="74">
                  <c:v>1306</c:v>
                </c:pt>
                <c:pt idx="75">
                  <c:v>1330</c:v>
                </c:pt>
                <c:pt idx="76">
                  <c:v>1376</c:v>
                </c:pt>
                <c:pt idx="77">
                  <c:v>1375</c:v>
                </c:pt>
                <c:pt idx="78">
                  <c:v>1361</c:v>
                </c:pt>
                <c:pt idx="79">
                  <c:v>1341</c:v>
                </c:pt>
                <c:pt idx="80">
                  <c:v>1327</c:v>
                </c:pt>
                <c:pt idx="81">
                  <c:v>1346</c:v>
                </c:pt>
                <c:pt idx="82">
                  <c:v>1376</c:v>
                </c:pt>
                <c:pt idx="83">
                  <c:v>1384</c:v>
                </c:pt>
                <c:pt idx="84">
                  <c:v>1432</c:v>
                </c:pt>
                <c:pt idx="85">
                  <c:v>1465</c:v>
                </c:pt>
                <c:pt idx="86">
                  <c:v>1453</c:v>
                </c:pt>
                <c:pt idx="87">
                  <c:v>1472</c:v>
                </c:pt>
                <c:pt idx="88">
                  <c:v>1476</c:v>
                </c:pt>
                <c:pt idx="89">
                  <c:v>1468</c:v>
                </c:pt>
                <c:pt idx="90">
                  <c:v>1403</c:v>
                </c:pt>
                <c:pt idx="91">
                  <c:v>1305</c:v>
                </c:pt>
                <c:pt idx="92">
                  <c:v>1273</c:v>
                </c:pt>
                <c:pt idx="93">
                  <c:v>1239</c:v>
                </c:pt>
                <c:pt idx="94">
                  <c:v>1199</c:v>
                </c:pt>
                <c:pt idx="95">
                  <c:v>1162</c:v>
                </c:pt>
                <c:pt idx="96">
                  <c:v>1109</c:v>
                </c:pt>
                <c:pt idx="97">
                  <c:v>1077</c:v>
                </c:pt>
                <c:pt idx="98">
                  <c:v>1057</c:v>
                </c:pt>
                <c:pt idx="99">
                  <c:v>1042</c:v>
                </c:pt>
                <c:pt idx="100">
                  <c:v>1090</c:v>
                </c:pt>
                <c:pt idx="101">
                  <c:v>1156</c:v>
                </c:pt>
                <c:pt idx="102">
                  <c:v>1193</c:v>
                </c:pt>
                <c:pt idx="103">
                  <c:v>1249</c:v>
                </c:pt>
                <c:pt idx="104">
                  <c:v>1340</c:v>
                </c:pt>
                <c:pt idx="105">
                  <c:v>1395</c:v>
                </c:pt>
                <c:pt idx="106">
                  <c:v>1391</c:v>
                </c:pt>
                <c:pt idx="107">
                  <c:v>1387</c:v>
                </c:pt>
                <c:pt idx="108">
                  <c:v>1390</c:v>
                </c:pt>
                <c:pt idx="109">
                  <c:v>1404</c:v>
                </c:pt>
                <c:pt idx="110">
                  <c:v>1433</c:v>
                </c:pt>
                <c:pt idx="111">
                  <c:v>1445</c:v>
                </c:pt>
                <c:pt idx="112">
                  <c:v>1442</c:v>
                </c:pt>
                <c:pt idx="113">
                  <c:v>1419</c:v>
                </c:pt>
                <c:pt idx="114">
                  <c:v>1373</c:v>
                </c:pt>
                <c:pt idx="115">
                  <c:v>1347</c:v>
                </c:pt>
                <c:pt idx="116">
                  <c:v>1341</c:v>
                </c:pt>
                <c:pt idx="117">
                  <c:v>1333</c:v>
                </c:pt>
                <c:pt idx="118">
                  <c:v>1323</c:v>
                </c:pt>
                <c:pt idx="119">
                  <c:v>1309</c:v>
                </c:pt>
                <c:pt idx="120">
                  <c:v>1329</c:v>
                </c:pt>
                <c:pt idx="121">
                  <c:v>1385</c:v>
                </c:pt>
                <c:pt idx="122">
                  <c:v>1422</c:v>
                </c:pt>
                <c:pt idx="123">
                  <c:v>1476</c:v>
                </c:pt>
                <c:pt idx="124">
                  <c:v>1612</c:v>
                </c:pt>
                <c:pt idx="125">
                  <c:v>1622</c:v>
                </c:pt>
                <c:pt idx="126">
                  <c:v>1609</c:v>
                </c:pt>
                <c:pt idx="127">
                  <c:v>1555</c:v>
                </c:pt>
                <c:pt idx="128">
                  <c:v>1586</c:v>
                </c:pt>
                <c:pt idx="129">
                  <c:v>1632</c:v>
                </c:pt>
                <c:pt idx="130">
                  <c:v>1666</c:v>
                </c:pt>
                <c:pt idx="131">
                  <c:v>1695</c:v>
                </c:pt>
                <c:pt idx="132">
                  <c:v>1721</c:v>
                </c:pt>
                <c:pt idx="133">
                  <c:v>1688</c:v>
                </c:pt>
                <c:pt idx="134">
                  <c:v>1657</c:v>
                </c:pt>
                <c:pt idx="135">
                  <c:v>1689</c:v>
                </c:pt>
                <c:pt idx="136">
                  <c:v>1718</c:v>
                </c:pt>
                <c:pt idx="137">
                  <c:v>1774</c:v>
                </c:pt>
                <c:pt idx="138">
                  <c:v>1772</c:v>
                </c:pt>
                <c:pt idx="139">
                  <c:v>1708</c:v>
                </c:pt>
                <c:pt idx="140">
                  <c:v>1676</c:v>
                </c:pt>
                <c:pt idx="141">
                  <c:v>1703</c:v>
                </c:pt>
                <c:pt idx="142">
                  <c:v>1747</c:v>
                </c:pt>
                <c:pt idx="143">
                  <c:v>1760</c:v>
                </c:pt>
                <c:pt idx="144">
                  <c:v>1756</c:v>
                </c:pt>
                <c:pt idx="145">
                  <c:v>1773</c:v>
                </c:pt>
                <c:pt idx="146">
                  <c:v>1773</c:v>
                </c:pt>
                <c:pt idx="147">
                  <c:v>1732</c:v>
                </c:pt>
                <c:pt idx="148">
                  <c:v>1704</c:v>
                </c:pt>
                <c:pt idx="149">
                  <c:v>1694</c:v>
                </c:pt>
                <c:pt idx="150">
                  <c:v>1691</c:v>
                </c:pt>
                <c:pt idx="151">
                  <c:v>1709</c:v>
                </c:pt>
                <c:pt idx="152">
                  <c:v>1725</c:v>
                </c:pt>
                <c:pt idx="153">
                  <c:v>1727</c:v>
                </c:pt>
                <c:pt idx="154">
                  <c:v>1720</c:v>
                </c:pt>
                <c:pt idx="155">
                  <c:v>1723</c:v>
                </c:pt>
                <c:pt idx="156">
                  <c:v>1727</c:v>
                </c:pt>
                <c:pt idx="157">
                  <c:v>1736</c:v>
                </c:pt>
                <c:pt idx="158">
                  <c:v>1735</c:v>
                </c:pt>
                <c:pt idx="159">
                  <c:v>1709</c:v>
                </c:pt>
                <c:pt idx="160">
                  <c:v>1697</c:v>
                </c:pt>
                <c:pt idx="161">
                  <c:v>1684</c:v>
                </c:pt>
                <c:pt idx="162">
                  <c:v>1661</c:v>
                </c:pt>
                <c:pt idx="163">
                  <c:v>1614</c:v>
                </c:pt>
                <c:pt idx="164">
                  <c:v>1579</c:v>
                </c:pt>
                <c:pt idx="165">
                  <c:v>1513</c:v>
                </c:pt>
                <c:pt idx="166">
                  <c:v>1477</c:v>
                </c:pt>
                <c:pt idx="167">
                  <c:v>1484</c:v>
                </c:pt>
                <c:pt idx="168">
                  <c:v>1490</c:v>
                </c:pt>
                <c:pt idx="169">
                  <c:v>1482</c:v>
                </c:pt>
                <c:pt idx="170">
                  <c:v>1439</c:v>
                </c:pt>
                <c:pt idx="171">
                  <c:v>1411</c:v>
                </c:pt>
                <c:pt idx="172">
                  <c:v>1382</c:v>
                </c:pt>
                <c:pt idx="173">
                  <c:v>1366</c:v>
                </c:pt>
                <c:pt idx="174">
                  <c:v>1357</c:v>
                </c:pt>
                <c:pt idx="175">
                  <c:v>1356</c:v>
                </c:pt>
                <c:pt idx="176">
                  <c:v>1373</c:v>
                </c:pt>
                <c:pt idx="177">
                  <c:v>1396</c:v>
                </c:pt>
                <c:pt idx="178">
                  <c:v>1413</c:v>
                </c:pt>
                <c:pt idx="179">
                  <c:v>1434</c:v>
                </c:pt>
                <c:pt idx="180">
                  <c:v>1450</c:v>
                </c:pt>
                <c:pt idx="181">
                  <c:v>1503</c:v>
                </c:pt>
                <c:pt idx="182">
                  <c:v>1524</c:v>
                </c:pt>
                <c:pt idx="183">
                  <c:v>1540</c:v>
                </c:pt>
                <c:pt idx="184">
                  <c:v>1555</c:v>
                </c:pt>
                <c:pt idx="185">
                  <c:v>1570</c:v>
                </c:pt>
                <c:pt idx="186">
                  <c:v>1574</c:v>
                </c:pt>
                <c:pt idx="187">
                  <c:v>1536</c:v>
                </c:pt>
                <c:pt idx="188">
                  <c:v>1530</c:v>
                </c:pt>
                <c:pt idx="189">
                  <c:v>1503</c:v>
                </c:pt>
                <c:pt idx="190">
                  <c:v>1493</c:v>
                </c:pt>
                <c:pt idx="191">
                  <c:v>1515</c:v>
                </c:pt>
                <c:pt idx="192">
                  <c:v>1579</c:v>
                </c:pt>
                <c:pt idx="193">
                  <c:v>1584</c:v>
                </c:pt>
                <c:pt idx="194">
                  <c:v>1578</c:v>
                </c:pt>
                <c:pt idx="195">
                  <c:v>1554</c:v>
                </c:pt>
                <c:pt idx="196">
                  <c:v>1565</c:v>
                </c:pt>
                <c:pt idx="197">
                  <c:v>1576</c:v>
                </c:pt>
                <c:pt idx="198">
                  <c:v>1579</c:v>
                </c:pt>
                <c:pt idx="199">
                  <c:v>1577</c:v>
                </c:pt>
                <c:pt idx="200">
                  <c:v>1546</c:v>
                </c:pt>
                <c:pt idx="201">
                  <c:v>1516</c:v>
                </c:pt>
                <c:pt idx="202">
                  <c:v>1519</c:v>
                </c:pt>
                <c:pt idx="203">
                  <c:v>1522</c:v>
                </c:pt>
                <c:pt idx="204">
                  <c:v>1513</c:v>
                </c:pt>
                <c:pt idx="205">
                  <c:v>1490</c:v>
                </c:pt>
                <c:pt idx="206">
                  <c:v>1470</c:v>
                </c:pt>
                <c:pt idx="207">
                  <c:v>1457</c:v>
                </c:pt>
                <c:pt idx="208">
                  <c:v>1428</c:v>
                </c:pt>
                <c:pt idx="209">
                  <c:v>1395</c:v>
                </c:pt>
                <c:pt idx="210">
                  <c:v>1304</c:v>
                </c:pt>
                <c:pt idx="211">
                  <c:v>1231</c:v>
                </c:pt>
                <c:pt idx="212">
                  <c:v>1147</c:v>
                </c:pt>
                <c:pt idx="213">
                  <c:v>1125</c:v>
                </c:pt>
                <c:pt idx="214">
                  <c:v>1064</c:v>
                </c:pt>
                <c:pt idx="215">
                  <c:v>1009</c:v>
                </c:pt>
                <c:pt idx="216">
                  <c:v>1020</c:v>
                </c:pt>
                <c:pt idx="217">
                  <c:v>1031</c:v>
                </c:pt>
                <c:pt idx="218">
                  <c:v>1023</c:v>
                </c:pt>
                <c:pt idx="219">
                  <c:v>1003</c:v>
                </c:pt>
                <c:pt idx="220">
                  <c:v>1008</c:v>
                </c:pt>
                <c:pt idx="221">
                  <c:v>1093</c:v>
                </c:pt>
                <c:pt idx="222">
                  <c:v>1217</c:v>
                </c:pt>
                <c:pt idx="223">
                  <c:v>1339</c:v>
                </c:pt>
                <c:pt idx="224">
                  <c:v>1330</c:v>
                </c:pt>
                <c:pt idx="225">
                  <c:v>1281</c:v>
                </c:pt>
                <c:pt idx="226">
                  <c:v>1231</c:v>
                </c:pt>
                <c:pt idx="227">
                  <c:v>1203</c:v>
                </c:pt>
                <c:pt idx="228">
                  <c:v>1237</c:v>
                </c:pt>
                <c:pt idx="229">
                  <c:v>1296</c:v>
                </c:pt>
                <c:pt idx="230">
                  <c:v>1339</c:v>
                </c:pt>
                <c:pt idx="231">
                  <c:v>1372</c:v>
                </c:pt>
                <c:pt idx="232">
                  <c:v>1385</c:v>
                </c:pt>
                <c:pt idx="233">
                  <c:v>1364</c:v>
                </c:pt>
                <c:pt idx="234">
                  <c:v>1353</c:v>
                </c:pt>
                <c:pt idx="235">
                  <c:v>1365</c:v>
                </c:pt>
                <c:pt idx="236">
                  <c:v>1401</c:v>
                </c:pt>
                <c:pt idx="237">
                  <c:v>1406</c:v>
                </c:pt>
                <c:pt idx="238">
                  <c:v>1395</c:v>
                </c:pt>
                <c:pt idx="239">
                  <c:v>1378</c:v>
                </c:pt>
                <c:pt idx="240">
                  <c:v>1318</c:v>
                </c:pt>
                <c:pt idx="241">
                  <c:v>1279</c:v>
                </c:pt>
                <c:pt idx="242">
                  <c:v>1271</c:v>
                </c:pt>
                <c:pt idx="243">
                  <c:v>1282</c:v>
                </c:pt>
                <c:pt idx="244">
                  <c:v>1267</c:v>
                </c:pt>
                <c:pt idx="245">
                  <c:v>1260</c:v>
                </c:pt>
                <c:pt idx="246">
                  <c:v>1247</c:v>
                </c:pt>
                <c:pt idx="247">
                  <c:v>1262</c:v>
                </c:pt>
                <c:pt idx="248">
                  <c:v>1238</c:v>
                </c:pt>
                <c:pt idx="249">
                  <c:v>1189</c:v>
                </c:pt>
                <c:pt idx="250">
                  <c:v>1169</c:v>
                </c:pt>
                <c:pt idx="251">
                  <c:v>1147</c:v>
                </c:pt>
                <c:pt idx="252">
                  <c:v>1096</c:v>
                </c:pt>
                <c:pt idx="253">
                  <c:v>1055</c:v>
                </c:pt>
                <c:pt idx="254">
                  <c:v>1077</c:v>
                </c:pt>
                <c:pt idx="255">
                  <c:v>1112</c:v>
                </c:pt>
                <c:pt idx="256">
                  <c:v>1036</c:v>
                </c:pt>
                <c:pt idx="257">
                  <c:v>982</c:v>
                </c:pt>
                <c:pt idx="258">
                  <c:v>939</c:v>
                </c:pt>
                <c:pt idx="259">
                  <c:v>905</c:v>
                </c:pt>
                <c:pt idx="260">
                  <c:v>852</c:v>
                </c:pt>
                <c:pt idx="261">
                  <c:v>797</c:v>
                </c:pt>
                <c:pt idx="262">
                  <c:v>721</c:v>
                </c:pt>
                <c:pt idx="263">
                  <c:v>668</c:v>
                </c:pt>
                <c:pt idx="264">
                  <c:v>645</c:v>
                </c:pt>
                <c:pt idx="265">
                  <c:v>634</c:v>
                </c:pt>
                <c:pt idx="266">
                  <c:v>629</c:v>
                </c:pt>
                <c:pt idx="267">
                  <c:v>629</c:v>
                </c:pt>
                <c:pt idx="268">
                  <c:v>610</c:v>
                </c:pt>
                <c:pt idx="269">
                  <c:v>601</c:v>
                </c:pt>
                <c:pt idx="270">
                  <c:v>595</c:v>
                </c:pt>
                <c:pt idx="271">
                  <c:v>598</c:v>
                </c:pt>
                <c:pt idx="272">
                  <c:v>608</c:v>
                </c:pt>
                <c:pt idx="273">
                  <c:v>628</c:v>
                </c:pt>
                <c:pt idx="274">
                  <c:v>639</c:v>
                </c:pt>
                <c:pt idx="275">
                  <c:v>635</c:v>
                </c:pt>
                <c:pt idx="276">
                  <c:v>622</c:v>
                </c:pt>
                <c:pt idx="277">
                  <c:v>630</c:v>
                </c:pt>
                <c:pt idx="278">
                  <c:v>634</c:v>
                </c:pt>
                <c:pt idx="279">
                  <c:v>637</c:v>
                </c:pt>
                <c:pt idx="280">
                  <c:v>649</c:v>
                </c:pt>
                <c:pt idx="281">
                  <c:v>651</c:v>
                </c:pt>
                <c:pt idx="282">
                  <c:v>658</c:v>
                </c:pt>
                <c:pt idx="283">
                  <c:v>664</c:v>
                </c:pt>
                <c:pt idx="284">
                  <c:v>669</c:v>
                </c:pt>
                <c:pt idx="285">
                  <c:v>663</c:v>
                </c:pt>
                <c:pt idx="286">
                  <c:v>664</c:v>
                </c:pt>
                <c:pt idx="287">
                  <c:v>657</c:v>
                </c:pt>
                <c:pt idx="288">
                  <c:v>649</c:v>
                </c:pt>
                <c:pt idx="289">
                  <c:v>645</c:v>
                </c:pt>
                <c:pt idx="290">
                  <c:v>647</c:v>
                </c:pt>
                <c:pt idx="291">
                  <c:v>654</c:v>
                </c:pt>
                <c:pt idx="292">
                  <c:v>677</c:v>
                </c:pt>
                <c:pt idx="293">
                  <c:v>730</c:v>
                </c:pt>
                <c:pt idx="294">
                  <c:v>721</c:v>
                </c:pt>
                <c:pt idx="295">
                  <c:v>712</c:v>
                </c:pt>
                <c:pt idx="296">
                  <c:v>709</c:v>
                </c:pt>
                <c:pt idx="297">
                  <c:v>695</c:v>
                </c:pt>
                <c:pt idx="298">
                  <c:v>690</c:v>
                </c:pt>
                <c:pt idx="299">
                  <c:v>689</c:v>
                </c:pt>
                <c:pt idx="300">
                  <c:v>683</c:v>
                </c:pt>
                <c:pt idx="301">
                  <c:v>690</c:v>
                </c:pt>
                <c:pt idx="302">
                  <c:v>692</c:v>
                </c:pt>
                <c:pt idx="303">
                  <c:v>689</c:v>
                </c:pt>
                <c:pt idx="304">
                  <c:v>685</c:v>
                </c:pt>
                <c:pt idx="305">
                  <c:v>674</c:v>
                </c:pt>
                <c:pt idx="306">
                  <c:v>672</c:v>
                </c:pt>
                <c:pt idx="307">
                  <c:v>699</c:v>
                </c:pt>
                <c:pt idx="308">
                  <c:v>711</c:v>
                </c:pt>
                <c:pt idx="309">
                  <c:v>714</c:v>
                </c:pt>
                <c:pt idx="310">
                  <c:v>725</c:v>
                </c:pt>
                <c:pt idx="311">
                  <c:v>734</c:v>
                </c:pt>
                <c:pt idx="312">
                  <c:v>728</c:v>
                </c:pt>
                <c:pt idx="313">
                  <c:v>726</c:v>
                </c:pt>
                <c:pt idx="314">
                  <c:v>738</c:v>
                </c:pt>
                <c:pt idx="315">
                  <c:v>749</c:v>
                </c:pt>
                <c:pt idx="316">
                  <c:v>767</c:v>
                </c:pt>
                <c:pt idx="317">
                  <c:v>790</c:v>
                </c:pt>
                <c:pt idx="318">
                  <c:v>821</c:v>
                </c:pt>
                <c:pt idx="319">
                  <c:v>850</c:v>
                </c:pt>
                <c:pt idx="320">
                  <c:v>869</c:v>
                </c:pt>
                <c:pt idx="321">
                  <c:v>889</c:v>
                </c:pt>
                <c:pt idx="322">
                  <c:v>913</c:v>
                </c:pt>
                <c:pt idx="323">
                  <c:v>1011</c:v>
                </c:pt>
                <c:pt idx="324">
                  <c:v>1031</c:v>
                </c:pt>
                <c:pt idx="325">
                  <c:v>1032</c:v>
                </c:pt>
                <c:pt idx="326">
                  <c:v>985</c:v>
                </c:pt>
                <c:pt idx="327">
                  <c:v>936</c:v>
                </c:pt>
                <c:pt idx="328">
                  <c:v>940</c:v>
                </c:pt>
                <c:pt idx="329">
                  <c:v>974</c:v>
                </c:pt>
                <c:pt idx="330">
                  <c:v>1013</c:v>
                </c:pt>
                <c:pt idx="331">
                  <c:v>1026</c:v>
                </c:pt>
                <c:pt idx="332">
                  <c:v>1043</c:v>
                </c:pt>
                <c:pt idx="333">
                  <c:v>1032</c:v>
                </c:pt>
                <c:pt idx="334">
                  <c:v>1032</c:v>
                </c:pt>
                <c:pt idx="335">
                  <c:v>1040</c:v>
                </c:pt>
                <c:pt idx="336">
                  <c:v>1041</c:v>
                </c:pt>
                <c:pt idx="337">
                  <c:v>1049</c:v>
                </c:pt>
                <c:pt idx="338">
                  <c:v>1059</c:v>
                </c:pt>
                <c:pt idx="339">
                  <c:v>1068</c:v>
                </c:pt>
                <c:pt idx="340">
                  <c:v>1066</c:v>
                </c:pt>
                <c:pt idx="341">
                  <c:v>1082</c:v>
                </c:pt>
                <c:pt idx="342">
                  <c:v>1107</c:v>
                </c:pt>
                <c:pt idx="343">
                  <c:v>1097</c:v>
                </c:pt>
                <c:pt idx="344">
                  <c:v>1096</c:v>
                </c:pt>
                <c:pt idx="345">
                  <c:v>1103</c:v>
                </c:pt>
                <c:pt idx="346">
                  <c:v>1122</c:v>
                </c:pt>
                <c:pt idx="347">
                  <c:v>1141</c:v>
                </c:pt>
                <c:pt idx="348">
                  <c:v>1138</c:v>
                </c:pt>
                <c:pt idx="349">
                  <c:v>1138</c:v>
                </c:pt>
                <c:pt idx="350">
                  <c:v>1125</c:v>
                </c:pt>
                <c:pt idx="351">
                  <c:v>1105</c:v>
                </c:pt>
                <c:pt idx="352">
                  <c:v>1080</c:v>
                </c:pt>
                <c:pt idx="353">
                  <c:v>1062</c:v>
                </c:pt>
                <c:pt idx="354">
                  <c:v>1085</c:v>
                </c:pt>
                <c:pt idx="355">
                  <c:v>1093</c:v>
                </c:pt>
                <c:pt idx="356">
                  <c:v>1135</c:v>
                </c:pt>
                <c:pt idx="357">
                  <c:v>1179</c:v>
                </c:pt>
                <c:pt idx="358">
                  <c:v>1194</c:v>
                </c:pt>
                <c:pt idx="359">
                  <c:v>1239</c:v>
                </c:pt>
                <c:pt idx="360">
                  <c:v>1258</c:v>
                </c:pt>
                <c:pt idx="361">
                  <c:v>1280</c:v>
                </c:pt>
                <c:pt idx="362">
                  <c:v>1317</c:v>
                </c:pt>
                <c:pt idx="363">
                  <c:v>1340</c:v>
                </c:pt>
                <c:pt idx="364">
                  <c:v>1354</c:v>
                </c:pt>
                <c:pt idx="365">
                  <c:v>1381</c:v>
                </c:pt>
                <c:pt idx="366">
                  <c:v>1446</c:v>
                </c:pt>
                <c:pt idx="367">
                  <c:v>1549</c:v>
                </c:pt>
                <c:pt idx="368">
                  <c:v>1700</c:v>
                </c:pt>
                <c:pt idx="369">
                  <c:v>1740</c:v>
                </c:pt>
                <c:pt idx="370">
                  <c:v>1725</c:v>
                </c:pt>
                <c:pt idx="371">
                  <c:v>1759</c:v>
                </c:pt>
                <c:pt idx="372">
                  <c:v>1777</c:v>
                </c:pt>
                <c:pt idx="373">
                  <c:v>1816</c:v>
                </c:pt>
                <c:pt idx="374">
                  <c:v>1865</c:v>
                </c:pt>
                <c:pt idx="375">
                  <c:v>1928</c:v>
                </c:pt>
                <c:pt idx="376">
                  <c:v>2011</c:v>
                </c:pt>
                <c:pt idx="377">
                  <c:v>2064</c:v>
                </c:pt>
                <c:pt idx="378">
                  <c:v>2130</c:v>
                </c:pt>
                <c:pt idx="379">
                  <c:v>2170</c:v>
                </c:pt>
                <c:pt idx="380">
                  <c:v>2191</c:v>
                </c:pt>
                <c:pt idx="381">
                  <c:v>2165</c:v>
                </c:pt>
                <c:pt idx="382">
                  <c:v>2014</c:v>
                </c:pt>
                <c:pt idx="383">
                  <c:v>1947</c:v>
                </c:pt>
                <c:pt idx="384">
                  <c:v>1937</c:v>
                </c:pt>
                <c:pt idx="385">
                  <c:v>1922</c:v>
                </c:pt>
                <c:pt idx="386">
                  <c:v>1899</c:v>
                </c:pt>
                <c:pt idx="387">
                  <c:v>1868</c:v>
                </c:pt>
                <c:pt idx="388">
                  <c:v>1812</c:v>
                </c:pt>
                <c:pt idx="389">
                  <c:v>1788</c:v>
                </c:pt>
                <c:pt idx="390">
                  <c:v>1774</c:v>
                </c:pt>
                <c:pt idx="391">
                  <c:v>1734</c:v>
                </c:pt>
                <c:pt idx="392">
                  <c:v>1712</c:v>
                </c:pt>
                <c:pt idx="393">
                  <c:v>1720</c:v>
                </c:pt>
                <c:pt idx="394">
                  <c:v>1748</c:v>
                </c:pt>
                <c:pt idx="395">
                  <c:v>1774</c:v>
                </c:pt>
                <c:pt idx="396">
                  <c:v>1864</c:v>
                </c:pt>
                <c:pt idx="397">
                  <c:v>1950</c:v>
                </c:pt>
                <c:pt idx="398">
                  <c:v>2047</c:v>
                </c:pt>
                <c:pt idx="399">
                  <c:v>2088</c:v>
                </c:pt>
                <c:pt idx="400">
                  <c:v>2067</c:v>
                </c:pt>
                <c:pt idx="401">
                  <c:v>2059</c:v>
                </c:pt>
                <c:pt idx="402">
                  <c:v>2061</c:v>
                </c:pt>
              </c:numCache>
            </c:numRef>
          </c:val>
          <c:smooth val="0"/>
          <c:extLst>
            <c:ext xmlns:c16="http://schemas.microsoft.com/office/drawing/2014/chart" uri="{C3380CC4-5D6E-409C-BE32-E72D297353CC}">
              <c16:uniqueId val="{00000001-C264-4FC9-9329-5E93A20E0E96}"/>
            </c:ext>
          </c:extLst>
        </c:ser>
        <c:dLbls>
          <c:showLegendKey val="0"/>
          <c:showVal val="0"/>
          <c:showCatName val="0"/>
          <c:showSerName val="0"/>
          <c:showPercent val="0"/>
          <c:showBubbleSize val="0"/>
        </c:dLbls>
        <c:marker val="1"/>
        <c:smooth val="0"/>
        <c:axId val="-1559840224"/>
        <c:axId val="-1559827712"/>
      </c:lineChart>
      <c:lineChart>
        <c:grouping val="standard"/>
        <c:varyColors val="0"/>
        <c:ser>
          <c:idx val="1"/>
          <c:order val="1"/>
          <c:tx>
            <c:strRef>
              <c:f>BDI!$C$1</c:f>
              <c:strCache>
                <c:ptCount val="1"/>
                <c:pt idx="0">
                  <c:v>CRB现货指数（右轴）</c:v>
                </c:pt>
              </c:strCache>
            </c:strRef>
          </c:tx>
          <c:spPr>
            <a:ln w="19050" cap="rnd">
              <a:solidFill>
                <a:schemeClr val="accent2"/>
              </a:solidFill>
              <a:round/>
            </a:ln>
            <a:effectLst/>
          </c:spPr>
          <c:marker>
            <c:symbol val="none"/>
          </c:marker>
          <c:dLbls>
            <c:dLbl>
              <c:idx val="339"/>
              <c:layout>
                <c:manualLayout>
                  <c:x val="-5.6714233443102953E-2"/>
                  <c:y val="8.0357142857142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64-4FC9-9329-5E93A20E0E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BDI!$A$2:$A$423</c:f>
              <c:numCache>
                <c:formatCode>yyyy\-mm\-dd</c:formatCode>
                <c:ptCount val="403"/>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pt idx="340">
                  <c:v>43609</c:v>
                </c:pt>
                <c:pt idx="341">
                  <c:v>43613</c:v>
                </c:pt>
                <c:pt idx="342">
                  <c:v>43614</c:v>
                </c:pt>
                <c:pt idx="343">
                  <c:v>43615</c:v>
                </c:pt>
                <c:pt idx="344">
                  <c:v>43616</c:v>
                </c:pt>
                <c:pt idx="345">
                  <c:v>43619</c:v>
                </c:pt>
                <c:pt idx="346">
                  <c:v>43620</c:v>
                </c:pt>
                <c:pt idx="347">
                  <c:v>43621</c:v>
                </c:pt>
                <c:pt idx="348">
                  <c:v>43622</c:v>
                </c:pt>
                <c:pt idx="349">
                  <c:v>43623</c:v>
                </c:pt>
                <c:pt idx="350">
                  <c:v>43626</c:v>
                </c:pt>
                <c:pt idx="351">
                  <c:v>43627</c:v>
                </c:pt>
                <c:pt idx="352">
                  <c:v>43628</c:v>
                </c:pt>
                <c:pt idx="353">
                  <c:v>43629</c:v>
                </c:pt>
                <c:pt idx="354">
                  <c:v>43630</c:v>
                </c:pt>
                <c:pt idx="355">
                  <c:v>43633</c:v>
                </c:pt>
                <c:pt idx="356">
                  <c:v>43634</c:v>
                </c:pt>
                <c:pt idx="357">
                  <c:v>43635</c:v>
                </c:pt>
                <c:pt idx="358">
                  <c:v>43636</c:v>
                </c:pt>
                <c:pt idx="359">
                  <c:v>43637</c:v>
                </c:pt>
                <c:pt idx="360">
                  <c:v>43640</c:v>
                </c:pt>
                <c:pt idx="361">
                  <c:v>43641</c:v>
                </c:pt>
                <c:pt idx="362">
                  <c:v>43642</c:v>
                </c:pt>
                <c:pt idx="363">
                  <c:v>43643</c:v>
                </c:pt>
                <c:pt idx="364">
                  <c:v>43644</c:v>
                </c:pt>
                <c:pt idx="365">
                  <c:v>43647</c:v>
                </c:pt>
                <c:pt idx="366">
                  <c:v>43648</c:v>
                </c:pt>
                <c:pt idx="367">
                  <c:v>43649</c:v>
                </c:pt>
                <c:pt idx="368">
                  <c:v>43650</c:v>
                </c:pt>
                <c:pt idx="369">
                  <c:v>43651</c:v>
                </c:pt>
                <c:pt idx="370">
                  <c:v>43654</c:v>
                </c:pt>
                <c:pt idx="371">
                  <c:v>43655</c:v>
                </c:pt>
                <c:pt idx="372">
                  <c:v>43656</c:v>
                </c:pt>
                <c:pt idx="373">
                  <c:v>43657</c:v>
                </c:pt>
                <c:pt idx="374">
                  <c:v>43658</c:v>
                </c:pt>
                <c:pt idx="375">
                  <c:v>43661</c:v>
                </c:pt>
                <c:pt idx="376">
                  <c:v>43662</c:v>
                </c:pt>
                <c:pt idx="377">
                  <c:v>43663</c:v>
                </c:pt>
                <c:pt idx="378">
                  <c:v>43664</c:v>
                </c:pt>
                <c:pt idx="379">
                  <c:v>43665</c:v>
                </c:pt>
                <c:pt idx="380">
                  <c:v>43668</c:v>
                </c:pt>
                <c:pt idx="381">
                  <c:v>43669</c:v>
                </c:pt>
                <c:pt idx="382">
                  <c:v>43670</c:v>
                </c:pt>
                <c:pt idx="383">
                  <c:v>43671</c:v>
                </c:pt>
                <c:pt idx="384">
                  <c:v>43672</c:v>
                </c:pt>
                <c:pt idx="385">
                  <c:v>43675</c:v>
                </c:pt>
                <c:pt idx="386">
                  <c:v>43676</c:v>
                </c:pt>
                <c:pt idx="387">
                  <c:v>43677</c:v>
                </c:pt>
                <c:pt idx="388">
                  <c:v>43678</c:v>
                </c:pt>
                <c:pt idx="389">
                  <c:v>43679</c:v>
                </c:pt>
                <c:pt idx="390">
                  <c:v>43682</c:v>
                </c:pt>
                <c:pt idx="391">
                  <c:v>43683</c:v>
                </c:pt>
                <c:pt idx="392">
                  <c:v>43684</c:v>
                </c:pt>
                <c:pt idx="393">
                  <c:v>43685</c:v>
                </c:pt>
                <c:pt idx="394">
                  <c:v>43686</c:v>
                </c:pt>
                <c:pt idx="395">
                  <c:v>43689</c:v>
                </c:pt>
                <c:pt idx="396">
                  <c:v>43690</c:v>
                </c:pt>
                <c:pt idx="397">
                  <c:v>43691</c:v>
                </c:pt>
                <c:pt idx="398">
                  <c:v>43692</c:v>
                </c:pt>
                <c:pt idx="399">
                  <c:v>43693</c:v>
                </c:pt>
                <c:pt idx="400">
                  <c:v>43696</c:v>
                </c:pt>
                <c:pt idx="401">
                  <c:v>43697</c:v>
                </c:pt>
                <c:pt idx="402">
                  <c:v>43698</c:v>
                </c:pt>
              </c:numCache>
            </c:numRef>
          </c:cat>
          <c:val>
            <c:numRef>
              <c:f>BDI!$C$2:$C$423</c:f>
              <c:numCache>
                <c:formatCode>General</c:formatCode>
                <c:ptCount val="403"/>
                <c:pt idx="0">
                  <c:v>433.72</c:v>
                </c:pt>
                <c:pt idx="1">
                  <c:v>435.27</c:v>
                </c:pt>
                <c:pt idx="2">
                  <c:v>436.56</c:v>
                </c:pt>
                <c:pt idx="3">
                  <c:v>436.5</c:v>
                </c:pt>
                <c:pt idx="4">
                  <c:v>436.79</c:v>
                </c:pt>
                <c:pt idx="5">
                  <c:v>439.83</c:v>
                </c:pt>
                <c:pt idx="6">
                  <c:v>441.15</c:v>
                </c:pt>
                <c:pt idx="7">
                  <c:v>441.41</c:v>
                </c:pt>
                <c:pt idx="8">
                  <c:v>439.79</c:v>
                </c:pt>
                <c:pt idx="9">
                  <c:v>438.88</c:v>
                </c:pt>
                <c:pt idx="10">
                  <c:v>437.96</c:v>
                </c:pt>
                <c:pt idx="11">
                  <c:v>436.95</c:v>
                </c:pt>
                <c:pt idx="12">
                  <c:v>437.02</c:v>
                </c:pt>
                <c:pt idx="13">
                  <c:v>438.39</c:v>
                </c:pt>
                <c:pt idx="14">
                  <c:v>437.32</c:v>
                </c:pt>
                <c:pt idx="15">
                  <c:v>438.83</c:v>
                </c:pt>
                <c:pt idx="16">
                  <c:v>439.04</c:v>
                </c:pt>
                <c:pt idx="17">
                  <c:v>439.95</c:v>
                </c:pt>
                <c:pt idx="18">
                  <c:v>441.54</c:v>
                </c:pt>
                <c:pt idx="19">
                  <c:v>442.85</c:v>
                </c:pt>
                <c:pt idx="20">
                  <c:v>443.44</c:v>
                </c:pt>
                <c:pt idx="21">
                  <c:v>443.38</c:v>
                </c:pt>
                <c:pt idx="22">
                  <c:v>443.46</c:v>
                </c:pt>
                <c:pt idx="23">
                  <c:v>442.6</c:v>
                </c:pt>
                <c:pt idx="24">
                  <c:v>443.15</c:v>
                </c:pt>
                <c:pt idx="25">
                  <c:v>442.03</c:v>
                </c:pt>
                <c:pt idx="26">
                  <c:v>440.88</c:v>
                </c:pt>
                <c:pt idx="27">
                  <c:v>438.4</c:v>
                </c:pt>
                <c:pt idx="28">
                  <c:v>439.26</c:v>
                </c:pt>
                <c:pt idx="29">
                  <c:v>439.5</c:v>
                </c:pt>
                <c:pt idx="30">
                  <c:v>441.07</c:v>
                </c:pt>
                <c:pt idx="31">
                  <c:v>440.89</c:v>
                </c:pt>
                <c:pt idx="32">
                  <c:v>441.92</c:v>
                </c:pt>
                <c:pt idx="33">
                  <c:v>441.18</c:v>
                </c:pt>
                <c:pt idx="34">
                  <c:v>442.13</c:v>
                </c:pt>
                <c:pt idx="35">
                  <c:v>442.46</c:v>
                </c:pt>
                <c:pt idx="36">
                  <c:v>442.97</c:v>
                </c:pt>
                <c:pt idx="37">
                  <c:v>444.32</c:v>
                </c:pt>
                <c:pt idx="38">
                  <c:v>443.28</c:v>
                </c:pt>
                <c:pt idx="39">
                  <c:v>443.89</c:v>
                </c:pt>
                <c:pt idx="40">
                  <c:v>444.22</c:v>
                </c:pt>
                <c:pt idx="41">
                  <c:v>444.11</c:v>
                </c:pt>
                <c:pt idx="42">
                  <c:v>445.59</c:v>
                </c:pt>
                <c:pt idx="43">
                  <c:v>445.12</c:v>
                </c:pt>
                <c:pt idx="44">
                  <c:v>444.58</c:v>
                </c:pt>
                <c:pt idx="45">
                  <c:v>447.07</c:v>
                </c:pt>
                <c:pt idx="46">
                  <c:v>445.18</c:v>
                </c:pt>
                <c:pt idx="47">
                  <c:v>445.49</c:v>
                </c:pt>
                <c:pt idx="48">
                  <c:v>446.61</c:v>
                </c:pt>
                <c:pt idx="49">
                  <c:v>446.2</c:v>
                </c:pt>
                <c:pt idx="50">
                  <c:v>445.49</c:v>
                </c:pt>
                <c:pt idx="51">
                  <c:v>443.61</c:v>
                </c:pt>
                <c:pt idx="52">
                  <c:v>441.07</c:v>
                </c:pt>
                <c:pt idx="53">
                  <c:v>440.16</c:v>
                </c:pt>
                <c:pt idx="54">
                  <c:v>440.42</c:v>
                </c:pt>
                <c:pt idx="55">
                  <c:v>439.3</c:v>
                </c:pt>
                <c:pt idx="56">
                  <c:v>437.22</c:v>
                </c:pt>
                <c:pt idx="57">
                  <c:v>436.14</c:v>
                </c:pt>
                <c:pt idx="58">
                  <c:v>436.09</c:v>
                </c:pt>
                <c:pt idx="59">
                  <c:v>436.88</c:v>
                </c:pt>
                <c:pt idx="60">
                  <c:v>437.25</c:v>
                </c:pt>
                <c:pt idx="61">
                  <c:v>434.96</c:v>
                </c:pt>
                <c:pt idx="62">
                  <c:v>436.63</c:v>
                </c:pt>
                <c:pt idx="63">
                  <c:v>436.43</c:v>
                </c:pt>
                <c:pt idx="64">
                  <c:v>439.3</c:v>
                </c:pt>
                <c:pt idx="65">
                  <c:v>440.13</c:v>
                </c:pt>
                <c:pt idx="66">
                  <c:v>440.65</c:v>
                </c:pt>
                <c:pt idx="67">
                  <c:v>440.63</c:v>
                </c:pt>
                <c:pt idx="68">
                  <c:v>439.73</c:v>
                </c:pt>
                <c:pt idx="69">
                  <c:v>439.93</c:v>
                </c:pt>
                <c:pt idx="70">
                  <c:v>440.79</c:v>
                </c:pt>
                <c:pt idx="71">
                  <c:v>444.35</c:v>
                </c:pt>
                <c:pt idx="72">
                  <c:v>445.53</c:v>
                </c:pt>
                <c:pt idx="73">
                  <c:v>445.63</c:v>
                </c:pt>
                <c:pt idx="74">
                  <c:v>444.41</c:v>
                </c:pt>
                <c:pt idx="75">
                  <c:v>444.9</c:v>
                </c:pt>
                <c:pt idx="76">
                  <c:v>447.17</c:v>
                </c:pt>
                <c:pt idx="77">
                  <c:v>446.29</c:v>
                </c:pt>
                <c:pt idx="78">
                  <c:v>441.74</c:v>
                </c:pt>
                <c:pt idx="79">
                  <c:v>445.1</c:v>
                </c:pt>
                <c:pt idx="80">
                  <c:v>446.5</c:v>
                </c:pt>
                <c:pt idx="81">
                  <c:v>445.94</c:v>
                </c:pt>
                <c:pt idx="82">
                  <c:v>446.49</c:v>
                </c:pt>
                <c:pt idx="83">
                  <c:v>446.43</c:v>
                </c:pt>
                <c:pt idx="84">
                  <c:v>444.07</c:v>
                </c:pt>
                <c:pt idx="85">
                  <c:v>445.11</c:v>
                </c:pt>
                <c:pt idx="86">
                  <c:v>444.07</c:v>
                </c:pt>
                <c:pt idx="87">
                  <c:v>443.64</c:v>
                </c:pt>
                <c:pt idx="88">
                  <c:v>443.62</c:v>
                </c:pt>
                <c:pt idx="89">
                  <c:v>442.25</c:v>
                </c:pt>
                <c:pt idx="90">
                  <c:v>443.55</c:v>
                </c:pt>
                <c:pt idx="91">
                  <c:v>443.39</c:v>
                </c:pt>
                <c:pt idx="92">
                  <c:v>444.84</c:v>
                </c:pt>
                <c:pt idx="93">
                  <c:v>445.3</c:v>
                </c:pt>
                <c:pt idx="94">
                  <c:v>445.98</c:v>
                </c:pt>
                <c:pt idx="95">
                  <c:v>445.23</c:v>
                </c:pt>
                <c:pt idx="96">
                  <c:v>444.76</c:v>
                </c:pt>
                <c:pt idx="97">
                  <c:v>444.76</c:v>
                </c:pt>
                <c:pt idx="98">
                  <c:v>445.48</c:v>
                </c:pt>
                <c:pt idx="99">
                  <c:v>445.87</c:v>
                </c:pt>
                <c:pt idx="100">
                  <c:v>446.27</c:v>
                </c:pt>
                <c:pt idx="101">
                  <c:v>445.63</c:v>
                </c:pt>
                <c:pt idx="102">
                  <c:v>443.49</c:v>
                </c:pt>
                <c:pt idx="103">
                  <c:v>443.97</c:v>
                </c:pt>
                <c:pt idx="104">
                  <c:v>446.27</c:v>
                </c:pt>
                <c:pt idx="105">
                  <c:v>447.02</c:v>
                </c:pt>
                <c:pt idx="106">
                  <c:v>450.3</c:v>
                </c:pt>
                <c:pt idx="107">
                  <c:v>450.01</c:v>
                </c:pt>
                <c:pt idx="108">
                  <c:v>451.96</c:v>
                </c:pt>
                <c:pt idx="109">
                  <c:v>451.35</c:v>
                </c:pt>
                <c:pt idx="110">
                  <c:v>450.94</c:v>
                </c:pt>
                <c:pt idx="111">
                  <c:v>449.96</c:v>
                </c:pt>
                <c:pt idx="112">
                  <c:v>446.95</c:v>
                </c:pt>
                <c:pt idx="113">
                  <c:v>443.83</c:v>
                </c:pt>
                <c:pt idx="114">
                  <c:v>445.16</c:v>
                </c:pt>
                <c:pt idx="115">
                  <c:v>444.11</c:v>
                </c:pt>
                <c:pt idx="116">
                  <c:v>443.21</c:v>
                </c:pt>
                <c:pt idx="117">
                  <c:v>440.3</c:v>
                </c:pt>
                <c:pt idx="118">
                  <c:v>439.42</c:v>
                </c:pt>
                <c:pt idx="119">
                  <c:v>439.42</c:v>
                </c:pt>
                <c:pt idx="120">
                  <c:v>438.33</c:v>
                </c:pt>
                <c:pt idx="121">
                  <c:v>439.11</c:v>
                </c:pt>
                <c:pt idx="122">
                  <c:v>437.86</c:v>
                </c:pt>
                <c:pt idx="123">
                  <c:v>437.34</c:v>
                </c:pt>
                <c:pt idx="124">
                  <c:v>436.22</c:v>
                </c:pt>
                <c:pt idx="125">
                  <c:v>436.81</c:v>
                </c:pt>
                <c:pt idx="126">
                  <c:v>438.05</c:v>
                </c:pt>
                <c:pt idx="127">
                  <c:v>438.66</c:v>
                </c:pt>
                <c:pt idx="128">
                  <c:v>434.89</c:v>
                </c:pt>
                <c:pt idx="129">
                  <c:v>436.1</c:v>
                </c:pt>
                <c:pt idx="130">
                  <c:v>435.05</c:v>
                </c:pt>
                <c:pt idx="131">
                  <c:v>432.95</c:v>
                </c:pt>
                <c:pt idx="132">
                  <c:v>432.46</c:v>
                </c:pt>
                <c:pt idx="133">
                  <c:v>431.77</c:v>
                </c:pt>
                <c:pt idx="134">
                  <c:v>430.58</c:v>
                </c:pt>
                <c:pt idx="135">
                  <c:v>432.04</c:v>
                </c:pt>
                <c:pt idx="136">
                  <c:v>432.14</c:v>
                </c:pt>
                <c:pt idx="137">
                  <c:v>431.48</c:v>
                </c:pt>
                <c:pt idx="138">
                  <c:v>432.95</c:v>
                </c:pt>
                <c:pt idx="139">
                  <c:v>433.59</c:v>
                </c:pt>
                <c:pt idx="140">
                  <c:v>432.82</c:v>
                </c:pt>
                <c:pt idx="141">
                  <c:v>432.49</c:v>
                </c:pt>
                <c:pt idx="142">
                  <c:v>433.13</c:v>
                </c:pt>
                <c:pt idx="143">
                  <c:v>429.28</c:v>
                </c:pt>
                <c:pt idx="144">
                  <c:v>427.83</c:v>
                </c:pt>
                <c:pt idx="145">
                  <c:v>427.37</c:v>
                </c:pt>
                <c:pt idx="146">
                  <c:v>426.79</c:v>
                </c:pt>
                <c:pt idx="147">
                  <c:v>425.64</c:v>
                </c:pt>
                <c:pt idx="148">
                  <c:v>424.8</c:v>
                </c:pt>
                <c:pt idx="149">
                  <c:v>424.12</c:v>
                </c:pt>
                <c:pt idx="150">
                  <c:v>421.87</c:v>
                </c:pt>
                <c:pt idx="151">
                  <c:v>418.97</c:v>
                </c:pt>
                <c:pt idx="152">
                  <c:v>418.03</c:v>
                </c:pt>
                <c:pt idx="153">
                  <c:v>414.17</c:v>
                </c:pt>
                <c:pt idx="154">
                  <c:v>413.84</c:v>
                </c:pt>
                <c:pt idx="155">
                  <c:v>413.5</c:v>
                </c:pt>
                <c:pt idx="156">
                  <c:v>414.19</c:v>
                </c:pt>
                <c:pt idx="157">
                  <c:v>414.42</c:v>
                </c:pt>
                <c:pt idx="158">
                  <c:v>413.66</c:v>
                </c:pt>
                <c:pt idx="159">
                  <c:v>412.51</c:v>
                </c:pt>
                <c:pt idx="160">
                  <c:v>412.3</c:v>
                </c:pt>
                <c:pt idx="161">
                  <c:v>412.23</c:v>
                </c:pt>
                <c:pt idx="162">
                  <c:v>411.78</c:v>
                </c:pt>
                <c:pt idx="163">
                  <c:v>410.96</c:v>
                </c:pt>
                <c:pt idx="164">
                  <c:v>411.42</c:v>
                </c:pt>
                <c:pt idx="165">
                  <c:v>411.23</c:v>
                </c:pt>
                <c:pt idx="166">
                  <c:v>409.89</c:v>
                </c:pt>
                <c:pt idx="167">
                  <c:v>410.44</c:v>
                </c:pt>
                <c:pt idx="168">
                  <c:v>411.77</c:v>
                </c:pt>
                <c:pt idx="169">
                  <c:v>413.6</c:v>
                </c:pt>
                <c:pt idx="170">
                  <c:v>411.55</c:v>
                </c:pt>
                <c:pt idx="171">
                  <c:v>409.53</c:v>
                </c:pt>
                <c:pt idx="172">
                  <c:v>409.47</c:v>
                </c:pt>
                <c:pt idx="173">
                  <c:v>408.7</c:v>
                </c:pt>
                <c:pt idx="174">
                  <c:v>410.51</c:v>
                </c:pt>
                <c:pt idx="175">
                  <c:v>410.2</c:v>
                </c:pt>
                <c:pt idx="176">
                  <c:v>412.25</c:v>
                </c:pt>
                <c:pt idx="177">
                  <c:v>413.55</c:v>
                </c:pt>
                <c:pt idx="178">
                  <c:v>414.3</c:v>
                </c:pt>
                <c:pt idx="179">
                  <c:v>415.67</c:v>
                </c:pt>
                <c:pt idx="180">
                  <c:v>416.76</c:v>
                </c:pt>
                <c:pt idx="181">
                  <c:v>416.45</c:v>
                </c:pt>
                <c:pt idx="182">
                  <c:v>416.5</c:v>
                </c:pt>
                <c:pt idx="183">
                  <c:v>414.95</c:v>
                </c:pt>
                <c:pt idx="184">
                  <c:v>415.23</c:v>
                </c:pt>
                <c:pt idx="185">
                  <c:v>417.25</c:v>
                </c:pt>
                <c:pt idx="186">
                  <c:v>417.68</c:v>
                </c:pt>
                <c:pt idx="187">
                  <c:v>417.29</c:v>
                </c:pt>
                <c:pt idx="188">
                  <c:v>417.43</c:v>
                </c:pt>
                <c:pt idx="189">
                  <c:v>418.08</c:v>
                </c:pt>
                <c:pt idx="190">
                  <c:v>416.68</c:v>
                </c:pt>
                <c:pt idx="191">
                  <c:v>416.68</c:v>
                </c:pt>
                <c:pt idx="192">
                  <c:v>417.66</c:v>
                </c:pt>
                <c:pt idx="193">
                  <c:v>419.02</c:v>
                </c:pt>
                <c:pt idx="194">
                  <c:v>418.83</c:v>
                </c:pt>
                <c:pt idx="195">
                  <c:v>417.73</c:v>
                </c:pt>
                <c:pt idx="196">
                  <c:v>415.92</c:v>
                </c:pt>
                <c:pt idx="197">
                  <c:v>416.67</c:v>
                </c:pt>
                <c:pt idx="198">
                  <c:v>416.8</c:v>
                </c:pt>
                <c:pt idx="199">
                  <c:v>416.14</c:v>
                </c:pt>
                <c:pt idx="200">
                  <c:v>415.42</c:v>
                </c:pt>
                <c:pt idx="201">
                  <c:v>415.73</c:v>
                </c:pt>
                <c:pt idx="202">
                  <c:v>416.79</c:v>
                </c:pt>
                <c:pt idx="203">
                  <c:v>416.4</c:v>
                </c:pt>
                <c:pt idx="204">
                  <c:v>415.57</c:v>
                </c:pt>
                <c:pt idx="205">
                  <c:v>416.13</c:v>
                </c:pt>
                <c:pt idx="206">
                  <c:v>417.76</c:v>
                </c:pt>
                <c:pt idx="207">
                  <c:v>417.75</c:v>
                </c:pt>
                <c:pt idx="208">
                  <c:v>418.89</c:v>
                </c:pt>
                <c:pt idx="209">
                  <c:v>417.36</c:v>
                </c:pt>
                <c:pt idx="210">
                  <c:v>417.36</c:v>
                </c:pt>
                <c:pt idx="211">
                  <c:v>416.23</c:v>
                </c:pt>
                <c:pt idx="212">
                  <c:v>414.26</c:v>
                </c:pt>
                <c:pt idx="213">
                  <c:v>415.35</c:v>
                </c:pt>
                <c:pt idx="214">
                  <c:v>413.81</c:v>
                </c:pt>
                <c:pt idx="215">
                  <c:v>414.52</c:v>
                </c:pt>
                <c:pt idx="216">
                  <c:v>415.17</c:v>
                </c:pt>
                <c:pt idx="217">
                  <c:v>416.8</c:v>
                </c:pt>
                <c:pt idx="218">
                  <c:v>418.1</c:v>
                </c:pt>
                <c:pt idx="219">
                  <c:v>416.79</c:v>
                </c:pt>
                <c:pt idx="220">
                  <c:v>416.45</c:v>
                </c:pt>
                <c:pt idx="221">
                  <c:v>415.27</c:v>
                </c:pt>
                <c:pt idx="222">
                  <c:v>413.26</c:v>
                </c:pt>
                <c:pt idx="223">
                  <c:v>411.73</c:v>
                </c:pt>
                <c:pt idx="224">
                  <c:v>413.24</c:v>
                </c:pt>
                <c:pt idx="225">
                  <c:v>414.49</c:v>
                </c:pt>
                <c:pt idx="226">
                  <c:v>416.18</c:v>
                </c:pt>
                <c:pt idx="227">
                  <c:v>418.3</c:v>
                </c:pt>
                <c:pt idx="228">
                  <c:v>418.64</c:v>
                </c:pt>
                <c:pt idx="229">
                  <c:v>417.02</c:v>
                </c:pt>
                <c:pt idx="230">
                  <c:v>416.56</c:v>
                </c:pt>
                <c:pt idx="231">
                  <c:v>417.73</c:v>
                </c:pt>
                <c:pt idx="232">
                  <c:v>416.78</c:v>
                </c:pt>
                <c:pt idx="233">
                  <c:v>414.66</c:v>
                </c:pt>
                <c:pt idx="234">
                  <c:v>415.27</c:v>
                </c:pt>
                <c:pt idx="235">
                  <c:v>416.2</c:v>
                </c:pt>
                <c:pt idx="236">
                  <c:v>414.97</c:v>
                </c:pt>
                <c:pt idx="237">
                  <c:v>414.38</c:v>
                </c:pt>
                <c:pt idx="238">
                  <c:v>413.38</c:v>
                </c:pt>
                <c:pt idx="239">
                  <c:v>412.76</c:v>
                </c:pt>
                <c:pt idx="240">
                  <c:v>411.74</c:v>
                </c:pt>
                <c:pt idx="241">
                  <c:v>410.8</c:v>
                </c:pt>
                <c:pt idx="242">
                  <c:v>410.49</c:v>
                </c:pt>
                <c:pt idx="243">
                  <c:v>409.43</c:v>
                </c:pt>
                <c:pt idx="244">
                  <c:v>410.92</c:v>
                </c:pt>
                <c:pt idx="245">
                  <c:v>412.94</c:v>
                </c:pt>
                <c:pt idx="246">
                  <c:v>413.58</c:v>
                </c:pt>
                <c:pt idx="247">
                  <c:v>413.63</c:v>
                </c:pt>
                <c:pt idx="248">
                  <c:v>412.56</c:v>
                </c:pt>
                <c:pt idx="249">
                  <c:v>411</c:v>
                </c:pt>
                <c:pt idx="250">
                  <c:v>411.81</c:v>
                </c:pt>
                <c:pt idx="251">
                  <c:v>412.52</c:v>
                </c:pt>
                <c:pt idx="252">
                  <c:v>411.24</c:v>
                </c:pt>
                <c:pt idx="253">
                  <c:v>412.31</c:v>
                </c:pt>
                <c:pt idx="254">
                  <c:v>414.02</c:v>
                </c:pt>
                <c:pt idx="255">
                  <c:v>411.3</c:v>
                </c:pt>
                <c:pt idx="256">
                  <c:v>410.1</c:v>
                </c:pt>
                <c:pt idx="257">
                  <c:v>411.52</c:v>
                </c:pt>
                <c:pt idx="258">
                  <c:v>411.35</c:v>
                </c:pt>
                <c:pt idx="259">
                  <c:v>411.62</c:v>
                </c:pt>
                <c:pt idx="260">
                  <c:v>412.47</c:v>
                </c:pt>
                <c:pt idx="261">
                  <c:v>412.99</c:v>
                </c:pt>
                <c:pt idx="262">
                  <c:v>413.66</c:v>
                </c:pt>
                <c:pt idx="263">
                  <c:v>412.83</c:v>
                </c:pt>
                <c:pt idx="264">
                  <c:v>412.94</c:v>
                </c:pt>
                <c:pt idx="265">
                  <c:v>413.49</c:v>
                </c:pt>
                <c:pt idx="266">
                  <c:v>414.15</c:v>
                </c:pt>
                <c:pt idx="267">
                  <c:v>413.47</c:v>
                </c:pt>
                <c:pt idx="268">
                  <c:v>413.47</c:v>
                </c:pt>
                <c:pt idx="269">
                  <c:v>413.03</c:v>
                </c:pt>
                <c:pt idx="270">
                  <c:v>411.59</c:v>
                </c:pt>
                <c:pt idx="271">
                  <c:v>411.81</c:v>
                </c:pt>
                <c:pt idx="272">
                  <c:v>411.68</c:v>
                </c:pt>
                <c:pt idx="273">
                  <c:v>411.57</c:v>
                </c:pt>
                <c:pt idx="274">
                  <c:v>413.36</c:v>
                </c:pt>
                <c:pt idx="275">
                  <c:v>413.71</c:v>
                </c:pt>
                <c:pt idx="276">
                  <c:v>413.82</c:v>
                </c:pt>
                <c:pt idx="277">
                  <c:v>413.69</c:v>
                </c:pt>
                <c:pt idx="278">
                  <c:v>414.97</c:v>
                </c:pt>
                <c:pt idx="279">
                  <c:v>414.19</c:v>
                </c:pt>
                <c:pt idx="280">
                  <c:v>413.13</c:v>
                </c:pt>
                <c:pt idx="281">
                  <c:v>413.36</c:v>
                </c:pt>
                <c:pt idx="282">
                  <c:v>412.83</c:v>
                </c:pt>
                <c:pt idx="283">
                  <c:v>413.73</c:v>
                </c:pt>
                <c:pt idx="284">
                  <c:v>413.24</c:v>
                </c:pt>
                <c:pt idx="285">
                  <c:v>414.17</c:v>
                </c:pt>
                <c:pt idx="286">
                  <c:v>413.01</c:v>
                </c:pt>
                <c:pt idx="287">
                  <c:v>413.56</c:v>
                </c:pt>
                <c:pt idx="288">
                  <c:v>414.33</c:v>
                </c:pt>
                <c:pt idx="289">
                  <c:v>413.86</c:v>
                </c:pt>
                <c:pt idx="290">
                  <c:v>417.35</c:v>
                </c:pt>
                <c:pt idx="291">
                  <c:v>419.42</c:v>
                </c:pt>
                <c:pt idx="292">
                  <c:v>418.27</c:v>
                </c:pt>
                <c:pt idx="293">
                  <c:v>419.58</c:v>
                </c:pt>
                <c:pt idx="294">
                  <c:v>420</c:v>
                </c:pt>
                <c:pt idx="295">
                  <c:v>420.73</c:v>
                </c:pt>
                <c:pt idx="296">
                  <c:v>421.99</c:v>
                </c:pt>
                <c:pt idx="297">
                  <c:v>423.67</c:v>
                </c:pt>
                <c:pt idx="298">
                  <c:v>424.35</c:v>
                </c:pt>
                <c:pt idx="299">
                  <c:v>425.45</c:v>
                </c:pt>
                <c:pt idx="300">
                  <c:v>425.73</c:v>
                </c:pt>
                <c:pt idx="301">
                  <c:v>426.3</c:v>
                </c:pt>
                <c:pt idx="302">
                  <c:v>425.44</c:v>
                </c:pt>
                <c:pt idx="303">
                  <c:v>425.61</c:v>
                </c:pt>
                <c:pt idx="304">
                  <c:v>426.5</c:v>
                </c:pt>
                <c:pt idx="305">
                  <c:v>426.37</c:v>
                </c:pt>
                <c:pt idx="306">
                  <c:v>426.9</c:v>
                </c:pt>
                <c:pt idx="307">
                  <c:v>427.5</c:v>
                </c:pt>
                <c:pt idx="308">
                  <c:v>424.94</c:v>
                </c:pt>
                <c:pt idx="309">
                  <c:v>425.23</c:v>
                </c:pt>
                <c:pt idx="310">
                  <c:v>424.84</c:v>
                </c:pt>
                <c:pt idx="311">
                  <c:v>425.3</c:v>
                </c:pt>
                <c:pt idx="312">
                  <c:v>424.6</c:v>
                </c:pt>
                <c:pt idx="313">
                  <c:v>426.1</c:v>
                </c:pt>
                <c:pt idx="314">
                  <c:v>425.53</c:v>
                </c:pt>
                <c:pt idx="315">
                  <c:v>424.9</c:v>
                </c:pt>
                <c:pt idx="316">
                  <c:v>425.29</c:v>
                </c:pt>
                <c:pt idx="317">
                  <c:v>425.08</c:v>
                </c:pt>
                <c:pt idx="318">
                  <c:v>422.61</c:v>
                </c:pt>
                <c:pt idx="319">
                  <c:v>421.12</c:v>
                </c:pt>
                <c:pt idx="320">
                  <c:v>421.53</c:v>
                </c:pt>
                <c:pt idx="321">
                  <c:v>422.59</c:v>
                </c:pt>
                <c:pt idx="322">
                  <c:v>421.99</c:v>
                </c:pt>
                <c:pt idx="323">
                  <c:v>422.09</c:v>
                </c:pt>
                <c:pt idx="324">
                  <c:v>420.13</c:v>
                </c:pt>
                <c:pt idx="325">
                  <c:v>418.41</c:v>
                </c:pt>
                <c:pt idx="326">
                  <c:v>418.59</c:v>
                </c:pt>
                <c:pt idx="327">
                  <c:v>417.29</c:v>
                </c:pt>
                <c:pt idx="328">
                  <c:v>414.2</c:v>
                </c:pt>
                <c:pt idx="329">
                  <c:v>412.54</c:v>
                </c:pt>
                <c:pt idx="330">
                  <c:v>410.08</c:v>
                </c:pt>
                <c:pt idx="331">
                  <c:v>408.41</c:v>
                </c:pt>
                <c:pt idx="332">
                  <c:v>410.4</c:v>
                </c:pt>
                <c:pt idx="333">
                  <c:v>411.99</c:v>
                </c:pt>
                <c:pt idx="334">
                  <c:v>413.97</c:v>
                </c:pt>
                <c:pt idx="335">
                  <c:v>412.57</c:v>
                </c:pt>
                <c:pt idx="336">
                  <c:v>413.38</c:v>
                </c:pt>
                <c:pt idx="337">
                  <c:v>413.63</c:v>
                </c:pt>
                <c:pt idx="338">
                  <c:v>413.58</c:v>
                </c:pt>
                <c:pt idx="339">
                  <c:v>413.02</c:v>
                </c:pt>
                <c:pt idx="340">
                  <c:v>414.71</c:v>
                </c:pt>
                <c:pt idx="341">
                  <c:v>417.42</c:v>
                </c:pt>
                <c:pt idx="342">
                  <c:v>415.37</c:v>
                </c:pt>
                <c:pt idx="343">
                  <c:v>417.41</c:v>
                </c:pt>
                <c:pt idx="344">
                  <c:v>415.96</c:v>
                </c:pt>
                <c:pt idx="345">
                  <c:v>416.23</c:v>
                </c:pt>
                <c:pt idx="346">
                  <c:v>415.31</c:v>
                </c:pt>
                <c:pt idx="347">
                  <c:v>414.38</c:v>
                </c:pt>
                <c:pt idx="348">
                  <c:v>415.78</c:v>
                </c:pt>
                <c:pt idx="349">
                  <c:v>409.61</c:v>
                </c:pt>
                <c:pt idx="350">
                  <c:v>410.71</c:v>
                </c:pt>
                <c:pt idx="351">
                  <c:v>412.4</c:v>
                </c:pt>
                <c:pt idx="352">
                  <c:v>413.1</c:v>
                </c:pt>
                <c:pt idx="353">
                  <c:v>413.18</c:v>
                </c:pt>
                <c:pt idx="354">
                  <c:v>412.08</c:v>
                </c:pt>
                <c:pt idx="355">
                  <c:v>412.52</c:v>
                </c:pt>
                <c:pt idx="356">
                  <c:v>412.14</c:v>
                </c:pt>
                <c:pt idx="357">
                  <c:v>411.8</c:v>
                </c:pt>
                <c:pt idx="358">
                  <c:v>411.76</c:v>
                </c:pt>
                <c:pt idx="359">
                  <c:v>411.23</c:v>
                </c:pt>
                <c:pt idx="360">
                  <c:v>412.1</c:v>
                </c:pt>
                <c:pt idx="361">
                  <c:v>410.96</c:v>
                </c:pt>
                <c:pt idx="362">
                  <c:v>409.95</c:v>
                </c:pt>
                <c:pt idx="363">
                  <c:v>408.67</c:v>
                </c:pt>
                <c:pt idx="364">
                  <c:v>407.87</c:v>
                </c:pt>
                <c:pt idx="365">
                  <c:v>406.23</c:v>
                </c:pt>
                <c:pt idx="366">
                  <c:v>403.63</c:v>
                </c:pt>
                <c:pt idx="367">
                  <c:v>405.61</c:v>
                </c:pt>
                <c:pt idx="369">
                  <c:v>404.15</c:v>
                </c:pt>
                <c:pt idx="370">
                  <c:v>404.74</c:v>
                </c:pt>
                <c:pt idx="371">
                  <c:v>401.66</c:v>
                </c:pt>
                <c:pt idx="372">
                  <c:v>403.74</c:v>
                </c:pt>
                <c:pt idx="373">
                  <c:v>404.64</c:v>
                </c:pt>
                <c:pt idx="374">
                  <c:v>405.57</c:v>
                </c:pt>
                <c:pt idx="375">
                  <c:v>405.36</c:v>
                </c:pt>
                <c:pt idx="376">
                  <c:v>404.48</c:v>
                </c:pt>
                <c:pt idx="377">
                  <c:v>404.29</c:v>
                </c:pt>
                <c:pt idx="378">
                  <c:v>403.92</c:v>
                </c:pt>
                <c:pt idx="379">
                  <c:v>405.77</c:v>
                </c:pt>
                <c:pt idx="380">
                  <c:v>405.87</c:v>
                </c:pt>
                <c:pt idx="381">
                  <c:v>406.03</c:v>
                </c:pt>
                <c:pt idx="382">
                  <c:v>407.38</c:v>
                </c:pt>
                <c:pt idx="383">
                  <c:v>407.36</c:v>
                </c:pt>
                <c:pt idx="384">
                  <c:v>406.05</c:v>
                </c:pt>
                <c:pt idx="385">
                  <c:v>407.22</c:v>
                </c:pt>
                <c:pt idx="386">
                  <c:v>404.92</c:v>
                </c:pt>
                <c:pt idx="387">
                  <c:v>403.16</c:v>
                </c:pt>
                <c:pt idx="388">
                  <c:v>402.06</c:v>
                </c:pt>
                <c:pt idx="389">
                  <c:v>400.35</c:v>
                </c:pt>
                <c:pt idx="390">
                  <c:v>399.41</c:v>
                </c:pt>
                <c:pt idx="391">
                  <c:v>398.68</c:v>
                </c:pt>
                <c:pt idx="392">
                  <c:v>396.04</c:v>
                </c:pt>
                <c:pt idx="393">
                  <c:v>400.78</c:v>
                </c:pt>
                <c:pt idx="394">
                  <c:v>400.81</c:v>
                </c:pt>
                <c:pt idx="395">
                  <c:v>397.8</c:v>
                </c:pt>
                <c:pt idx="396">
                  <c:v>397.42</c:v>
                </c:pt>
                <c:pt idx="397">
                  <c:v>397.41</c:v>
                </c:pt>
                <c:pt idx="398">
                  <c:v>397.87</c:v>
                </c:pt>
                <c:pt idx="399">
                  <c:v>397.62</c:v>
                </c:pt>
                <c:pt idx="400">
                  <c:v>396.47</c:v>
                </c:pt>
                <c:pt idx="401">
                  <c:v>395.45</c:v>
                </c:pt>
                <c:pt idx="402">
                  <c:v>395.93</c:v>
                </c:pt>
              </c:numCache>
            </c:numRef>
          </c:val>
          <c:smooth val="0"/>
          <c:extLst>
            <c:ext xmlns:c16="http://schemas.microsoft.com/office/drawing/2014/chart" uri="{C3380CC4-5D6E-409C-BE32-E72D297353CC}">
              <c16:uniqueId val="{00000003-C264-4FC9-9329-5E93A20E0E96}"/>
            </c:ext>
          </c:extLst>
        </c:ser>
        <c:dLbls>
          <c:showLegendKey val="0"/>
          <c:showVal val="0"/>
          <c:showCatName val="0"/>
          <c:showSerName val="0"/>
          <c:showPercent val="0"/>
          <c:showBubbleSize val="0"/>
        </c:dLbls>
        <c:marker val="1"/>
        <c:smooth val="0"/>
        <c:axId val="-1530604944"/>
        <c:axId val="-1559837504"/>
      </c:lineChart>
      <c:dateAx>
        <c:axId val="-155984022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27712"/>
        <c:crosses val="autoZero"/>
        <c:auto val="1"/>
        <c:lblOffset val="100"/>
        <c:baseTimeUnit val="days"/>
      </c:dateAx>
      <c:valAx>
        <c:axId val="-155982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40224"/>
        <c:crosses val="autoZero"/>
        <c:crossBetween val="between"/>
      </c:valAx>
      <c:valAx>
        <c:axId val="-15598375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604944"/>
        <c:crosses val="max"/>
        <c:crossBetween val="between"/>
      </c:valAx>
      <c:dateAx>
        <c:axId val="-1530604944"/>
        <c:scaling>
          <c:orientation val="minMax"/>
        </c:scaling>
        <c:delete val="1"/>
        <c:axPos val="b"/>
        <c:numFmt formatCode="yyyy\-mm\-dd" sourceLinked="1"/>
        <c:majorTickMark val="out"/>
        <c:minorTickMark val="none"/>
        <c:tickLblPos val="nextTo"/>
        <c:crossAx val="-1559837504"/>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初级工业原料!$B$1:$B$2</c:f>
              <c:strCache>
                <c:ptCount val="2"/>
                <c:pt idx="0">
                  <c:v>焦煤</c:v>
                </c:pt>
                <c:pt idx="1">
                  <c:v>元/吨</c:v>
                </c:pt>
              </c:strCache>
            </c:strRef>
          </c:tx>
          <c:spPr>
            <a:ln w="19050" cap="rnd">
              <a:solidFill>
                <a:schemeClr val="accent1"/>
              </a:solidFill>
              <a:round/>
            </a:ln>
            <a:effectLst/>
          </c:spPr>
          <c:marker>
            <c:symbol val="none"/>
          </c:marker>
          <c:cat>
            <c:numRef>
              <c:f>初级工业原料!$A$3:$A$188</c:f>
              <c:numCache>
                <c:formatCode>yyyy\-mm\-dd</c:formatCode>
                <c:ptCount val="180"/>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numCache>
            </c:numRef>
          </c:cat>
          <c:val>
            <c:numRef>
              <c:f>初级工业原料!$B$3:$B$188</c:f>
              <c:numCache>
                <c:formatCode>General</c:formatCode>
                <c:ptCount val="180"/>
                <c:pt idx="0">
                  <c:v>559.5</c:v>
                </c:pt>
                <c:pt idx="1">
                  <c:v>571.5</c:v>
                </c:pt>
                <c:pt idx="2">
                  <c:v>602.5</c:v>
                </c:pt>
                <c:pt idx="3">
                  <c:v>593</c:v>
                </c:pt>
                <c:pt idx="4">
                  <c:v>610</c:v>
                </c:pt>
                <c:pt idx="5">
                  <c:v>632.5</c:v>
                </c:pt>
                <c:pt idx="6">
                  <c:v>612</c:v>
                </c:pt>
                <c:pt idx="7">
                  <c:v>650.5</c:v>
                </c:pt>
                <c:pt idx="8">
                  <c:v>652.5</c:v>
                </c:pt>
                <c:pt idx="9">
                  <c:v>705.5</c:v>
                </c:pt>
                <c:pt idx="10">
                  <c:v>772.5</c:v>
                </c:pt>
                <c:pt idx="11">
                  <c:v>760</c:v>
                </c:pt>
                <c:pt idx="12">
                  <c:v>694</c:v>
                </c:pt>
                <c:pt idx="13">
                  <c:v>671.5</c:v>
                </c:pt>
                <c:pt idx="14">
                  <c:v>722</c:v>
                </c:pt>
                <c:pt idx="15">
                  <c:v>678</c:v>
                </c:pt>
                <c:pt idx="16">
                  <c:v>697.5</c:v>
                </c:pt>
                <c:pt idx="17">
                  <c:v>690.5</c:v>
                </c:pt>
                <c:pt idx="18">
                  <c:v>663.5</c:v>
                </c:pt>
                <c:pt idx="19">
                  <c:v>709.5</c:v>
                </c:pt>
                <c:pt idx="20">
                  <c:v>717</c:v>
                </c:pt>
                <c:pt idx="21">
                  <c:v>720</c:v>
                </c:pt>
                <c:pt idx="22">
                  <c:v>743</c:v>
                </c:pt>
                <c:pt idx="23">
                  <c:v>734</c:v>
                </c:pt>
                <c:pt idx="24">
                  <c:v>765</c:v>
                </c:pt>
                <c:pt idx="25">
                  <c:v>780</c:v>
                </c:pt>
                <c:pt idx="26">
                  <c:v>812</c:v>
                </c:pt>
                <c:pt idx="27">
                  <c:v>847.5</c:v>
                </c:pt>
                <c:pt idx="28">
                  <c:v>857.5</c:v>
                </c:pt>
                <c:pt idx="29">
                  <c:v>895</c:v>
                </c:pt>
                <c:pt idx="30">
                  <c:v>895</c:v>
                </c:pt>
                <c:pt idx="31">
                  <c:v>861.5</c:v>
                </c:pt>
                <c:pt idx="32">
                  <c:v>924.5</c:v>
                </c:pt>
                <c:pt idx="33">
                  <c:v>999.5</c:v>
                </c:pt>
                <c:pt idx="34">
                  <c:v>1083</c:v>
                </c:pt>
                <c:pt idx="35">
                  <c:v>1211.5</c:v>
                </c:pt>
                <c:pt idx="36">
                  <c:v>1263</c:v>
                </c:pt>
                <c:pt idx="37">
                  <c:v>1378.5</c:v>
                </c:pt>
                <c:pt idx="38">
                  <c:v>1538</c:v>
                </c:pt>
                <c:pt idx="39">
                  <c:v>1505.5</c:v>
                </c:pt>
                <c:pt idx="40">
                  <c:v>1557</c:v>
                </c:pt>
                <c:pt idx="41">
                  <c:v>1264</c:v>
                </c:pt>
                <c:pt idx="42">
                  <c:v>1276</c:v>
                </c:pt>
                <c:pt idx="43">
                  <c:v>1271</c:v>
                </c:pt>
                <c:pt idx="44">
                  <c:v>1254</c:v>
                </c:pt>
                <c:pt idx="45">
                  <c:v>1182</c:v>
                </c:pt>
                <c:pt idx="46">
                  <c:v>1156.5</c:v>
                </c:pt>
                <c:pt idx="47">
                  <c:v>1258</c:v>
                </c:pt>
                <c:pt idx="48">
                  <c:v>1220.5</c:v>
                </c:pt>
                <c:pt idx="49">
                  <c:v>1229.5</c:v>
                </c:pt>
                <c:pt idx="50">
                  <c:v>1190.5</c:v>
                </c:pt>
                <c:pt idx="51">
                  <c:v>1158.5</c:v>
                </c:pt>
                <c:pt idx="52">
                  <c:v>1234.5</c:v>
                </c:pt>
                <c:pt idx="53">
                  <c:v>1226.5</c:v>
                </c:pt>
                <c:pt idx="54">
                  <c:v>1294</c:v>
                </c:pt>
                <c:pt idx="55">
                  <c:v>1299.5</c:v>
                </c:pt>
                <c:pt idx="56">
                  <c:v>1285</c:v>
                </c:pt>
                <c:pt idx="57">
                  <c:v>1301.5</c:v>
                </c:pt>
                <c:pt idx="58">
                  <c:v>1215.5</c:v>
                </c:pt>
                <c:pt idx="59">
                  <c:v>1298</c:v>
                </c:pt>
                <c:pt idx="60">
                  <c:v>1126.5</c:v>
                </c:pt>
                <c:pt idx="61">
                  <c:v>1137.5</c:v>
                </c:pt>
                <c:pt idx="62">
                  <c:v>1121</c:v>
                </c:pt>
                <c:pt idx="63">
                  <c:v>1033</c:v>
                </c:pt>
                <c:pt idx="64">
                  <c:v>1005.5</c:v>
                </c:pt>
                <c:pt idx="65">
                  <c:v>1042.5</c:v>
                </c:pt>
                <c:pt idx="66">
                  <c:v>1042.5</c:v>
                </c:pt>
                <c:pt idx="67">
                  <c:v>943</c:v>
                </c:pt>
                <c:pt idx="68">
                  <c:v>963</c:v>
                </c:pt>
                <c:pt idx="69">
                  <c:v>973.5</c:v>
                </c:pt>
                <c:pt idx="70">
                  <c:v>1037</c:v>
                </c:pt>
                <c:pt idx="71">
                  <c:v>1115</c:v>
                </c:pt>
                <c:pt idx="72">
                  <c:v>1124</c:v>
                </c:pt>
                <c:pt idx="73">
                  <c:v>1170.5</c:v>
                </c:pt>
                <c:pt idx="74">
                  <c:v>1240</c:v>
                </c:pt>
                <c:pt idx="75">
                  <c:v>1271.5</c:v>
                </c:pt>
                <c:pt idx="76">
                  <c:v>1262</c:v>
                </c:pt>
                <c:pt idx="77">
                  <c:v>1340.5</c:v>
                </c:pt>
                <c:pt idx="78">
                  <c:v>1467</c:v>
                </c:pt>
                <c:pt idx="79">
                  <c:v>1506</c:v>
                </c:pt>
                <c:pt idx="80">
                  <c:v>1441.5</c:v>
                </c:pt>
                <c:pt idx="81">
                  <c:v>1411.5</c:v>
                </c:pt>
                <c:pt idx="82">
                  <c:v>1358.5</c:v>
                </c:pt>
                <c:pt idx="83">
                  <c:v>1216</c:v>
                </c:pt>
                <c:pt idx="84">
                  <c:v>1125</c:v>
                </c:pt>
                <c:pt idx="85">
                  <c:v>1163.5</c:v>
                </c:pt>
                <c:pt idx="86">
                  <c:v>1123.5</c:v>
                </c:pt>
                <c:pt idx="87">
                  <c:v>1102.5</c:v>
                </c:pt>
                <c:pt idx="88">
                  <c:v>1135.5</c:v>
                </c:pt>
                <c:pt idx="89">
                  <c:v>1207.5</c:v>
                </c:pt>
                <c:pt idx="90">
                  <c:v>1177</c:v>
                </c:pt>
                <c:pt idx="91">
                  <c:v>1316.5</c:v>
                </c:pt>
                <c:pt idx="92">
                  <c:v>1392</c:v>
                </c:pt>
                <c:pt idx="93">
                  <c:v>1244</c:v>
                </c:pt>
                <c:pt idx="94">
                  <c:v>1250.5</c:v>
                </c:pt>
                <c:pt idx="95">
                  <c:v>1378.5</c:v>
                </c:pt>
                <c:pt idx="96">
                  <c:v>1314.5</c:v>
                </c:pt>
                <c:pt idx="97">
                  <c:v>1350.5</c:v>
                </c:pt>
                <c:pt idx="98">
                  <c:v>1353.5</c:v>
                </c:pt>
                <c:pt idx="99">
                  <c:v>1278.5</c:v>
                </c:pt>
                <c:pt idx="100">
                  <c:v>1310.5</c:v>
                </c:pt>
                <c:pt idx="101">
                  <c:v>1313.5</c:v>
                </c:pt>
                <c:pt idx="102">
                  <c:v>1361.5</c:v>
                </c:pt>
                <c:pt idx="103">
                  <c:v>1371.5</c:v>
                </c:pt>
                <c:pt idx="104">
                  <c:v>1380.5</c:v>
                </c:pt>
                <c:pt idx="105">
                  <c:v>1383</c:v>
                </c:pt>
                <c:pt idx="106">
                  <c:v>1317</c:v>
                </c:pt>
                <c:pt idx="107">
                  <c:v>1286.5</c:v>
                </c:pt>
                <c:pt idx="108">
                  <c:v>1237.5</c:v>
                </c:pt>
                <c:pt idx="109">
                  <c:v>1257.5</c:v>
                </c:pt>
                <c:pt idx="110">
                  <c:v>1297</c:v>
                </c:pt>
                <c:pt idx="111">
                  <c:v>1130</c:v>
                </c:pt>
                <c:pt idx="112">
                  <c:v>1151.5</c:v>
                </c:pt>
                <c:pt idx="113">
                  <c:v>1161.5</c:v>
                </c:pt>
                <c:pt idx="114">
                  <c:v>1203.5</c:v>
                </c:pt>
                <c:pt idx="115">
                  <c:v>1251.5</c:v>
                </c:pt>
                <c:pt idx="116">
                  <c:v>1243</c:v>
                </c:pt>
                <c:pt idx="117">
                  <c:v>1193</c:v>
                </c:pt>
                <c:pt idx="118">
                  <c:v>1253.5</c:v>
                </c:pt>
                <c:pt idx="119">
                  <c:v>1253.5</c:v>
                </c:pt>
                <c:pt idx="120">
                  <c:v>1249</c:v>
                </c:pt>
                <c:pt idx="121">
                  <c:v>1178</c:v>
                </c:pt>
                <c:pt idx="122">
                  <c:v>1189.5</c:v>
                </c:pt>
                <c:pt idx="123">
                  <c:v>1148</c:v>
                </c:pt>
                <c:pt idx="124">
                  <c:v>1144</c:v>
                </c:pt>
                <c:pt idx="125">
                  <c:v>1162.5</c:v>
                </c:pt>
                <c:pt idx="126">
                  <c:v>1196</c:v>
                </c:pt>
                <c:pt idx="127">
                  <c:v>1192.5</c:v>
                </c:pt>
                <c:pt idx="128">
                  <c:v>1262</c:v>
                </c:pt>
                <c:pt idx="129">
                  <c:v>1289</c:v>
                </c:pt>
                <c:pt idx="130">
                  <c:v>1289</c:v>
                </c:pt>
                <c:pt idx="131">
                  <c:v>1249.5</c:v>
                </c:pt>
                <c:pt idx="132">
                  <c:v>1281.5</c:v>
                </c:pt>
                <c:pt idx="133">
                  <c:v>1290.5</c:v>
                </c:pt>
                <c:pt idx="134">
                  <c:v>1279.5</c:v>
                </c:pt>
                <c:pt idx="135">
                  <c:v>1258</c:v>
                </c:pt>
                <c:pt idx="136">
                  <c:v>1369</c:v>
                </c:pt>
                <c:pt idx="137">
                  <c:v>1374</c:v>
                </c:pt>
                <c:pt idx="138">
                  <c:v>1417.5</c:v>
                </c:pt>
                <c:pt idx="139">
                  <c:v>1362.5</c:v>
                </c:pt>
                <c:pt idx="140">
                  <c:v>1351.5</c:v>
                </c:pt>
                <c:pt idx="141">
                  <c:v>1386</c:v>
                </c:pt>
                <c:pt idx="142">
                  <c:v>1351.5</c:v>
                </c:pt>
                <c:pt idx="143">
                  <c:v>1333</c:v>
                </c:pt>
                <c:pt idx="144">
                  <c:v>1438</c:v>
                </c:pt>
                <c:pt idx="145">
                  <c:v>1250</c:v>
                </c:pt>
                <c:pt idx="146">
                  <c:v>1198</c:v>
                </c:pt>
                <c:pt idx="147">
                  <c:v>1175</c:v>
                </c:pt>
                <c:pt idx="148">
                  <c:v>1177.5</c:v>
                </c:pt>
                <c:pt idx="149">
                  <c:v>1211.5</c:v>
                </c:pt>
                <c:pt idx="150">
                  <c:v>1237</c:v>
                </c:pt>
                <c:pt idx="151">
                  <c:v>1221.5</c:v>
                </c:pt>
                <c:pt idx="152">
                  <c:v>1275</c:v>
                </c:pt>
                <c:pt idx="153">
                  <c:v>1272.5</c:v>
                </c:pt>
                <c:pt idx="154">
                  <c:v>1285</c:v>
                </c:pt>
                <c:pt idx="155">
                  <c:v>1302</c:v>
                </c:pt>
                <c:pt idx="156">
                  <c:v>1254.5</c:v>
                </c:pt>
                <c:pt idx="157">
                  <c:v>1242.5</c:v>
                </c:pt>
                <c:pt idx="158">
                  <c:v>1241</c:v>
                </c:pt>
                <c:pt idx="159">
                  <c:v>1230</c:v>
                </c:pt>
                <c:pt idx="160">
                  <c:v>1246</c:v>
                </c:pt>
                <c:pt idx="161">
                  <c:v>1311</c:v>
                </c:pt>
                <c:pt idx="162">
                  <c:v>1323</c:v>
                </c:pt>
                <c:pt idx="163">
                  <c:v>1351.5</c:v>
                </c:pt>
                <c:pt idx="164">
                  <c:v>1356</c:v>
                </c:pt>
                <c:pt idx="165">
                  <c:v>1381.5</c:v>
                </c:pt>
                <c:pt idx="166">
                  <c:v>1403.5</c:v>
                </c:pt>
                <c:pt idx="167">
                  <c:v>1398</c:v>
                </c:pt>
                <c:pt idx="168">
                  <c:v>1376.5</c:v>
                </c:pt>
                <c:pt idx="169">
                  <c:v>1395.5</c:v>
                </c:pt>
                <c:pt idx="170">
                  <c:v>1388.5</c:v>
                </c:pt>
                <c:pt idx="171">
                  <c:v>1388.5</c:v>
                </c:pt>
                <c:pt idx="172">
                  <c:v>1368.5</c:v>
                </c:pt>
                <c:pt idx="173">
                  <c:v>1400</c:v>
                </c:pt>
                <c:pt idx="174">
                  <c:v>1406.5</c:v>
                </c:pt>
                <c:pt idx="175">
                  <c:v>1400</c:v>
                </c:pt>
                <c:pt idx="176">
                  <c:v>1389</c:v>
                </c:pt>
                <c:pt idx="177">
                  <c:v>1411.5</c:v>
                </c:pt>
                <c:pt idx="178">
                  <c:v>1399.5</c:v>
                </c:pt>
                <c:pt idx="179">
                  <c:v>1325.5</c:v>
                </c:pt>
              </c:numCache>
            </c:numRef>
          </c:val>
          <c:smooth val="0"/>
          <c:extLst>
            <c:ext xmlns:c16="http://schemas.microsoft.com/office/drawing/2014/chart" uri="{C3380CC4-5D6E-409C-BE32-E72D297353CC}">
              <c16:uniqueId val="{00000000-4A58-4F43-8A31-B634DE7F14A7}"/>
            </c:ext>
          </c:extLst>
        </c:ser>
        <c:ser>
          <c:idx val="1"/>
          <c:order val="1"/>
          <c:tx>
            <c:strRef>
              <c:f>初级工业原料!$C$1:$C$2</c:f>
              <c:strCache>
                <c:ptCount val="2"/>
                <c:pt idx="0">
                  <c:v>焦炭</c:v>
                </c:pt>
                <c:pt idx="1">
                  <c:v>元/吨</c:v>
                </c:pt>
              </c:strCache>
            </c:strRef>
          </c:tx>
          <c:spPr>
            <a:ln w="19050" cap="rnd">
              <a:solidFill>
                <a:schemeClr val="accent2"/>
              </a:solidFill>
              <a:round/>
            </a:ln>
            <a:effectLst/>
          </c:spPr>
          <c:marker>
            <c:symbol val="none"/>
          </c:marker>
          <c:cat>
            <c:numRef>
              <c:f>初级工业原料!$A$3:$A$188</c:f>
              <c:numCache>
                <c:formatCode>yyyy\-mm\-dd</c:formatCode>
                <c:ptCount val="180"/>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numCache>
            </c:numRef>
          </c:cat>
          <c:val>
            <c:numRef>
              <c:f>初级工业原料!$C$3:$C$188</c:f>
              <c:numCache>
                <c:formatCode>General</c:formatCode>
                <c:ptCount val="180"/>
                <c:pt idx="0">
                  <c:v>644</c:v>
                </c:pt>
                <c:pt idx="1">
                  <c:v>663.5</c:v>
                </c:pt>
                <c:pt idx="2">
                  <c:v>696.5</c:v>
                </c:pt>
                <c:pt idx="3">
                  <c:v>701</c:v>
                </c:pt>
                <c:pt idx="4">
                  <c:v>736.5</c:v>
                </c:pt>
                <c:pt idx="5">
                  <c:v>770</c:v>
                </c:pt>
                <c:pt idx="6">
                  <c:v>757</c:v>
                </c:pt>
                <c:pt idx="7">
                  <c:v>806</c:v>
                </c:pt>
                <c:pt idx="8">
                  <c:v>827.5</c:v>
                </c:pt>
                <c:pt idx="9">
                  <c:v>903</c:v>
                </c:pt>
                <c:pt idx="10">
                  <c:v>1047.5</c:v>
                </c:pt>
                <c:pt idx="11">
                  <c:v>1090.5</c:v>
                </c:pt>
                <c:pt idx="12">
                  <c:v>998.5</c:v>
                </c:pt>
                <c:pt idx="13">
                  <c:v>881</c:v>
                </c:pt>
                <c:pt idx="14">
                  <c:v>912.5</c:v>
                </c:pt>
                <c:pt idx="15">
                  <c:v>838</c:v>
                </c:pt>
                <c:pt idx="16">
                  <c:v>860</c:v>
                </c:pt>
                <c:pt idx="17">
                  <c:v>888</c:v>
                </c:pt>
                <c:pt idx="18">
                  <c:v>843.5</c:v>
                </c:pt>
                <c:pt idx="19">
                  <c:v>881</c:v>
                </c:pt>
                <c:pt idx="20">
                  <c:v>948</c:v>
                </c:pt>
                <c:pt idx="21">
                  <c:v>942</c:v>
                </c:pt>
                <c:pt idx="22">
                  <c:v>1016</c:v>
                </c:pt>
                <c:pt idx="23">
                  <c:v>1015.5</c:v>
                </c:pt>
                <c:pt idx="24">
                  <c:v>1077.5</c:v>
                </c:pt>
                <c:pt idx="25">
                  <c:v>1137.5</c:v>
                </c:pt>
                <c:pt idx="26">
                  <c:v>1244.5</c:v>
                </c:pt>
                <c:pt idx="27">
                  <c:v>1233</c:v>
                </c:pt>
                <c:pt idx="28">
                  <c:v>1237.5</c:v>
                </c:pt>
                <c:pt idx="29">
                  <c:v>1210</c:v>
                </c:pt>
                <c:pt idx="30">
                  <c:v>1177.5</c:v>
                </c:pt>
                <c:pt idx="31">
                  <c:v>1128.5</c:v>
                </c:pt>
                <c:pt idx="32">
                  <c:v>1230</c:v>
                </c:pt>
                <c:pt idx="33">
                  <c:v>1289.5</c:v>
                </c:pt>
                <c:pt idx="34">
                  <c:v>1431</c:v>
                </c:pt>
                <c:pt idx="35">
                  <c:v>1537.5</c:v>
                </c:pt>
                <c:pt idx="36">
                  <c:v>1707.5</c:v>
                </c:pt>
                <c:pt idx="37">
                  <c:v>1871</c:v>
                </c:pt>
                <c:pt idx="38">
                  <c:v>2116.5</c:v>
                </c:pt>
                <c:pt idx="39">
                  <c:v>2012.5</c:v>
                </c:pt>
                <c:pt idx="40">
                  <c:v>2126</c:v>
                </c:pt>
                <c:pt idx="41">
                  <c:v>1733.5</c:v>
                </c:pt>
                <c:pt idx="42">
                  <c:v>1762.5</c:v>
                </c:pt>
                <c:pt idx="43">
                  <c:v>1766.5</c:v>
                </c:pt>
                <c:pt idx="44">
                  <c:v>1651.5</c:v>
                </c:pt>
                <c:pt idx="45">
                  <c:v>1538</c:v>
                </c:pt>
                <c:pt idx="46">
                  <c:v>1528</c:v>
                </c:pt>
                <c:pt idx="47">
                  <c:v>1703</c:v>
                </c:pt>
                <c:pt idx="48">
                  <c:v>1658.5</c:v>
                </c:pt>
                <c:pt idx="49">
                  <c:v>1667.5</c:v>
                </c:pt>
                <c:pt idx="50">
                  <c:v>1609</c:v>
                </c:pt>
                <c:pt idx="51">
                  <c:v>1570.5</c:v>
                </c:pt>
                <c:pt idx="52">
                  <c:v>1688</c:v>
                </c:pt>
                <c:pt idx="53">
                  <c:v>1673</c:v>
                </c:pt>
                <c:pt idx="54">
                  <c:v>1781</c:v>
                </c:pt>
                <c:pt idx="55">
                  <c:v>1800.5</c:v>
                </c:pt>
                <c:pt idx="56">
                  <c:v>1860.5</c:v>
                </c:pt>
                <c:pt idx="57">
                  <c:v>1893.5</c:v>
                </c:pt>
                <c:pt idx="58">
                  <c:v>1755</c:v>
                </c:pt>
                <c:pt idx="59">
                  <c:v>1846</c:v>
                </c:pt>
                <c:pt idx="60">
                  <c:v>1623.5</c:v>
                </c:pt>
                <c:pt idx="61">
                  <c:v>1639</c:v>
                </c:pt>
                <c:pt idx="62">
                  <c:v>1612</c:v>
                </c:pt>
                <c:pt idx="63">
                  <c:v>1481</c:v>
                </c:pt>
                <c:pt idx="64">
                  <c:v>1515.5</c:v>
                </c:pt>
                <c:pt idx="65">
                  <c:v>1553</c:v>
                </c:pt>
                <c:pt idx="66">
                  <c:v>1544.5</c:v>
                </c:pt>
                <c:pt idx="67">
                  <c:v>1401</c:v>
                </c:pt>
                <c:pt idx="68">
                  <c:v>1425</c:v>
                </c:pt>
                <c:pt idx="69">
                  <c:v>1532.5</c:v>
                </c:pt>
                <c:pt idx="70">
                  <c:v>1625.5</c:v>
                </c:pt>
                <c:pt idx="71">
                  <c:v>1741</c:v>
                </c:pt>
                <c:pt idx="72">
                  <c:v>1784</c:v>
                </c:pt>
                <c:pt idx="73">
                  <c:v>1845.5</c:v>
                </c:pt>
                <c:pt idx="74">
                  <c:v>1920</c:v>
                </c:pt>
                <c:pt idx="75">
                  <c:v>1950</c:v>
                </c:pt>
                <c:pt idx="76">
                  <c:v>2001.5</c:v>
                </c:pt>
                <c:pt idx="77">
                  <c:v>2177</c:v>
                </c:pt>
                <c:pt idx="78">
                  <c:v>2248.5</c:v>
                </c:pt>
                <c:pt idx="79">
                  <c:v>2452</c:v>
                </c:pt>
                <c:pt idx="80">
                  <c:v>2360</c:v>
                </c:pt>
                <c:pt idx="81">
                  <c:v>2408.5</c:v>
                </c:pt>
                <c:pt idx="82">
                  <c:v>2328</c:v>
                </c:pt>
                <c:pt idx="83">
                  <c:v>2062.5</c:v>
                </c:pt>
                <c:pt idx="84">
                  <c:v>1900</c:v>
                </c:pt>
                <c:pt idx="85">
                  <c:v>1849.5</c:v>
                </c:pt>
                <c:pt idx="86">
                  <c:v>1726.5</c:v>
                </c:pt>
                <c:pt idx="87">
                  <c:v>1734</c:v>
                </c:pt>
                <c:pt idx="88">
                  <c:v>1730.5</c:v>
                </c:pt>
                <c:pt idx="89">
                  <c:v>1821.5</c:v>
                </c:pt>
                <c:pt idx="90">
                  <c:v>1832.5</c:v>
                </c:pt>
                <c:pt idx="91">
                  <c:v>1996.5</c:v>
                </c:pt>
                <c:pt idx="92">
                  <c:v>2167.5</c:v>
                </c:pt>
                <c:pt idx="93">
                  <c:v>2005.5</c:v>
                </c:pt>
                <c:pt idx="94">
                  <c:v>2026</c:v>
                </c:pt>
                <c:pt idx="95">
                  <c:v>2096.5</c:v>
                </c:pt>
                <c:pt idx="96">
                  <c:v>1988</c:v>
                </c:pt>
                <c:pt idx="97">
                  <c:v>2069.5</c:v>
                </c:pt>
                <c:pt idx="98">
                  <c:v>2014.5</c:v>
                </c:pt>
                <c:pt idx="99">
                  <c:v>1967</c:v>
                </c:pt>
                <c:pt idx="100">
                  <c:v>2049</c:v>
                </c:pt>
                <c:pt idx="101">
                  <c:v>2028</c:v>
                </c:pt>
                <c:pt idx="102">
                  <c:v>2126</c:v>
                </c:pt>
                <c:pt idx="103">
                  <c:v>2133</c:v>
                </c:pt>
                <c:pt idx="104">
                  <c:v>2189</c:v>
                </c:pt>
                <c:pt idx="105">
                  <c:v>2232</c:v>
                </c:pt>
                <c:pt idx="106">
                  <c:v>2079</c:v>
                </c:pt>
                <c:pt idx="107">
                  <c:v>1992.5</c:v>
                </c:pt>
                <c:pt idx="108">
                  <c:v>1891.5</c:v>
                </c:pt>
                <c:pt idx="109">
                  <c:v>1792.5</c:v>
                </c:pt>
                <c:pt idx="110">
                  <c:v>1887.5</c:v>
                </c:pt>
                <c:pt idx="111">
                  <c:v>1742</c:v>
                </c:pt>
                <c:pt idx="112">
                  <c:v>1859.5</c:v>
                </c:pt>
                <c:pt idx="113">
                  <c:v>1909.5</c:v>
                </c:pt>
                <c:pt idx="114">
                  <c:v>1985</c:v>
                </c:pt>
                <c:pt idx="115">
                  <c:v>2036.5</c:v>
                </c:pt>
                <c:pt idx="116">
                  <c:v>2101.5</c:v>
                </c:pt>
                <c:pt idx="117">
                  <c:v>2003</c:v>
                </c:pt>
                <c:pt idx="118">
                  <c:v>2098</c:v>
                </c:pt>
                <c:pt idx="119">
                  <c:v>2077</c:v>
                </c:pt>
                <c:pt idx="120">
                  <c:v>2174.5</c:v>
                </c:pt>
                <c:pt idx="121">
                  <c:v>2117.5</c:v>
                </c:pt>
                <c:pt idx="122">
                  <c:v>2076.5</c:v>
                </c:pt>
                <c:pt idx="123">
                  <c:v>2002.5</c:v>
                </c:pt>
                <c:pt idx="124">
                  <c:v>2056</c:v>
                </c:pt>
                <c:pt idx="125">
                  <c:v>2036</c:v>
                </c:pt>
                <c:pt idx="126">
                  <c:v>2180</c:v>
                </c:pt>
                <c:pt idx="127">
                  <c:v>2386.5</c:v>
                </c:pt>
                <c:pt idx="128">
                  <c:v>2458</c:v>
                </c:pt>
                <c:pt idx="129">
                  <c:v>2630.5</c:v>
                </c:pt>
                <c:pt idx="130">
                  <c:v>2514.5</c:v>
                </c:pt>
                <c:pt idx="131">
                  <c:v>2435.5</c:v>
                </c:pt>
                <c:pt idx="132">
                  <c:v>2402.5</c:v>
                </c:pt>
                <c:pt idx="133">
                  <c:v>2250</c:v>
                </c:pt>
                <c:pt idx="134">
                  <c:v>2348.5</c:v>
                </c:pt>
                <c:pt idx="135">
                  <c:v>2237</c:v>
                </c:pt>
                <c:pt idx="136">
                  <c:v>2487.5</c:v>
                </c:pt>
                <c:pt idx="137">
                  <c:v>2387</c:v>
                </c:pt>
                <c:pt idx="138">
                  <c:v>2452</c:v>
                </c:pt>
                <c:pt idx="139">
                  <c:v>2328.5</c:v>
                </c:pt>
                <c:pt idx="140">
                  <c:v>2367.5</c:v>
                </c:pt>
                <c:pt idx="141">
                  <c:v>2408</c:v>
                </c:pt>
                <c:pt idx="142">
                  <c:v>2231.5</c:v>
                </c:pt>
                <c:pt idx="143">
                  <c:v>2122.5</c:v>
                </c:pt>
                <c:pt idx="144">
                  <c:v>1980.5</c:v>
                </c:pt>
                <c:pt idx="145">
                  <c:v>2020</c:v>
                </c:pt>
                <c:pt idx="146">
                  <c:v>1987</c:v>
                </c:pt>
                <c:pt idx="147">
                  <c:v>1884.5</c:v>
                </c:pt>
                <c:pt idx="148">
                  <c:v>1935</c:v>
                </c:pt>
                <c:pt idx="149">
                  <c:v>1953.5</c:v>
                </c:pt>
                <c:pt idx="150">
                  <c:v>2053.5</c:v>
                </c:pt>
                <c:pt idx="151">
                  <c:v>2054.5</c:v>
                </c:pt>
                <c:pt idx="152">
                  <c:v>2080</c:v>
                </c:pt>
                <c:pt idx="153">
                  <c:v>2060</c:v>
                </c:pt>
                <c:pt idx="154">
                  <c:v>2143.5</c:v>
                </c:pt>
                <c:pt idx="155">
                  <c:v>2140</c:v>
                </c:pt>
                <c:pt idx="156">
                  <c:v>2043</c:v>
                </c:pt>
                <c:pt idx="157">
                  <c:v>1990.5</c:v>
                </c:pt>
                <c:pt idx="158">
                  <c:v>1978.5</c:v>
                </c:pt>
                <c:pt idx="159">
                  <c:v>1975.5</c:v>
                </c:pt>
                <c:pt idx="160">
                  <c:v>2019.5</c:v>
                </c:pt>
                <c:pt idx="161">
                  <c:v>2008.5</c:v>
                </c:pt>
                <c:pt idx="162">
                  <c:v>2032</c:v>
                </c:pt>
                <c:pt idx="163">
                  <c:v>2031</c:v>
                </c:pt>
                <c:pt idx="164">
                  <c:v>2158.5</c:v>
                </c:pt>
                <c:pt idx="165">
                  <c:v>2153.5</c:v>
                </c:pt>
                <c:pt idx="166">
                  <c:v>2290.5</c:v>
                </c:pt>
                <c:pt idx="167">
                  <c:v>2183</c:v>
                </c:pt>
                <c:pt idx="168">
                  <c:v>2112.5</c:v>
                </c:pt>
                <c:pt idx="169">
                  <c:v>2126</c:v>
                </c:pt>
                <c:pt idx="170">
                  <c:v>2074</c:v>
                </c:pt>
                <c:pt idx="171">
                  <c:v>2065.5</c:v>
                </c:pt>
                <c:pt idx="172">
                  <c:v>2146</c:v>
                </c:pt>
                <c:pt idx="173">
                  <c:v>2108</c:v>
                </c:pt>
                <c:pt idx="174">
                  <c:v>2165</c:v>
                </c:pt>
                <c:pt idx="175">
                  <c:v>2176</c:v>
                </c:pt>
                <c:pt idx="176">
                  <c:v>2051</c:v>
                </c:pt>
                <c:pt idx="177">
                  <c:v>1968</c:v>
                </c:pt>
                <c:pt idx="178">
                  <c:v>1983.5</c:v>
                </c:pt>
                <c:pt idx="179">
                  <c:v>1952</c:v>
                </c:pt>
              </c:numCache>
            </c:numRef>
          </c:val>
          <c:smooth val="0"/>
          <c:extLst>
            <c:ext xmlns:c16="http://schemas.microsoft.com/office/drawing/2014/chart" uri="{C3380CC4-5D6E-409C-BE32-E72D297353CC}">
              <c16:uniqueId val="{00000001-4A58-4F43-8A31-B634DE7F14A7}"/>
            </c:ext>
          </c:extLst>
        </c:ser>
        <c:dLbls>
          <c:showLegendKey val="0"/>
          <c:showVal val="0"/>
          <c:showCatName val="0"/>
          <c:showSerName val="0"/>
          <c:showPercent val="0"/>
          <c:showBubbleSize val="0"/>
        </c:dLbls>
        <c:marker val="1"/>
        <c:smooth val="0"/>
        <c:axId val="-1557022176"/>
        <c:axId val="-1557016736"/>
      </c:lineChart>
      <c:lineChart>
        <c:grouping val="standard"/>
        <c:varyColors val="0"/>
        <c:ser>
          <c:idx val="2"/>
          <c:order val="2"/>
          <c:tx>
            <c:strRef>
              <c:f>初级工业原料!$D$1:$D$2</c:f>
              <c:strCache>
                <c:ptCount val="2"/>
                <c:pt idx="0">
                  <c:v>布伦特原油（右）</c:v>
                </c:pt>
                <c:pt idx="1">
                  <c:v>美元/桶</c:v>
                </c:pt>
              </c:strCache>
            </c:strRef>
          </c:tx>
          <c:spPr>
            <a:ln w="19050" cap="rnd">
              <a:solidFill>
                <a:schemeClr val="accent3"/>
              </a:solidFill>
              <a:round/>
            </a:ln>
            <a:effectLst/>
          </c:spPr>
          <c:marker>
            <c:symbol val="none"/>
          </c:marker>
          <c:cat>
            <c:numRef>
              <c:f>初级工业原料!$A$3:$A$188</c:f>
              <c:numCache>
                <c:formatCode>yyyy\-mm\-dd</c:formatCode>
                <c:ptCount val="180"/>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numCache>
            </c:numRef>
          </c:cat>
          <c:val>
            <c:numRef>
              <c:f>初级工业原料!$D$3:$D$188</c:f>
              <c:numCache>
                <c:formatCode>General</c:formatCode>
                <c:ptCount val="180"/>
                <c:pt idx="0">
                  <c:v>34.659999999999997</c:v>
                </c:pt>
                <c:pt idx="1">
                  <c:v>33.1</c:v>
                </c:pt>
                <c:pt idx="2">
                  <c:v>36.22</c:v>
                </c:pt>
                <c:pt idx="3">
                  <c:v>37.630000000000003</c:v>
                </c:pt>
                <c:pt idx="4">
                  <c:v>40.35</c:v>
                </c:pt>
                <c:pt idx="5">
                  <c:v>41.66</c:v>
                </c:pt>
                <c:pt idx="6">
                  <c:v>40.49</c:v>
                </c:pt>
                <c:pt idx="7">
                  <c:v>38.799999999999997</c:v>
                </c:pt>
                <c:pt idx="8">
                  <c:v>41.65</c:v>
                </c:pt>
                <c:pt idx="9">
                  <c:v>42.78</c:v>
                </c:pt>
                <c:pt idx="10">
                  <c:v>45.58</c:v>
                </c:pt>
                <c:pt idx="11">
                  <c:v>47.57</c:v>
                </c:pt>
                <c:pt idx="12">
                  <c:v>45.99</c:v>
                </c:pt>
                <c:pt idx="13">
                  <c:v>47.75</c:v>
                </c:pt>
                <c:pt idx="14">
                  <c:v>48.82</c:v>
                </c:pt>
                <c:pt idx="15">
                  <c:v>49.33</c:v>
                </c:pt>
                <c:pt idx="16">
                  <c:v>49.65</c:v>
                </c:pt>
                <c:pt idx="17">
                  <c:v>50.91</c:v>
                </c:pt>
                <c:pt idx="18">
                  <c:v>48.53</c:v>
                </c:pt>
                <c:pt idx="19">
                  <c:v>48.75</c:v>
                </c:pt>
                <c:pt idx="20">
                  <c:v>49.8</c:v>
                </c:pt>
                <c:pt idx="21">
                  <c:v>46.67</c:v>
                </c:pt>
                <c:pt idx="22">
                  <c:v>47.66</c:v>
                </c:pt>
                <c:pt idx="23">
                  <c:v>45.38</c:v>
                </c:pt>
                <c:pt idx="24">
                  <c:v>42.33</c:v>
                </c:pt>
                <c:pt idx="25">
                  <c:v>43.79</c:v>
                </c:pt>
                <c:pt idx="26">
                  <c:v>46.71</c:v>
                </c:pt>
                <c:pt idx="27">
                  <c:v>50.54</c:v>
                </c:pt>
                <c:pt idx="28">
                  <c:v>49.77</c:v>
                </c:pt>
                <c:pt idx="29">
                  <c:v>46.78</c:v>
                </c:pt>
                <c:pt idx="30">
                  <c:v>48.68</c:v>
                </c:pt>
                <c:pt idx="31">
                  <c:v>46.11</c:v>
                </c:pt>
                <c:pt idx="32">
                  <c:v>47.48</c:v>
                </c:pt>
                <c:pt idx="33">
                  <c:v>49</c:v>
                </c:pt>
                <c:pt idx="34">
                  <c:v>51.63</c:v>
                </c:pt>
                <c:pt idx="35">
                  <c:v>51.68</c:v>
                </c:pt>
                <c:pt idx="36">
                  <c:v>49.97</c:v>
                </c:pt>
                <c:pt idx="37">
                  <c:v>46.65</c:v>
                </c:pt>
                <c:pt idx="38">
                  <c:v>44.79</c:v>
                </c:pt>
                <c:pt idx="39">
                  <c:v>46.11</c:v>
                </c:pt>
                <c:pt idx="40">
                  <c:v>47.82</c:v>
                </c:pt>
                <c:pt idx="41">
                  <c:v>54.29</c:v>
                </c:pt>
                <c:pt idx="42">
                  <c:v>54.22</c:v>
                </c:pt>
                <c:pt idx="43">
                  <c:v>54.91</c:v>
                </c:pt>
                <c:pt idx="44">
                  <c:v>54.85</c:v>
                </c:pt>
                <c:pt idx="45">
                  <c:v>56.62</c:v>
                </c:pt>
                <c:pt idx="46">
                  <c:v>56.61</c:v>
                </c:pt>
                <c:pt idx="47">
                  <c:v>55.67</c:v>
                </c:pt>
                <c:pt idx="48">
                  <c:v>55.74</c:v>
                </c:pt>
                <c:pt idx="49">
                  <c:v>55.51</c:v>
                </c:pt>
                <c:pt idx="50">
                  <c:v>57.16</c:v>
                </c:pt>
                <c:pt idx="51">
                  <c:v>56.63</c:v>
                </c:pt>
                <c:pt idx="52">
                  <c:v>55.37</c:v>
                </c:pt>
                <c:pt idx="53">
                  <c:v>56.16</c:v>
                </c:pt>
                <c:pt idx="54">
                  <c:v>55.5</c:v>
                </c:pt>
                <c:pt idx="55">
                  <c:v>51.72</c:v>
                </c:pt>
                <c:pt idx="56">
                  <c:v>51.68</c:v>
                </c:pt>
                <c:pt idx="57">
                  <c:v>50.67</c:v>
                </c:pt>
                <c:pt idx="58">
                  <c:v>52.61</c:v>
                </c:pt>
                <c:pt idx="59">
                  <c:v>55.18</c:v>
                </c:pt>
                <c:pt idx="60">
                  <c:v>55.76</c:v>
                </c:pt>
                <c:pt idx="61">
                  <c:v>52.02</c:v>
                </c:pt>
                <c:pt idx="62">
                  <c:v>51.49</c:v>
                </c:pt>
                <c:pt idx="63">
                  <c:v>49.38</c:v>
                </c:pt>
                <c:pt idx="64">
                  <c:v>50.74</c:v>
                </c:pt>
                <c:pt idx="65">
                  <c:v>53.54</c:v>
                </c:pt>
                <c:pt idx="66">
                  <c:v>51.6</c:v>
                </c:pt>
                <c:pt idx="67">
                  <c:v>49.84</c:v>
                </c:pt>
                <c:pt idx="68">
                  <c:v>48.25</c:v>
                </c:pt>
                <c:pt idx="69">
                  <c:v>47.19</c:v>
                </c:pt>
                <c:pt idx="70">
                  <c:v>45.6</c:v>
                </c:pt>
                <c:pt idx="71">
                  <c:v>47.89</c:v>
                </c:pt>
                <c:pt idx="72">
                  <c:v>46.73</c:v>
                </c:pt>
                <c:pt idx="73">
                  <c:v>48.77</c:v>
                </c:pt>
                <c:pt idx="74">
                  <c:v>48.56</c:v>
                </c:pt>
                <c:pt idx="75">
                  <c:v>52.45</c:v>
                </c:pt>
                <c:pt idx="76">
                  <c:v>52.36</c:v>
                </c:pt>
                <c:pt idx="77">
                  <c:v>51.69</c:v>
                </c:pt>
                <c:pt idx="78">
                  <c:v>51.86</c:v>
                </c:pt>
                <c:pt idx="79">
                  <c:v>52.3</c:v>
                </c:pt>
                <c:pt idx="80">
                  <c:v>52.77</c:v>
                </c:pt>
                <c:pt idx="81">
                  <c:v>54.21</c:v>
                </c:pt>
                <c:pt idx="82">
                  <c:v>55.57</c:v>
                </c:pt>
                <c:pt idx="83">
                  <c:v>56.7</c:v>
                </c:pt>
                <c:pt idx="84">
                  <c:v>57.38</c:v>
                </c:pt>
                <c:pt idx="85">
                  <c:v>57.01</c:v>
                </c:pt>
                <c:pt idx="86">
                  <c:v>57.46</c:v>
                </c:pt>
                <c:pt idx="87">
                  <c:v>60.19</c:v>
                </c:pt>
                <c:pt idx="88">
                  <c:v>60.76</c:v>
                </c:pt>
                <c:pt idx="89">
                  <c:v>64.12</c:v>
                </c:pt>
                <c:pt idx="90">
                  <c:v>62.02</c:v>
                </c:pt>
                <c:pt idx="91">
                  <c:v>63.41</c:v>
                </c:pt>
                <c:pt idx="92">
                  <c:v>64.260000000000005</c:v>
                </c:pt>
                <c:pt idx="93">
                  <c:v>63.08</c:v>
                </c:pt>
                <c:pt idx="94">
                  <c:v>63.3</c:v>
                </c:pt>
                <c:pt idx="95">
                  <c:v>64.739999999999995</c:v>
                </c:pt>
                <c:pt idx="96">
                  <c:v>66.510000000000005</c:v>
                </c:pt>
                <c:pt idx="97">
                  <c:v>67.59</c:v>
                </c:pt>
                <c:pt idx="98">
                  <c:v>69.13</c:v>
                </c:pt>
                <c:pt idx="99">
                  <c:v>68.599999999999994</c:v>
                </c:pt>
                <c:pt idx="100">
                  <c:v>70.2</c:v>
                </c:pt>
                <c:pt idx="101">
                  <c:v>68.150000000000006</c:v>
                </c:pt>
                <c:pt idx="102">
                  <c:v>63.6</c:v>
                </c:pt>
                <c:pt idx="103">
                  <c:v>64.45</c:v>
                </c:pt>
                <c:pt idx="104">
                  <c:v>65.349999999999994</c:v>
                </c:pt>
                <c:pt idx="105">
                  <c:v>63.41</c:v>
                </c:pt>
                <c:pt idx="106">
                  <c:v>64.680000000000007</c:v>
                </c:pt>
                <c:pt idx="107">
                  <c:v>65.900000000000006</c:v>
                </c:pt>
                <c:pt idx="108">
                  <c:v>70.11</c:v>
                </c:pt>
                <c:pt idx="109">
                  <c:v>70.37</c:v>
                </c:pt>
                <c:pt idx="110">
                  <c:v>67.31</c:v>
                </c:pt>
                <c:pt idx="111">
                  <c:v>72.64</c:v>
                </c:pt>
                <c:pt idx="112">
                  <c:v>73.62</c:v>
                </c:pt>
                <c:pt idx="113">
                  <c:v>74.39</c:v>
                </c:pt>
                <c:pt idx="114">
                  <c:v>74.540000000000006</c:v>
                </c:pt>
                <c:pt idx="115">
                  <c:v>77.25</c:v>
                </c:pt>
                <c:pt idx="116">
                  <c:v>79.23</c:v>
                </c:pt>
                <c:pt idx="117">
                  <c:v>76.37</c:v>
                </c:pt>
                <c:pt idx="118">
                  <c:v>76.44</c:v>
                </c:pt>
                <c:pt idx="119">
                  <c:v>76.28</c:v>
                </c:pt>
                <c:pt idx="120">
                  <c:v>73.37</c:v>
                </c:pt>
                <c:pt idx="121">
                  <c:v>74.540000000000006</c:v>
                </c:pt>
                <c:pt idx="122">
                  <c:v>79.53</c:v>
                </c:pt>
                <c:pt idx="123">
                  <c:v>77.150000000000006</c:v>
                </c:pt>
                <c:pt idx="124">
                  <c:v>75.22</c:v>
                </c:pt>
                <c:pt idx="125">
                  <c:v>72.930000000000007</c:v>
                </c:pt>
                <c:pt idx="126">
                  <c:v>74.66</c:v>
                </c:pt>
                <c:pt idx="127">
                  <c:v>73.28</c:v>
                </c:pt>
                <c:pt idx="128">
                  <c:v>72.86</c:v>
                </c:pt>
                <c:pt idx="129">
                  <c:v>71.8</c:v>
                </c:pt>
                <c:pt idx="130">
                  <c:v>76.16</c:v>
                </c:pt>
                <c:pt idx="131">
                  <c:v>77.78</c:v>
                </c:pt>
                <c:pt idx="132">
                  <c:v>76.52</c:v>
                </c:pt>
                <c:pt idx="133">
                  <c:v>78.41</c:v>
                </c:pt>
                <c:pt idx="134">
                  <c:v>78.430000000000007</c:v>
                </c:pt>
                <c:pt idx="135">
                  <c:v>82.74</c:v>
                </c:pt>
                <c:pt idx="136">
                  <c:v>80.28</c:v>
                </c:pt>
                <c:pt idx="137">
                  <c:v>80.03</c:v>
                </c:pt>
                <c:pt idx="138">
                  <c:v>77.290000000000006</c:v>
                </c:pt>
                <c:pt idx="139">
                  <c:v>73.05</c:v>
                </c:pt>
                <c:pt idx="140">
                  <c:v>70.28</c:v>
                </c:pt>
                <c:pt idx="141">
                  <c:v>68.06</c:v>
                </c:pt>
                <c:pt idx="142">
                  <c:v>59.04</c:v>
                </c:pt>
                <c:pt idx="143">
                  <c:v>58.49</c:v>
                </c:pt>
                <c:pt idx="144">
                  <c:v>63.11</c:v>
                </c:pt>
                <c:pt idx="145">
                  <c:v>60.66</c:v>
                </c:pt>
                <c:pt idx="146">
                  <c:v>53.78</c:v>
                </c:pt>
                <c:pt idx="147">
                  <c:v>53.27</c:v>
                </c:pt>
                <c:pt idx="148">
                  <c:v>58.2</c:v>
                </c:pt>
                <c:pt idx="149">
                  <c:v>60.93</c:v>
                </c:pt>
                <c:pt idx="150">
                  <c:v>62.64</c:v>
                </c:pt>
                <c:pt idx="151">
                  <c:v>61.2</c:v>
                </c:pt>
                <c:pt idx="152">
                  <c:v>61.77</c:v>
                </c:pt>
                <c:pt idx="153">
                  <c:v>65.56</c:v>
                </c:pt>
                <c:pt idx="154">
                  <c:v>67.19</c:v>
                </c:pt>
                <c:pt idx="155">
                  <c:v>65.41</c:v>
                </c:pt>
                <c:pt idx="156">
                  <c:v>66.069999999999993</c:v>
                </c:pt>
                <c:pt idx="157">
                  <c:v>66.709999999999994</c:v>
                </c:pt>
                <c:pt idx="158">
                  <c:v>66.72</c:v>
                </c:pt>
                <c:pt idx="159">
                  <c:v>67.739999999999995</c:v>
                </c:pt>
                <c:pt idx="160">
                  <c:v>69.930000000000007</c:v>
                </c:pt>
                <c:pt idx="161">
                  <c:v>71.56</c:v>
                </c:pt>
                <c:pt idx="162">
                  <c:v>72</c:v>
                </c:pt>
                <c:pt idx="163">
                  <c:v>72.010000000000005</c:v>
                </c:pt>
                <c:pt idx="164">
                  <c:v>70.66</c:v>
                </c:pt>
                <c:pt idx="165">
                  <c:v>72.27</c:v>
                </c:pt>
                <c:pt idx="166">
                  <c:v>67.92</c:v>
                </c:pt>
                <c:pt idx="167">
                  <c:v>63.36</c:v>
                </c:pt>
                <c:pt idx="168">
                  <c:v>63.23</c:v>
                </c:pt>
                <c:pt idx="169">
                  <c:v>62.08</c:v>
                </c:pt>
                <c:pt idx="170">
                  <c:v>65.13</c:v>
                </c:pt>
                <c:pt idx="171">
                  <c:v>66.680000000000007</c:v>
                </c:pt>
                <c:pt idx="172">
                  <c:v>64.12</c:v>
                </c:pt>
                <c:pt idx="173">
                  <c:v>66.83</c:v>
                </c:pt>
                <c:pt idx="174">
                  <c:v>62.03</c:v>
                </c:pt>
                <c:pt idx="175">
                  <c:v>63.78</c:v>
                </c:pt>
                <c:pt idx="176">
                  <c:v>62.09</c:v>
                </c:pt>
                <c:pt idx="177">
                  <c:v>58.68</c:v>
                </c:pt>
                <c:pt idx="178">
                  <c:v>58.67</c:v>
                </c:pt>
                <c:pt idx="179">
                  <c:v>60.8</c:v>
                </c:pt>
              </c:numCache>
            </c:numRef>
          </c:val>
          <c:smooth val="0"/>
          <c:extLst>
            <c:ext xmlns:c16="http://schemas.microsoft.com/office/drawing/2014/chart" uri="{C3380CC4-5D6E-409C-BE32-E72D297353CC}">
              <c16:uniqueId val="{00000002-4A58-4F43-8A31-B634DE7F14A7}"/>
            </c:ext>
          </c:extLst>
        </c:ser>
        <c:ser>
          <c:idx val="3"/>
          <c:order val="3"/>
          <c:tx>
            <c:strRef>
              <c:f>初级工业原料!$E$1:$E$2</c:f>
              <c:strCache>
                <c:ptCount val="2"/>
                <c:pt idx="0">
                  <c:v>东京橡胶（右）</c:v>
                </c:pt>
                <c:pt idx="1">
                  <c:v>日元/公斤</c:v>
                </c:pt>
              </c:strCache>
            </c:strRef>
          </c:tx>
          <c:spPr>
            <a:ln w="19050" cap="rnd">
              <a:solidFill>
                <a:schemeClr val="accent4"/>
              </a:solidFill>
              <a:round/>
            </a:ln>
            <a:effectLst/>
          </c:spPr>
          <c:marker>
            <c:symbol val="none"/>
          </c:marker>
          <c:cat>
            <c:numRef>
              <c:f>初级工业原料!$A$3:$A$188</c:f>
              <c:numCache>
                <c:formatCode>yyyy\-mm\-dd</c:formatCode>
                <c:ptCount val="180"/>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numCache>
            </c:numRef>
          </c:cat>
          <c:val>
            <c:numRef>
              <c:f>初级工业原料!$E$3:$E$188</c:f>
              <c:numCache>
                <c:formatCode>General</c:formatCode>
                <c:ptCount val="180"/>
                <c:pt idx="0">
                  <c:v>154.80000000000001</c:v>
                </c:pt>
                <c:pt idx="1">
                  <c:v>153.19999999999999</c:v>
                </c:pt>
                <c:pt idx="2">
                  <c:v>155.6</c:v>
                </c:pt>
                <c:pt idx="3">
                  <c:v>174.6</c:v>
                </c:pt>
                <c:pt idx="4">
                  <c:v>168.9</c:v>
                </c:pt>
                <c:pt idx="5">
                  <c:v>178.9</c:v>
                </c:pt>
                <c:pt idx="6">
                  <c:v>175.3</c:v>
                </c:pt>
                <c:pt idx="7">
                  <c:v>176.8</c:v>
                </c:pt>
                <c:pt idx="8">
                  <c:v>177</c:v>
                </c:pt>
                <c:pt idx="9">
                  <c:v>190.3</c:v>
                </c:pt>
                <c:pt idx="10">
                  <c:v>198.6</c:v>
                </c:pt>
                <c:pt idx="11">
                  <c:v>194.8</c:v>
                </c:pt>
                <c:pt idx="12">
                  <c:v>183.5</c:v>
                </c:pt>
                <c:pt idx="13">
                  <c:v>173.1</c:v>
                </c:pt>
                <c:pt idx="14">
                  <c:v>163.1</c:v>
                </c:pt>
                <c:pt idx="15">
                  <c:v>162.1</c:v>
                </c:pt>
                <c:pt idx="16">
                  <c:v>157.9</c:v>
                </c:pt>
                <c:pt idx="17">
                  <c:v>148</c:v>
                </c:pt>
                <c:pt idx="18">
                  <c:v>150.5</c:v>
                </c:pt>
                <c:pt idx="19">
                  <c:v>151.6</c:v>
                </c:pt>
                <c:pt idx="20">
                  <c:v>155.80000000000001</c:v>
                </c:pt>
                <c:pt idx="21">
                  <c:v>147.19999999999999</c:v>
                </c:pt>
                <c:pt idx="22">
                  <c:v>159.19999999999999</c:v>
                </c:pt>
                <c:pt idx="23">
                  <c:v>162.80000000000001</c:v>
                </c:pt>
                <c:pt idx="24">
                  <c:v>153.5</c:v>
                </c:pt>
                <c:pt idx="25">
                  <c:v>153.69999999999999</c:v>
                </c:pt>
                <c:pt idx="26">
                  <c:v>158.19999999999999</c:v>
                </c:pt>
                <c:pt idx="27">
                  <c:v>157</c:v>
                </c:pt>
                <c:pt idx="28">
                  <c:v>150.4</c:v>
                </c:pt>
                <c:pt idx="29">
                  <c:v>157.1</c:v>
                </c:pt>
                <c:pt idx="30">
                  <c:v>158.80000000000001</c:v>
                </c:pt>
                <c:pt idx="31">
                  <c:v>157.69999999999999</c:v>
                </c:pt>
                <c:pt idx="32">
                  <c:v>169</c:v>
                </c:pt>
                <c:pt idx="33">
                  <c:v>163.30000000000001</c:v>
                </c:pt>
                <c:pt idx="34">
                  <c:v>183.3</c:v>
                </c:pt>
                <c:pt idx="35">
                  <c:v>173.9</c:v>
                </c:pt>
                <c:pt idx="36">
                  <c:v>183.9</c:v>
                </c:pt>
                <c:pt idx="37">
                  <c:v>177.8</c:v>
                </c:pt>
                <c:pt idx="38">
                  <c:v>205.5</c:v>
                </c:pt>
                <c:pt idx="39">
                  <c:v>209.5</c:v>
                </c:pt>
                <c:pt idx="40">
                  <c:v>235.6</c:v>
                </c:pt>
                <c:pt idx="41">
                  <c:v>229.7</c:v>
                </c:pt>
                <c:pt idx="42">
                  <c:v>245.4</c:v>
                </c:pt>
                <c:pt idx="43">
                  <c:v>283.39999999999998</c:v>
                </c:pt>
                <c:pt idx="44">
                  <c:v>264.8</c:v>
                </c:pt>
                <c:pt idx="45">
                  <c:v>263.89999999999998</c:v>
                </c:pt>
                <c:pt idx="46">
                  <c:v>267.5</c:v>
                </c:pt>
                <c:pt idx="47">
                  <c:v>293.5</c:v>
                </c:pt>
                <c:pt idx="48">
                  <c:v>288.3</c:v>
                </c:pt>
                <c:pt idx="49">
                  <c:v>331.3</c:v>
                </c:pt>
                <c:pt idx="50">
                  <c:v>301</c:v>
                </c:pt>
                <c:pt idx="51">
                  <c:v>311.7</c:v>
                </c:pt>
                <c:pt idx="52">
                  <c:v>296.2</c:v>
                </c:pt>
                <c:pt idx="53">
                  <c:v>269.60000000000002</c:v>
                </c:pt>
                <c:pt idx="54">
                  <c:v>272.89999999999998</c:v>
                </c:pt>
                <c:pt idx="55">
                  <c:v>261.7</c:v>
                </c:pt>
                <c:pt idx="56">
                  <c:v>268</c:v>
                </c:pt>
                <c:pt idx="57">
                  <c:v>247.4</c:v>
                </c:pt>
                <c:pt idx="58">
                  <c:v>245</c:v>
                </c:pt>
                <c:pt idx="59">
                  <c:v>237.9</c:v>
                </c:pt>
                <c:pt idx="60">
                  <c:v>218.5</c:v>
                </c:pt>
                <c:pt idx="61">
                  <c:v>216</c:v>
                </c:pt>
                <c:pt idx="62">
                  <c:v>217.3</c:v>
                </c:pt>
                <c:pt idx="63">
                  <c:v>221.7</c:v>
                </c:pt>
                <c:pt idx="64">
                  <c:v>214.5</c:v>
                </c:pt>
                <c:pt idx="65">
                  <c:v>224.9</c:v>
                </c:pt>
                <c:pt idx="66">
                  <c:v>216.2</c:v>
                </c:pt>
                <c:pt idx="67">
                  <c:v>194</c:v>
                </c:pt>
                <c:pt idx="68">
                  <c:v>187</c:v>
                </c:pt>
                <c:pt idx="69">
                  <c:v>201</c:v>
                </c:pt>
                <c:pt idx="70">
                  <c:v>189.3</c:v>
                </c:pt>
                <c:pt idx="71">
                  <c:v>201</c:v>
                </c:pt>
                <c:pt idx="72">
                  <c:v>197.1</c:v>
                </c:pt>
                <c:pt idx="73">
                  <c:v>201.6</c:v>
                </c:pt>
                <c:pt idx="74">
                  <c:v>214.5</c:v>
                </c:pt>
                <c:pt idx="75">
                  <c:v>204.5</c:v>
                </c:pt>
                <c:pt idx="76">
                  <c:v>206.8</c:v>
                </c:pt>
                <c:pt idx="77">
                  <c:v>214.1</c:v>
                </c:pt>
                <c:pt idx="78">
                  <c:v>216.2</c:v>
                </c:pt>
                <c:pt idx="79">
                  <c:v>219.2</c:v>
                </c:pt>
                <c:pt idx="80">
                  <c:v>218.4</c:v>
                </c:pt>
                <c:pt idx="81">
                  <c:v>226</c:v>
                </c:pt>
                <c:pt idx="82">
                  <c:v>221.2</c:v>
                </c:pt>
                <c:pt idx="83">
                  <c:v>210.5</c:v>
                </c:pt>
                <c:pt idx="84">
                  <c:v>201.8</c:v>
                </c:pt>
                <c:pt idx="85">
                  <c:v>201.7</c:v>
                </c:pt>
                <c:pt idx="86">
                  <c:v>197.1</c:v>
                </c:pt>
                <c:pt idx="87">
                  <c:v>200.5</c:v>
                </c:pt>
                <c:pt idx="88">
                  <c:v>199.8</c:v>
                </c:pt>
                <c:pt idx="89">
                  <c:v>198.6</c:v>
                </c:pt>
                <c:pt idx="90">
                  <c:v>190.3</c:v>
                </c:pt>
                <c:pt idx="91">
                  <c:v>195.7</c:v>
                </c:pt>
                <c:pt idx="92">
                  <c:v>203.5</c:v>
                </c:pt>
                <c:pt idx="93">
                  <c:v>204.1</c:v>
                </c:pt>
                <c:pt idx="94">
                  <c:v>204.8</c:v>
                </c:pt>
                <c:pt idx="95">
                  <c:v>203.4</c:v>
                </c:pt>
                <c:pt idx="96">
                  <c:v>206.7</c:v>
                </c:pt>
                <c:pt idx="97">
                  <c:v>204.8</c:v>
                </c:pt>
                <c:pt idx="98">
                  <c:v>210.5</c:v>
                </c:pt>
                <c:pt idx="99">
                  <c:v>209.2</c:v>
                </c:pt>
                <c:pt idx="100">
                  <c:v>204.6</c:v>
                </c:pt>
                <c:pt idx="101">
                  <c:v>196.9</c:v>
                </c:pt>
                <c:pt idx="102">
                  <c:v>189.2</c:v>
                </c:pt>
                <c:pt idx="103">
                  <c:v>181.5</c:v>
                </c:pt>
                <c:pt idx="104">
                  <c:v>188.2</c:v>
                </c:pt>
                <c:pt idx="105">
                  <c:v>191.5</c:v>
                </c:pt>
                <c:pt idx="106">
                  <c:v>189.8</c:v>
                </c:pt>
                <c:pt idx="107">
                  <c:v>191.8</c:v>
                </c:pt>
                <c:pt idx="108">
                  <c:v>174.5</c:v>
                </c:pt>
                <c:pt idx="109">
                  <c:v>184</c:v>
                </c:pt>
                <c:pt idx="110">
                  <c:v>179.3</c:v>
                </c:pt>
                <c:pt idx="111">
                  <c:v>184.8</c:v>
                </c:pt>
                <c:pt idx="112">
                  <c:v>187.1</c:v>
                </c:pt>
                <c:pt idx="113">
                  <c:v>185.6</c:v>
                </c:pt>
                <c:pt idx="114">
                  <c:v>192</c:v>
                </c:pt>
                <c:pt idx="115">
                  <c:v>193.4</c:v>
                </c:pt>
                <c:pt idx="116">
                  <c:v>193.9</c:v>
                </c:pt>
                <c:pt idx="117">
                  <c:v>193.7</c:v>
                </c:pt>
                <c:pt idx="118">
                  <c:v>189.4</c:v>
                </c:pt>
                <c:pt idx="119">
                  <c:v>186.1</c:v>
                </c:pt>
                <c:pt idx="120">
                  <c:v>180</c:v>
                </c:pt>
                <c:pt idx="121">
                  <c:v>173.4</c:v>
                </c:pt>
                <c:pt idx="122">
                  <c:v>176.3</c:v>
                </c:pt>
                <c:pt idx="123">
                  <c:v>171.4</c:v>
                </c:pt>
                <c:pt idx="124">
                  <c:v>172.9</c:v>
                </c:pt>
                <c:pt idx="125">
                  <c:v>170.8</c:v>
                </c:pt>
                <c:pt idx="126">
                  <c:v>168.3</c:v>
                </c:pt>
                <c:pt idx="127">
                  <c:v>168.3</c:v>
                </c:pt>
                <c:pt idx="128">
                  <c:v>172.3</c:v>
                </c:pt>
                <c:pt idx="129">
                  <c:v>168</c:v>
                </c:pt>
                <c:pt idx="130">
                  <c:v>175.9</c:v>
                </c:pt>
                <c:pt idx="131">
                  <c:v>173.7</c:v>
                </c:pt>
                <c:pt idx="132">
                  <c:v>165.9</c:v>
                </c:pt>
                <c:pt idx="133">
                  <c:v>167.9</c:v>
                </c:pt>
                <c:pt idx="134">
                  <c:v>168.9</c:v>
                </c:pt>
                <c:pt idx="135">
                  <c:v>168</c:v>
                </c:pt>
                <c:pt idx="136">
                  <c:v>168.7</c:v>
                </c:pt>
                <c:pt idx="137">
                  <c:v>166.8</c:v>
                </c:pt>
                <c:pt idx="138">
                  <c:v>164.9</c:v>
                </c:pt>
                <c:pt idx="139">
                  <c:v>162.4</c:v>
                </c:pt>
                <c:pt idx="140">
                  <c:v>161</c:v>
                </c:pt>
                <c:pt idx="141">
                  <c:v>157.80000000000001</c:v>
                </c:pt>
                <c:pt idx="142">
                  <c:v>154.69999999999999</c:v>
                </c:pt>
                <c:pt idx="143">
                  <c:v>161</c:v>
                </c:pt>
                <c:pt idx="144">
                  <c:v>164.4</c:v>
                </c:pt>
                <c:pt idx="145">
                  <c:v>168.6</c:v>
                </c:pt>
                <c:pt idx="146">
                  <c:v>173.1</c:v>
                </c:pt>
                <c:pt idx="147">
                  <c:v>170.2</c:v>
                </c:pt>
                <c:pt idx="148">
                  <c:v>177</c:v>
                </c:pt>
                <c:pt idx="149">
                  <c:v>183.5</c:v>
                </c:pt>
                <c:pt idx="150">
                  <c:v>186.2</c:v>
                </c:pt>
                <c:pt idx="151">
                  <c:v>182.8</c:v>
                </c:pt>
                <c:pt idx="152">
                  <c:v>178.1</c:v>
                </c:pt>
                <c:pt idx="153">
                  <c:v>182.5</c:v>
                </c:pt>
                <c:pt idx="154">
                  <c:v>193.6</c:v>
                </c:pt>
                <c:pt idx="155">
                  <c:v>204</c:v>
                </c:pt>
                <c:pt idx="156">
                  <c:v>197</c:v>
                </c:pt>
                <c:pt idx="157">
                  <c:v>193</c:v>
                </c:pt>
                <c:pt idx="158">
                  <c:v>189.8</c:v>
                </c:pt>
                <c:pt idx="159">
                  <c:v>180</c:v>
                </c:pt>
                <c:pt idx="160">
                  <c:v>184.7</c:v>
                </c:pt>
                <c:pt idx="161">
                  <c:v>192.3</c:v>
                </c:pt>
                <c:pt idx="162">
                  <c:v>188.5</c:v>
                </c:pt>
                <c:pt idx="163">
                  <c:v>189.3</c:v>
                </c:pt>
                <c:pt idx="164">
                  <c:v>186.7</c:v>
                </c:pt>
                <c:pt idx="165">
                  <c:v>192.8</c:v>
                </c:pt>
                <c:pt idx="166">
                  <c:v>191.8</c:v>
                </c:pt>
                <c:pt idx="167">
                  <c:v>194.2</c:v>
                </c:pt>
                <c:pt idx="168">
                  <c:v>206.4</c:v>
                </c:pt>
                <c:pt idx="169">
                  <c:v>202</c:v>
                </c:pt>
                <c:pt idx="170">
                  <c:v>199.8</c:v>
                </c:pt>
                <c:pt idx="171">
                  <c:v>193.5</c:v>
                </c:pt>
                <c:pt idx="172">
                  <c:v>181.6</c:v>
                </c:pt>
                <c:pt idx="173">
                  <c:v>175.3</c:v>
                </c:pt>
                <c:pt idx="174">
                  <c:v>185.1</c:v>
                </c:pt>
                <c:pt idx="175">
                  <c:v>187.6</c:v>
                </c:pt>
                <c:pt idx="176">
                  <c:v>168.5</c:v>
                </c:pt>
                <c:pt idx="177">
                  <c:v>169.1</c:v>
                </c:pt>
                <c:pt idx="178">
                  <c:v>168.8</c:v>
                </c:pt>
                <c:pt idx="179">
                  <c:v>168.2</c:v>
                </c:pt>
              </c:numCache>
            </c:numRef>
          </c:val>
          <c:smooth val="0"/>
          <c:extLst>
            <c:ext xmlns:c16="http://schemas.microsoft.com/office/drawing/2014/chart" uri="{C3380CC4-5D6E-409C-BE32-E72D297353CC}">
              <c16:uniqueId val="{00000003-4A58-4F43-8A31-B634DE7F14A7}"/>
            </c:ext>
          </c:extLst>
        </c:ser>
        <c:ser>
          <c:idx val="4"/>
          <c:order val="4"/>
          <c:tx>
            <c:strRef>
              <c:f>初级工业原料!$F$1:$F$2</c:f>
              <c:strCache>
                <c:ptCount val="2"/>
                <c:pt idx="0">
                  <c:v>普指62%Fe（右）</c:v>
                </c:pt>
                <c:pt idx="1">
                  <c:v>美元/吨</c:v>
                </c:pt>
              </c:strCache>
            </c:strRef>
          </c:tx>
          <c:spPr>
            <a:ln w="19050" cap="rnd">
              <a:solidFill>
                <a:schemeClr val="accent5"/>
              </a:solidFill>
              <a:round/>
            </a:ln>
            <a:effectLst/>
          </c:spPr>
          <c:marker>
            <c:symbol val="none"/>
          </c:marker>
          <c:cat>
            <c:numRef>
              <c:f>初级工业原料!$A$3:$A$188</c:f>
              <c:numCache>
                <c:formatCode>yyyy\-mm\-dd</c:formatCode>
                <c:ptCount val="180"/>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pt idx="167">
                  <c:v>43617</c:v>
                </c:pt>
                <c:pt idx="168">
                  <c:v>43624</c:v>
                </c:pt>
                <c:pt idx="169">
                  <c:v>43631</c:v>
                </c:pt>
                <c:pt idx="170">
                  <c:v>43638</c:v>
                </c:pt>
                <c:pt idx="171">
                  <c:v>43645</c:v>
                </c:pt>
                <c:pt idx="172">
                  <c:v>43652</c:v>
                </c:pt>
                <c:pt idx="173">
                  <c:v>43659</c:v>
                </c:pt>
                <c:pt idx="174">
                  <c:v>43666</c:v>
                </c:pt>
                <c:pt idx="175">
                  <c:v>43673</c:v>
                </c:pt>
                <c:pt idx="176">
                  <c:v>43680</c:v>
                </c:pt>
                <c:pt idx="177">
                  <c:v>43687</c:v>
                </c:pt>
                <c:pt idx="178">
                  <c:v>43694</c:v>
                </c:pt>
                <c:pt idx="179">
                  <c:v>43701</c:v>
                </c:pt>
              </c:numCache>
            </c:numRef>
          </c:cat>
          <c:val>
            <c:numRef>
              <c:f>初级工业原料!$F$3:$F$188</c:f>
              <c:numCache>
                <c:formatCode>General</c:formatCode>
                <c:ptCount val="180"/>
                <c:pt idx="0">
                  <c:v>45.5</c:v>
                </c:pt>
                <c:pt idx="1">
                  <c:v>48.2</c:v>
                </c:pt>
                <c:pt idx="2">
                  <c:v>49.1</c:v>
                </c:pt>
                <c:pt idx="3">
                  <c:v>53.5</c:v>
                </c:pt>
                <c:pt idx="4">
                  <c:v>56.2</c:v>
                </c:pt>
                <c:pt idx="5">
                  <c:v>57</c:v>
                </c:pt>
                <c:pt idx="6">
                  <c:v>55.5</c:v>
                </c:pt>
                <c:pt idx="7">
                  <c:v>55.1</c:v>
                </c:pt>
                <c:pt idx="8">
                  <c:v>53.6</c:v>
                </c:pt>
                <c:pt idx="9">
                  <c:v>58.3</c:v>
                </c:pt>
                <c:pt idx="10">
                  <c:v>65.849999999999994</c:v>
                </c:pt>
                <c:pt idx="11">
                  <c:v>65.849999999999994</c:v>
                </c:pt>
                <c:pt idx="12">
                  <c:v>58.35</c:v>
                </c:pt>
                <c:pt idx="13">
                  <c:v>53.45</c:v>
                </c:pt>
                <c:pt idx="14">
                  <c:v>54.25</c:v>
                </c:pt>
                <c:pt idx="15">
                  <c:v>51.8</c:v>
                </c:pt>
                <c:pt idx="16">
                  <c:v>50.7</c:v>
                </c:pt>
                <c:pt idx="17">
                  <c:v>52.5</c:v>
                </c:pt>
                <c:pt idx="18">
                  <c:v>51.55</c:v>
                </c:pt>
                <c:pt idx="19">
                  <c:v>52</c:v>
                </c:pt>
                <c:pt idx="20">
                  <c:v>54.65</c:v>
                </c:pt>
                <c:pt idx="21">
                  <c:v>55.05</c:v>
                </c:pt>
                <c:pt idx="22">
                  <c:v>58.95</c:v>
                </c:pt>
                <c:pt idx="23">
                  <c:v>56.65</c:v>
                </c:pt>
                <c:pt idx="24">
                  <c:v>60</c:v>
                </c:pt>
                <c:pt idx="25">
                  <c:v>61.65</c:v>
                </c:pt>
                <c:pt idx="26">
                  <c:v>61.1</c:v>
                </c:pt>
                <c:pt idx="27">
                  <c:v>61.65</c:v>
                </c:pt>
                <c:pt idx="28">
                  <c:v>60.15</c:v>
                </c:pt>
                <c:pt idx="29">
                  <c:v>60.15</c:v>
                </c:pt>
                <c:pt idx="30">
                  <c:v>58.35</c:v>
                </c:pt>
                <c:pt idx="31">
                  <c:v>56.3</c:v>
                </c:pt>
                <c:pt idx="32">
                  <c:v>56.5</c:v>
                </c:pt>
                <c:pt idx="33">
                  <c:v>55.95</c:v>
                </c:pt>
                <c:pt idx="34">
                  <c:v>57.55</c:v>
                </c:pt>
                <c:pt idx="35">
                  <c:v>59</c:v>
                </c:pt>
                <c:pt idx="36">
                  <c:v>64.150000000000006</c:v>
                </c:pt>
                <c:pt idx="37">
                  <c:v>65.55</c:v>
                </c:pt>
                <c:pt idx="38">
                  <c:v>80.400000000000006</c:v>
                </c:pt>
                <c:pt idx="39">
                  <c:v>72.7</c:v>
                </c:pt>
                <c:pt idx="40">
                  <c:v>80.349999999999994</c:v>
                </c:pt>
                <c:pt idx="41">
                  <c:v>77.3</c:v>
                </c:pt>
                <c:pt idx="42">
                  <c:v>81.150000000000006</c:v>
                </c:pt>
                <c:pt idx="43">
                  <c:v>80.8</c:v>
                </c:pt>
                <c:pt idx="44">
                  <c:v>78.55</c:v>
                </c:pt>
                <c:pt idx="45">
                  <c:v>79.650000000000006</c:v>
                </c:pt>
                <c:pt idx="46">
                  <c:v>77.55</c:v>
                </c:pt>
                <c:pt idx="47">
                  <c:v>80.5</c:v>
                </c:pt>
                <c:pt idx="48">
                  <c:v>80.099999999999994</c:v>
                </c:pt>
                <c:pt idx="49">
                  <c:v>83.45</c:v>
                </c:pt>
                <c:pt idx="50">
                  <c:v>80.75</c:v>
                </c:pt>
                <c:pt idx="51">
                  <c:v>86.6</c:v>
                </c:pt>
                <c:pt idx="52">
                  <c:v>90.85</c:v>
                </c:pt>
                <c:pt idx="53">
                  <c:v>90.6</c:v>
                </c:pt>
                <c:pt idx="54">
                  <c:v>91.45</c:v>
                </c:pt>
                <c:pt idx="55">
                  <c:v>86.4</c:v>
                </c:pt>
                <c:pt idx="56">
                  <c:v>92</c:v>
                </c:pt>
                <c:pt idx="57">
                  <c:v>83.6</c:v>
                </c:pt>
                <c:pt idx="58">
                  <c:v>79.25</c:v>
                </c:pt>
                <c:pt idx="59">
                  <c:v>76.2</c:v>
                </c:pt>
                <c:pt idx="60">
                  <c:v>69</c:v>
                </c:pt>
                <c:pt idx="61">
                  <c:v>67.900000000000006</c:v>
                </c:pt>
                <c:pt idx="62">
                  <c:v>67.3</c:v>
                </c:pt>
                <c:pt idx="63">
                  <c:v>61.4</c:v>
                </c:pt>
                <c:pt idx="64">
                  <c:v>60.55</c:v>
                </c:pt>
                <c:pt idx="65">
                  <c:v>63.05</c:v>
                </c:pt>
                <c:pt idx="66">
                  <c:v>58</c:v>
                </c:pt>
                <c:pt idx="67">
                  <c:v>57.4</c:v>
                </c:pt>
                <c:pt idx="68">
                  <c:v>54.9</c:v>
                </c:pt>
                <c:pt idx="69">
                  <c:v>55.6</c:v>
                </c:pt>
                <c:pt idx="70">
                  <c:v>57.15</c:v>
                </c:pt>
                <c:pt idx="71">
                  <c:v>63</c:v>
                </c:pt>
                <c:pt idx="72">
                  <c:v>64.349999999999994</c:v>
                </c:pt>
                <c:pt idx="73">
                  <c:v>65.349999999999994</c:v>
                </c:pt>
                <c:pt idx="74">
                  <c:v>67.95</c:v>
                </c:pt>
                <c:pt idx="75">
                  <c:v>69.55</c:v>
                </c:pt>
                <c:pt idx="76">
                  <c:v>74.599999999999994</c:v>
                </c:pt>
                <c:pt idx="77">
                  <c:v>75.05</c:v>
                </c:pt>
                <c:pt idx="78">
                  <c:v>74.900000000000006</c:v>
                </c:pt>
                <c:pt idx="79">
                  <c:v>76.849999999999994</c:v>
                </c:pt>
                <c:pt idx="80">
                  <c:v>77.099999999999994</c:v>
                </c:pt>
                <c:pt idx="81">
                  <c:v>74.150000000000006</c:v>
                </c:pt>
                <c:pt idx="82">
                  <c:v>71.7</c:v>
                </c:pt>
                <c:pt idx="83">
                  <c:v>62.25</c:v>
                </c:pt>
                <c:pt idx="84">
                  <c:v>61.35</c:v>
                </c:pt>
                <c:pt idx="85">
                  <c:v>62.95</c:v>
                </c:pt>
                <c:pt idx="86">
                  <c:v>60.65</c:v>
                </c:pt>
                <c:pt idx="87">
                  <c:v>59.1</c:v>
                </c:pt>
                <c:pt idx="88">
                  <c:v>60.05</c:v>
                </c:pt>
                <c:pt idx="89">
                  <c:v>62.7</c:v>
                </c:pt>
                <c:pt idx="90">
                  <c:v>62.75</c:v>
                </c:pt>
                <c:pt idx="91">
                  <c:v>68.45</c:v>
                </c:pt>
                <c:pt idx="92">
                  <c:v>70.45</c:v>
                </c:pt>
                <c:pt idx="93">
                  <c:v>69.5</c:v>
                </c:pt>
                <c:pt idx="94">
                  <c:v>71.45</c:v>
                </c:pt>
                <c:pt idx="95">
                  <c:v>74.599999999999994</c:v>
                </c:pt>
                <c:pt idx="96">
                  <c:v>74.349999999999994</c:v>
                </c:pt>
                <c:pt idx="97">
                  <c:v>77.099999999999994</c:v>
                </c:pt>
                <c:pt idx="98">
                  <c:v>78.3</c:v>
                </c:pt>
                <c:pt idx="99">
                  <c:v>76.849999999999994</c:v>
                </c:pt>
                <c:pt idx="100">
                  <c:v>74.599999999999994</c:v>
                </c:pt>
                <c:pt idx="101">
                  <c:v>73.8</c:v>
                </c:pt>
                <c:pt idx="102">
                  <c:v>76.55</c:v>
                </c:pt>
                <c:pt idx="103">
                  <c:v>78.25</c:v>
                </c:pt>
                <c:pt idx="104">
                  <c:v>79.2</c:v>
                </c:pt>
                <c:pt idx="105">
                  <c:v>77.650000000000006</c:v>
                </c:pt>
                <c:pt idx="106">
                  <c:v>70.25</c:v>
                </c:pt>
                <c:pt idx="107">
                  <c:v>69.599999999999994</c:v>
                </c:pt>
                <c:pt idx="108">
                  <c:v>64.05</c:v>
                </c:pt>
                <c:pt idx="109">
                  <c:v>63.1</c:v>
                </c:pt>
                <c:pt idx="110">
                  <c:v>63</c:v>
                </c:pt>
                <c:pt idx="111">
                  <c:v>65.25</c:v>
                </c:pt>
                <c:pt idx="112">
                  <c:v>66.849999999999994</c:v>
                </c:pt>
                <c:pt idx="113">
                  <c:v>64.95</c:v>
                </c:pt>
                <c:pt idx="114">
                  <c:v>66.099999999999994</c:v>
                </c:pt>
                <c:pt idx="115">
                  <c:v>67.8</c:v>
                </c:pt>
                <c:pt idx="116">
                  <c:v>66.7</c:v>
                </c:pt>
                <c:pt idx="117">
                  <c:v>63.75</c:v>
                </c:pt>
                <c:pt idx="118">
                  <c:v>64.7</c:v>
                </c:pt>
                <c:pt idx="119">
                  <c:v>65.099999999999994</c:v>
                </c:pt>
                <c:pt idx="120">
                  <c:v>66</c:v>
                </c:pt>
                <c:pt idx="121">
                  <c:v>63.9</c:v>
                </c:pt>
                <c:pt idx="122">
                  <c:v>64.45</c:v>
                </c:pt>
                <c:pt idx="123">
                  <c:v>62.65</c:v>
                </c:pt>
                <c:pt idx="124">
                  <c:v>63.5</c:v>
                </c:pt>
                <c:pt idx="125">
                  <c:v>64.8</c:v>
                </c:pt>
                <c:pt idx="126">
                  <c:v>67.349999999999994</c:v>
                </c:pt>
                <c:pt idx="127">
                  <c:v>67.45</c:v>
                </c:pt>
                <c:pt idx="128">
                  <c:v>68.75</c:v>
                </c:pt>
                <c:pt idx="129">
                  <c:v>67.5</c:v>
                </c:pt>
                <c:pt idx="130">
                  <c:v>66.400000000000006</c:v>
                </c:pt>
                <c:pt idx="131">
                  <c:v>66.150000000000006</c:v>
                </c:pt>
                <c:pt idx="132">
                  <c:v>68.849999999999994</c:v>
                </c:pt>
                <c:pt idx="133">
                  <c:v>69.599999999999994</c:v>
                </c:pt>
                <c:pt idx="134">
                  <c:v>69.2</c:v>
                </c:pt>
                <c:pt idx="135">
                  <c:v>69.5</c:v>
                </c:pt>
                <c:pt idx="136">
                  <c:v>71.5</c:v>
                </c:pt>
                <c:pt idx="137">
                  <c:v>73.45</c:v>
                </c:pt>
                <c:pt idx="138">
                  <c:v>77</c:v>
                </c:pt>
                <c:pt idx="139">
                  <c:v>74.099999999999994</c:v>
                </c:pt>
                <c:pt idx="140">
                  <c:v>77.25</c:v>
                </c:pt>
                <c:pt idx="141">
                  <c:v>75.099999999999994</c:v>
                </c:pt>
                <c:pt idx="142">
                  <c:v>68.900000000000006</c:v>
                </c:pt>
                <c:pt idx="143">
                  <c:v>65.45</c:v>
                </c:pt>
                <c:pt idx="144">
                  <c:v>66.95</c:v>
                </c:pt>
                <c:pt idx="145">
                  <c:v>69.900000000000006</c:v>
                </c:pt>
                <c:pt idx="146">
                  <c:v>72.3</c:v>
                </c:pt>
                <c:pt idx="147">
                  <c:v>72.7</c:v>
                </c:pt>
                <c:pt idx="148">
                  <c:v>73.45</c:v>
                </c:pt>
                <c:pt idx="149">
                  <c:v>74.7</c:v>
                </c:pt>
                <c:pt idx="150">
                  <c:v>75.95</c:v>
                </c:pt>
                <c:pt idx="151">
                  <c:v>75.400000000000006</c:v>
                </c:pt>
                <c:pt idx="152">
                  <c:v>87</c:v>
                </c:pt>
                <c:pt idx="153">
                  <c:v>87.35</c:v>
                </c:pt>
                <c:pt idx="154">
                  <c:v>86.7</c:v>
                </c:pt>
                <c:pt idx="155">
                  <c:v>87.3</c:v>
                </c:pt>
                <c:pt idx="156">
                  <c:v>84.85</c:v>
                </c:pt>
                <c:pt idx="157">
                  <c:v>86.2</c:v>
                </c:pt>
                <c:pt idx="158">
                  <c:v>86.8</c:v>
                </c:pt>
                <c:pt idx="159">
                  <c:v>87.05</c:v>
                </c:pt>
                <c:pt idx="160">
                  <c:v>92.8</c:v>
                </c:pt>
                <c:pt idx="161">
                  <c:v>95.8</c:v>
                </c:pt>
                <c:pt idx="162">
                  <c:v>91.8</c:v>
                </c:pt>
                <c:pt idx="163">
                  <c:v>92.8</c:v>
                </c:pt>
                <c:pt idx="164">
                  <c:v>95.45</c:v>
                </c:pt>
                <c:pt idx="165">
                  <c:v>100.4</c:v>
                </c:pt>
                <c:pt idx="166">
                  <c:v>103.65</c:v>
                </c:pt>
                <c:pt idx="167">
                  <c:v>99.8</c:v>
                </c:pt>
                <c:pt idx="168">
                  <c:v>98.35</c:v>
                </c:pt>
                <c:pt idx="169">
                  <c:v>109.4</c:v>
                </c:pt>
                <c:pt idx="170">
                  <c:v>116.4</c:v>
                </c:pt>
                <c:pt idx="171">
                  <c:v>117.95</c:v>
                </c:pt>
                <c:pt idx="172">
                  <c:v>114.25</c:v>
                </c:pt>
                <c:pt idx="173">
                  <c:v>118.55</c:v>
                </c:pt>
                <c:pt idx="174">
                  <c:v>121.85</c:v>
                </c:pt>
                <c:pt idx="175">
                  <c:v>118.75</c:v>
                </c:pt>
                <c:pt idx="176">
                  <c:v>108.45</c:v>
                </c:pt>
                <c:pt idx="177">
                  <c:v>94.8</c:v>
                </c:pt>
                <c:pt idx="178">
                  <c:v>89.55</c:v>
                </c:pt>
                <c:pt idx="179">
                  <c:v>83</c:v>
                </c:pt>
              </c:numCache>
            </c:numRef>
          </c:val>
          <c:smooth val="0"/>
          <c:extLst>
            <c:ext xmlns:c16="http://schemas.microsoft.com/office/drawing/2014/chart" uri="{C3380CC4-5D6E-409C-BE32-E72D297353CC}">
              <c16:uniqueId val="{00000004-4A58-4F43-8A31-B634DE7F14A7}"/>
            </c:ext>
          </c:extLst>
        </c:ser>
        <c:dLbls>
          <c:showLegendKey val="0"/>
          <c:showVal val="0"/>
          <c:showCatName val="0"/>
          <c:showSerName val="0"/>
          <c:showPercent val="0"/>
          <c:showBubbleSize val="0"/>
        </c:dLbls>
        <c:marker val="1"/>
        <c:smooth val="0"/>
        <c:axId val="-1806935776"/>
        <c:axId val="-1806937408"/>
      </c:lineChart>
      <c:dateAx>
        <c:axId val="-1557022176"/>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7016736"/>
        <c:crosses val="autoZero"/>
        <c:auto val="1"/>
        <c:lblOffset val="100"/>
        <c:baseTimeUnit val="days"/>
      </c:dateAx>
      <c:valAx>
        <c:axId val="-155701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7022176"/>
        <c:crosses val="autoZero"/>
        <c:crossBetween val="between"/>
      </c:valAx>
      <c:valAx>
        <c:axId val="-180693740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06935776"/>
        <c:crosses val="max"/>
        <c:crossBetween val="between"/>
      </c:valAx>
      <c:dateAx>
        <c:axId val="-1806935776"/>
        <c:scaling>
          <c:orientation val="minMax"/>
        </c:scaling>
        <c:delete val="1"/>
        <c:axPos val="b"/>
        <c:numFmt formatCode="yyyy\-mm\-dd" sourceLinked="1"/>
        <c:majorTickMark val="out"/>
        <c:minorTickMark val="none"/>
        <c:tickLblPos val="nextTo"/>
        <c:crossAx val="-1806937408"/>
        <c:crosses val="autoZero"/>
        <c:auto val="1"/>
        <c:lblOffset val="100"/>
        <c:baseTimeUnit val="days"/>
      </c:dateAx>
      <c:spPr>
        <a:noFill/>
        <a:ln>
          <a:noFill/>
        </a:ln>
        <a:effectLst/>
      </c:spPr>
    </c:plotArea>
    <c:legend>
      <c:legendPos val="t"/>
      <c:layout>
        <c:manualLayout>
          <c:xMode val="edge"/>
          <c:yMode val="edge"/>
          <c:x val="4.475107015408563E-2"/>
          <c:y val="1.8674136321195144E-2"/>
          <c:w val="0.90524009814230622"/>
          <c:h val="0.1782094762824804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770966713272992E-2"/>
          <c:y val="0.17552447297975654"/>
          <c:w val="0.87733657124635123"/>
          <c:h val="0.68010466381002854"/>
        </c:manualLayout>
      </c:layout>
      <c:lineChart>
        <c:grouping val="standard"/>
        <c:varyColors val="0"/>
        <c:ser>
          <c:idx val="0"/>
          <c:order val="0"/>
          <c:tx>
            <c:strRef>
              <c:f>有色!$B$1</c:f>
              <c:strCache>
                <c:ptCount val="1"/>
                <c:pt idx="0">
                  <c:v>LME铜</c:v>
                </c:pt>
              </c:strCache>
            </c:strRef>
          </c:tx>
          <c:spPr>
            <a:ln w="19050" cap="rnd">
              <a:solidFill>
                <a:schemeClr val="accent1"/>
              </a:solidFill>
              <a:round/>
            </a:ln>
            <a:effectLst/>
          </c:spPr>
          <c:marker>
            <c:symbol val="none"/>
          </c:marker>
          <c:cat>
            <c:numRef>
              <c:f>有色!$A$2:$A$45</c:f>
              <c:numCache>
                <c:formatCode>yyyy\-mm\-dd</c:formatCode>
                <c:ptCount val="44"/>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numCache>
            </c:numRef>
          </c:cat>
          <c:val>
            <c:numRef>
              <c:f>有色!$B$2:$B$45</c:f>
              <c:numCache>
                <c:formatCode>General</c:formatCode>
                <c:ptCount val="44"/>
                <c:pt idx="0">
                  <c:v>4541.5</c:v>
                </c:pt>
                <c:pt idx="1">
                  <c:v>4705</c:v>
                </c:pt>
                <c:pt idx="2">
                  <c:v>4855.5</c:v>
                </c:pt>
                <c:pt idx="3">
                  <c:v>5045</c:v>
                </c:pt>
                <c:pt idx="4">
                  <c:v>4700</c:v>
                </c:pt>
                <c:pt idx="5">
                  <c:v>4827</c:v>
                </c:pt>
                <c:pt idx="6">
                  <c:v>4853</c:v>
                </c:pt>
                <c:pt idx="7">
                  <c:v>4602.5</c:v>
                </c:pt>
                <c:pt idx="8">
                  <c:v>4832</c:v>
                </c:pt>
                <c:pt idx="9">
                  <c:v>4827.5</c:v>
                </c:pt>
                <c:pt idx="10">
                  <c:v>5740</c:v>
                </c:pt>
                <c:pt idx="11">
                  <c:v>5501</c:v>
                </c:pt>
                <c:pt idx="12">
                  <c:v>5921</c:v>
                </c:pt>
                <c:pt idx="13">
                  <c:v>5936</c:v>
                </c:pt>
                <c:pt idx="14">
                  <c:v>5849</c:v>
                </c:pt>
                <c:pt idx="15">
                  <c:v>5688.5</c:v>
                </c:pt>
                <c:pt idx="16">
                  <c:v>5615.5</c:v>
                </c:pt>
                <c:pt idx="17">
                  <c:v>5907.5</c:v>
                </c:pt>
                <c:pt idx="18">
                  <c:v>6347</c:v>
                </c:pt>
                <c:pt idx="19">
                  <c:v>6792</c:v>
                </c:pt>
                <c:pt idx="20">
                  <c:v>6485</c:v>
                </c:pt>
                <c:pt idx="21">
                  <c:v>6802</c:v>
                </c:pt>
                <c:pt idx="22">
                  <c:v>6761</c:v>
                </c:pt>
                <c:pt idx="23">
                  <c:v>7157</c:v>
                </c:pt>
                <c:pt idx="24">
                  <c:v>7100.5</c:v>
                </c:pt>
                <c:pt idx="25">
                  <c:v>6953</c:v>
                </c:pt>
                <c:pt idx="26">
                  <c:v>6685</c:v>
                </c:pt>
                <c:pt idx="27">
                  <c:v>6783</c:v>
                </c:pt>
                <c:pt idx="28">
                  <c:v>6825</c:v>
                </c:pt>
                <c:pt idx="29">
                  <c:v>6646</c:v>
                </c:pt>
                <c:pt idx="30">
                  <c:v>6213</c:v>
                </c:pt>
                <c:pt idx="31">
                  <c:v>6019</c:v>
                </c:pt>
                <c:pt idx="32">
                  <c:v>6180</c:v>
                </c:pt>
                <c:pt idx="33">
                  <c:v>6073</c:v>
                </c:pt>
                <c:pt idx="34">
                  <c:v>6238</c:v>
                </c:pt>
                <c:pt idx="35">
                  <c:v>5965</c:v>
                </c:pt>
                <c:pt idx="36">
                  <c:v>6148</c:v>
                </c:pt>
                <c:pt idx="37">
                  <c:v>6536</c:v>
                </c:pt>
                <c:pt idx="38">
                  <c:v>6485</c:v>
                </c:pt>
                <c:pt idx="39">
                  <c:v>6442</c:v>
                </c:pt>
                <c:pt idx="40">
                  <c:v>5780.5</c:v>
                </c:pt>
                <c:pt idx="41">
                  <c:v>5972</c:v>
                </c:pt>
                <c:pt idx="42">
                  <c:v>5926</c:v>
                </c:pt>
                <c:pt idx="43">
                  <c:v>5696.5</c:v>
                </c:pt>
              </c:numCache>
            </c:numRef>
          </c:val>
          <c:smooth val="0"/>
          <c:extLst>
            <c:ext xmlns:c16="http://schemas.microsoft.com/office/drawing/2014/chart" uri="{C3380CC4-5D6E-409C-BE32-E72D297353CC}">
              <c16:uniqueId val="{00000000-BD23-4D3A-97CA-566490AD517B}"/>
            </c:ext>
          </c:extLst>
        </c:ser>
        <c:ser>
          <c:idx val="1"/>
          <c:order val="1"/>
          <c:tx>
            <c:strRef>
              <c:f>有色!$C$1</c:f>
              <c:strCache>
                <c:ptCount val="1"/>
                <c:pt idx="0">
                  <c:v>LME锡</c:v>
                </c:pt>
              </c:strCache>
            </c:strRef>
          </c:tx>
          <c:spPr>
            <a:ln w="19050" cap="rnd">
              <a:solidFill>
                <a:schemeClr val="accent2"/>
              </a:solidFill>
              <a:round/>
            </a:ln>
            <a:effectLst/>
          </c:spPr>
          <c:marker>
            <c:symbol val="none"/>
          </c:marker>
          <c:cat>
            <c:numRef>
              <c:f>有色!$A$2:$A$45</c:f>
              <c:numCache>
                <c:formatCode>yyyy\-mm\-dd</c:formatCode>
                <c:ptCount val="44"/>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numCache>
            </c:numRef>
          </c:cat>
          <c:val>
            <c:numRef>
              <c:f>有色!$C$2:$C$45</c:f>
              <c:numCache>
                <c:formatCode>General</c:formatCode>
                <c:ptCount val="44"/>
                <c:pt idx="0">
                  <c:v>14875</c:v>
                </c:pt>
                <c:pt idx="1">
                  <c:v>16295</c:v>
                </c:pt>
                <c:pt idx="2">
                  <c:v>16900</c:v>
                </c:pt>
                <c:pt idx="3">
                  <c:v>17420</c:v>
                </c:pt>
                <c:pt idx="4">
                  <c:v>16200</c:v>
                </c:pt>
                <c:pt idx="5">
                  <c:v>17055</c:v>
                </c:pt>
                <c:pt idx="6">
                  <c:v>17850</c:v>
                </c:pt>
                <c:pt idx="7">
                  <c:v>18880</c:v>
                </c:pt>
                <c:pt idx="8">
                  <c:v>20295</c:v>
                </c:pt>
                <c:pt idx="9">
                  <c:v>21000</c:v>
                </c:pt>
                <c:pt idx="10">
                  <c:v>21350</c:v>
                </c:pt>
                <c:pt idx="11">
                  <c:v>21100</c:v>
                </c:pt>
                <c:pt idx="12">
                  <c:v>20080</c:v>
                </c:pt>
                <c:pt idx="13">
                  <c:v>19200</c:v>
                </c:pt>
                <c:pt idx="14">
                  <c:v>20100</c:v>
                </c:pt>
                <c:pt idx="15">
                  <c:v>19850</c:v>
                </c:pt>
                <c:pt idx="16">
                  <c:v>20400</c:v>
                </c:pt>
                <c:pt idx="17">
                  <c:v>20200</c:v>
                </c:pt>
                <c:pt idx="18">
                  <c:v>20930</c:v>
                </c:pt>
                <c:pt idx="19">
                  <c:v>20880</c:v>
                </c:pt>
                <c:pt idx="20">
                  <c:v>20995</c:v>
                </c:pt>
                <c:pt idx="21">
                  <c:v>19505</c:v>
                </c:pt>
                <c:pt idx="22">
                  <c:v>19775</c:v>
                </c:pt>
                <c:pt idx="23">
                  <c:v>19875</c:v>
                </c:pt>
                <c:pt idx="24">
                  <c:v>21900</c:v>
                </c:pt>
                <c:pt idx="25">
                  <c:v>21775</c:v>
                </c:pt>
                <c:pt idx="26">
                  <c:v>21125</c:v>
                </c:pt>
                <c:pt idx="27">
                  <c:v>21150</c:v>
                </c:pt>
                <c:pt idx="28">
                  <c:v>20800</c:v>
                </c:pt>
                <c:pt idx="29">
                  <c:v>19675</c:v>
                </c:pt>
                <c:pt idx="30">
                  <c:v>20125</c:v>
                </c:pt>
                <c:pt idx="31">
                  <c:v>19025</c:v>
                </c:pt>
                <c:pt idx="32">
                  <c:v>18950</c:v>
                </c:pt>
                <c:pt idx="33">
                  <c:v>19150</c:v>
                </c:pt>
                <c:pt idx="34">
                  <c:v>18525</c:v>
                </c:pt>
                <c:pt idx="35">
                  <c:v>19500</c:v>
                </c:pt>
                <c:pt idx="36">
                  <c:v>20950</c:v>
                </c:pt>
                <c:pt idx="37">
                  <c:v>21775</c:v>
                </c:pt>
                <c:pt idx="38">
                  <c:v>21575</c:v>
                </c:pt>
                <c:pt idx="39">
                  <c:v>19825</c:v>
                </c:pt>
                <c:pt idx="40">
                  <c:v>18860</c:v>
                </c:pt>
                <c:pt idx="41">
                  <c:v>18805</c:v>
                </c:pt>
                <c:pt idx="42">
                  <c:v>17275</c:v>
                </c:pt>
                <c:pt idx="43">
                  <c:v>16175</c:v>
                </c:pt>
              </c:numCache>
            </c:numRef>
          </c:val>
          <c:smooth val="0"/>
          <c:extLst>
            <c:ext xmlns:c16="http://schemas.microsoft.com/office/drawing/2014/chart" uri="{C3380CC4-5D6E-409C-BE32-E72D297353CC}">
              <c16:uniqueId val="{00000001-BD23-4D3A-97CA-566490AD517B}"/>
            </c:ext>
          </c:extLst>
        </c:ser>
        <c:ser>
          <c:idx val="2"/>
          <c:order val="2"/>
          <c:tx>
            <c:strRef>
              <c:f>有色!$D$1</c:f>
              <c:strCache>
                <c:ptCount val="1"/>
                <c:pt idx="0">
                  <c:v>LME镍</c:v>
                </c:pt>
              </c:strCache>
            </c:strRef>
          </c:tx>
          <c:spPr>
            <a:ln w="19050" cap="rnd">
              <a:solidFill>
                <a:schemeClr val="accent3"/>
              </a:solidFill>
              <a:round/>
            </a:ln>
            <a:effectLst/>
          </c:spPr>
          <c:marker>
            <c:symbol val="none"/>
          </c:marker>
          <c:cat>
            <c:numRef>
              <c:f>有色!$A$2:$A$45</c:f>
              <c:numCache>
                <c:formatCode>yyyy\-mm\-dd</c:formatCode>
                <c:ptCount val="44"/>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numCache>
            </c:numRef>
          </c:cat>
          <c:val>
            <c:numRef>
              <c:f>有色!$D$2:$D$45</c:f>
              <c:numCache>
                <c:formatCode>General</c:formatCode>
                <c:ptCount val="44"/>
                <c:pt idx="0">
                  <c:v>8545</c:v>
                </c:pt>
                <c:pt idx="1">
                  <c:v>8420</c:v>
                </c:pt>
                <c:pt idx="2">
                  <c:v>8280</c:v>
                </c:pt>
                <c:pt idx="3">
                  <c:v>9460</c:v>
                </c:pt>
                <c:pt idx="4">
                  <c:v>8465</c:v>
                </c:pt>
                <c:pt idx="5">
                  <c:v>9415</c:v>
                </c:pt>
                <c:pt idx="6">
                  <c:v>10445</c:v>
                </c:pt>
                <c:pt idx="7">
                  <c:v>9725</c:v>
                </c:pt>
                <c:pt idx="8">
                  <c:v>10460</c:v>
                </c:pt>
                <c:pt idx="9">
                  <c:v>10550</c:v>
                </c:pt>
                <c:pt idx="10">
                  <c:v>10965</c:v>
                </c:pt>
                <c:pt idx="11">
                  <c:v>10010</c:v>
                </c:pt>
                <c:pt idx="12">
                  <c:v>9890</c:v>
                </c:pt>
                <c:pt idx="13">
                  <c:v>10870</c:v>
                </c:pt>
                <c:pt idx="14">
                  <c:v>9875</c:v>
                </c:pt>
                <c:pt idx="15">
                  <c:v>9485</c:v>
                </c:pt>
                <c:pt idx="16">
                  <c:v>8810</c:v>
                </c:pt>
                <c:pt idx="17">
                  <c:v>9280</c:v>
                </c:pt>
                <c:pt idx="18">
                  <c:v>10235</c:v>
                </c:pt>
                <c:pt idx="19">
                  <c:v>11620</c:v>
                </c:pt>
                <c:pt idx="20">
                  <c:v>10585</c:v>
                </c:pt>
                <c:pt idx="21">
                  <c:v>11850</c:v>
                </c:pt>
                <c:pt idx="22">
                  <c:v>11295</c:v>
                </c:pt>
                <c:pt idx="23">
                  <c:v>12260</c:v>
                </c:pt>
                <c:pt idx="24">
                  <c:v>13555</c:v>
                </c:pt>
                <c:pt idx="25">
                  <c:v>13800</c:v>
                </c:pt>
                <c:pt idx="26">
                  <c:v>13245</c:v>
                </c:pt>
                <c:pt idx="27">
                  <c:v>13725</c:v>
                </c:pt>
                <c:pt idx="28">
                  <c:v>15200</c:v>
                </c:pt>
                <c:pt idx="29">
                  <c:v>14910</c:v>
                </c:pt>
                <c:pt idx="30">
                  <c:v>13770</c:v>
                </c:pt>
                <c:pt idx="31">
                  <c:v>13010</c:v>
                </c:pt>
                <c:pt idx="32">
                  <c:v>12480</c:v>
                </c:pt>
                <c:pt idx="33">
                  <c:v>11625</c:v>
                </c:pt>
                <c:pt idx="34">
                  <c:v>11020</c:v>
                </c:pt>
                <c:pt idx="35">
                  <c:v>10595</c:v>
                </c:pt>
                <c:pt idx="36">
                  <c:v>12380</c:v>
                </c:pt>
                <c:pt idx="37">
                  <c:v>13040</c:v>
                </c:pt>
                <c:pt idx="38">
                  <c:v>13015</c:v>
                </c:pt>
                <c:pt idx="39">
                  <c:v>12360</c:v>
                </c:pt>
                <c:pt idx="40">
                  <c:v>12040</c:v>
                </c:pt>
                <c:pt idx="41">
                  <c:v>12665</c:v>
                </c:pt>
                <c:pt idx="42">
                  <c:v>14360</c:v>
                </c:pt>
                <c:pt idx="43">
                  <c:v>15755</c:v>
                </c:pt>
              </c:numCache>
            </c:numRef>
          </c:val>
          <c:smooth val="0"/>
          <c:extLst>
            <c:ext xmlns:c16="http://schemas.microsoft.com/office/drawing/2014/chart" uri="{C3380CC4-5D6E-409C-BE32-E72D297353CC}">
              <c16:uniqueId val="{00000002-BD23-4D3A-97CA-566490AD517B}"/>
            </c:ext>
          </c:extLst>
        </c:ser>
        <c:dLbls>
          <c:showLegendKey val="0"/>
          <c:showVal val="0"/>
          <c:showCatName val="0"/>
          <c:showSerName val="0"/>
          <c:showPercent val="0"/>
          <c:showBubbleSize val="0"/>
        </c:dLbls>
        <c:marker val="1"/>
        <c:smooth val="0"/>
        <c:axId val="-1530600048"/>
        <c:axId val="-1530598416"/>
      </c:lineChart>
      <c:lineChart>
        <c:grouping val="standard"/>
        <c:varyColors val="0"/>
        <c:ser>
          <c:idx val="3"/>
          <c:order val="3"/>
          <c:tx>
            <c:strRef>
              <c:f>有色!$E$1</c:f>
              <c:strCache>
                <c:ptCount val="1"/>
                <c:pt idx="0">
                  <c:v>LME铝（右）</c:v>
                </c:pt>
              </c:strCache>
            </c:strRef>
          </c:tx>
          <c:spPr>
            <a:ln w="19050" cap="rnd">
              <a:solidFill>
                <a:schemeClr val="accent4"/>
              </a:solidFill>
              <a:round/>
            </a:ln>
            <a:effectLst/>
          </c:spPr>
          <c:marker>
            <c:symbol val="none"/>
          </c:marker>
          <c:cat>
            <c:numRef>
              <c:f>有色!$A$2:$A$45</c:f>
              <c:numCache>
                <c:formatCode>yyyy\-mm\-dd</c:formatCode>
                <c:ptCount val="44"/>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numCache>
            </c:numRef>
          </c:cat>
          <c:val>
            <c:numRef>
              <c:f>有色!$E$2:$E$45</c:f>
              <c:numCache>
                <c:formatCode>General</c:formatCode>
                <c:ptCount val="44"/>
                <c:pt idx="0">
                  <c:v>1529.5</c:v>
                </c:pt>
                <c:pt idx="1">
                  <c:v>1621.5</c:v>
                </c:pt>
                <c:pt idx="2">
                  <c:v>1491.5</c:v>
                </c:pt>
                <c:pt idx="3">
                  <c:v>1673</c:v>
                </c:pt>
                <c:pt idx="4">
                  <c:v>1548</c:v>
                </c:pt>
                <c:pt idx="5">
                  <c:v>1635</c:v>
                </c:pt>
                <c:pt idx="6">
                  <c:v>1616</c:v>
                </c:pt>
                <c:pt idx="7">
                  <c:v>1601</c:v>
                </c:pt>
                <c:pt idx="8">
                  <c:v>1658.5</c:v>
                </c:pt>
                <c:pt idx="9">
                  <c:v>1723</c:v>
                </c:pt>
                <c:pt idx="10">
                  <c:v>1722.5</c:v>
                </c:pt>
                <c:pt idx="11">
                  <c:v>1713.5</c:v>
                </c:pt>
                <c:pt idx="12">
                  <c:v>1820.5</c:v>
                </c:pt>
                <c:pt idx="13">
                  <c:v>1895</c:v>
                </c:pt>
                <c:pt idx="14">
                  <c:v>1946.5</c:v>
                </c:pt>
                <c:pt idx="15">
                  <c:v>1930</c:v>
                </c:pt>
                <c:pt idx="16">
                  <c:v>1919.5</c:v>
                </c:pt>
                <c:pt idx="17">
                  <c:v>1908.5</c:v>
                </c:pt>
                <c:pt idx="18">
                  <c:v>1904</c:v>
                </c:pt>
                <c:pt idx="19">
                  <c:v>2113.5</c:v>
                </c:pt>
                <c:pt idx="20">
                  <c:v>2110.5</c:v>
                </c:pt>
                <c:pt idx="21">
                  <c:v>2140</c:v>
                </c:pt>
                <c:pt idx="22">
                  <c:v>2033</c:v>
                </c:pt>
                <c:pt idx="23">
                  <c:v>2241.5</c:v>
                </c:pt>
                <c:pt idx="24">
                  <c:v>2224.5</c:v>
                </c:pt>
                <c:pt idx="25">
                  <c:v>2158.5</c:v>
                </c:pt>
                <c:pt idx="26">
                  <c:v>1997</c:v>
                </c:pt>
                <c:pt idx="27">
                  <c:v>2224</c:v>
                </c:pt>
                <c:pt idx="28">
                  <c:v>2285.5</c:v>
                </c:pt>
                <c:pt idx="29">
                  <c:v>2183</c:v>
                </c:pt>
                <c:pt idx="30">
                  <c:v>2061</c:v>
                </c:pt>
                <c:pt idx="31">
                  <c:v>2112</c:v>
                </c:pt>
                <c:pt idx="32">
                  <c:v>2011.5</c:v>
                </c:pt>
                <c:pt idx="33">
                  <c:v>1946</c:v>
                </c:pt>
                <c:pt idx="34">
                  <c:v>1935</c:v>
                </c:pt>
                <c:pt idx="35">
                  <c:v>1869.5</c:v>
                </c:pt>
                <c:pt idx="36">
                  <c:v>1880.5</c:v>
                </c:pt>
                <c:pt idx="37">
                  <c:v>1893</c:v>
                </c:pt>
                <c:pt idx="38">
                  <c:v>1900</c:v>
                </c:pt>
                <c:pt idx="39">
                  <c:v>1809</c:v>
                </c:pt>
                <c:pt idx="40">
                  <c:v>1761</c:v>
                </c:pt>
                <c:pt idx="41">
                  <c:v>1773.5</c:v>
                </c:pt>
                <c:pt idx="42">
                  <c:v>1776.5</c:v>
                </c:pt>
                <c:pt idx="43">
                  <c:v>1751</c:v>
                </c:pt>
              </c:numCache>
            </c:numRef>
          </c:val>
          <c:smooth val="0"/>
          <c:extLst>
            <c:ext xmlns:c16="http://schemas.microsoft.com/office/drawing/2014/chart" uri="{C3380CC4-5D6E-409C-BE32-E72D297353CC}">
              <c16:uniqueId val="{00000003-BD23-4D3A-97CA-566490AD517B}"/>
            </c:ext>
          </c:extLst>
        </c:ser>
        <c:ser>
          <c:idx val="4"/>
          <c:order val="4"/>
          <c:tx>
            <c:strRef>
              <c:f>有色!$F$1</c:f>
              <c:strCache>
                <c:ptCount val="1"/>
                <c:pt idx="0">
                  <c:v>LME锌（右）</c:v>
                </c:pt>
              </c:strCache>
            </c:strRef>
          </c:tx>
          <c:spPr>
            <a:ln w="19050" cap="rnd">
              <a:solidFill>
                <a:schemeClr val="accent5"/>
              </a:solidFill>
              <a:round/>
            </a:ln>
            <a:effectLst/>
          </c:spPr>
          <c:marker>
            <c:symbol val="none"/>
          </c:marker>
          <c:cat>
            <c:numRef>
              <c:f>有色!$A$2:$A$45</c:f>
              <c:numCache>
                <c:formatCode>yyyy\-mm\-dd</c:formatCode>
                <c:ptCount val="44"/>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numCache>
            </c:numRef>
          </c:cat>
          <c:val>
            <c:numRef>
              <c:f>有色!$F$2:$F$45</c:f>
              <c:numCache>
                <c:formatCode>General</c:formatCode>
                <c:ptCount val="44"/>
                <c:pt idx="0">
                  <c:v>1610</c:v>
                </c:pt>
                <c:pt idx="1">
                  <c:v>1785</c:v>
                </c:pt>
                <c:pt idx="2">
                  <c:v>1785</c:v>
                </c:pt>
                <c:pt idx="3">
                  <c:v>1943</c:v>
                </c:pt>
                <c:pt idx="4">
                  <c:v>1924</c:v>
                </c:pt>
                <c:pt idx="5">
                  <c:v>2102.5</c:v>
                </c:pt>
                <c:pt idx="6">
                  <c:v>2220</c:v>
                </c:pt>
                <c:pt idx="7">
                  <c:v>2327.5</c:v>
                </c:pt>
                <c:pt idx="8">
                  <c:v>2378</c:v>
                </c:pt>
                <c:pt idx="9">
                  <c:v>2418.5</c:v>
                </c:pt>
                <c:pt idx="10">
                  <c:v>2709</c:v>
                </c:pt>
                <c:pt idx="11">
                  <c:v>2563</c:v>
                </c:pt>
                <c:pt idx="12">
                  <c:v>2848</c:v>
                </c:pt>
                <c:pt idx="13">
                  <c:v>2813</c:v>
                </c:pt>
                <c:pt idx="14">
                  <c:v>2782.5</c:v>
                </c:pt>
                <c:pt idx="15">
                  <c:v>2639</c:v>
                </c:pt>
                <c:pt idx="16">
                  <c:v>2572</c:v>
                </c:pt>
                <c:pt idx="17">
                  <c:v>2754</c:v>
                </c:pt>
                <c:pt idx="18">
                  <c:v>2802</c:v>
                </c:pt>
                <c:pt idx="19">
                  <c:v>3139.5</c:v>
                </c:pt>
                <c:pt idx="20">
                  <c:v>3217</c:v>
                </c:pt>
                <c:pt idx="21">
                  <c:v>3320</c:v>
                </c:pt>
                <c:pt idx="22">
                  <c:v>3197</c:v>
                </c:pt>
                <c:pt idx="23">
                  <c:v>3309</c:v>
                </c:pt>
                <c:pt idx="24">
                  <c:v>3589.5</c:v>
                </c:pt>
                <c:pt idx="25">
                  <c:v>3498.5</c:v>
                </c:pt>
                <c:pt idx="26">
                  <c:v>3332</c:v>
                </c:pt>
                <c:pt idx="27">
                  <c:v>3171</c:v>
                </c:pt>
                <c:pt idx="28">
                  <c:v>3100</c:v>
                </c:pt>
                <c:pt idx="29">
                  <c:v>2948</c:v>
                </c:pt>
                <c:pt idx="30">
                  <c:v>2630</c:v>
                </c:pt>
                <c:pt idx="31">
                  <c:v>2504</c:v>
                </c:pt>
                <c:pt idx="32">
                  <c:v>2573</c:v>
                </c:pt>
                <c:pt idx="33">
                  <c:v>2590</c:v>
                </c:pt>
                <c:pt idx="34">
                  <c:v>2628.5</c:v>
                </c:pt>
                <c:pt idx="35">
                  <c:v>2510.5</c:v>
                </c:pt>
                <c:pt idx="36">
                  <c:v>2719.5</c:v>
                </c:pt>
                <c:pt idx="37">
                  <c:v>2794</c:v>
                </c:pt>
                <c:pt idx="38">
                  <c:v>3000</c:v>
                </c:pt>
                <c:pt idx="39">
                  <c:v>2934.5</c:v>
                </c:pt>
                <c:pt idx="40">
                  <c:v>2685</c:v>
                </c:pt>
                <c:pt idx="41">
                  <c:v>2580.5</c:v>
                </c:pt>
                <c:pt idx="42">
                  <c:v>2425.5</c:v>
                </c:pt>
                <c:pt idx="43">
                  <c:v>2257</c:v>
                </c:pt>
              </c:numCache>
            </c:numRef>
          </c:val>
          <c:smooth val="0"/>
          <c:extLst>
            <c:ext xmlns:c16="http://schemas.microsoft.com/office/drawing/2014/chart" uri="{C3380CC4-5D6E-409C-BE32-E72D297353CC}">
              <c16:uniqueId val="{00000004-BD23-4D3A-97CA-566490AD517B}"/>
            </c:ext>
          </c:extLst>
        </c:ser>
        <c:ser>
          <c:idx val="5"/>
          <c:order val="5"/>
          <c:tx>
            <c:strRef>
              <c:f>有色!$G$1</c:f>
              <c:strCache>
                <c:ptCount val="1"/>
                <c:pt idx="0">
                  <c:v>LME铅（右）</c:v>
                </c:pt>
              </c:strCache>
            </c:strRef>
          </c:tx>
          <c:spPr>
            <a:ln w="19050" cap="rnd">
              <a:solidFill>
                <a:schemeClr val="accent6"/>
              </a:solidFill>
              <a:round/>
            </a:ln>
            <a:effectLst/>
          </c:spPr>
          <c:marker>
            <c:symbol val="none"/>
          </c:marker>
          <c:cat>
            <c:numRef>
              <c:f>有色!$A$2:$A$45</c:f>
              <c:numCache>
                <c:formatCode>yyyy\-mm\-dd</c:formatCode>
                <c:ptCount val="44"/>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pt idx="42">
                  <c:v>43677</c:v>
                </c:pt>
                <c:pt idx="43">
                  <c:v>43708</c:v>
                </c:pt>
              </c:numCache>
            </c:numRef>
          </c:cat>
          <c:val>
            <c:numRef>
              <c:f>有色!$G$2:$G$45</c:f>
              <c:numCache>
                <c:formatCode>General</c:formatCode>
                <c:ptCount val="44"/>
                <c:pt idx="0">
                  <c:v>1711.5</c:v>
                </c:pt>
                <c:pt idx="1">
                  <c:v>1777.5</c:v>
                </c:pt>
                <c:pt idx="2">
                  <c:v>1704.5</c:v>
                </c:pt>
                <c:pt idx="3">
                  <c:v>1795.5</c:v>
                </c:pt>
                <c:pt idx="4">
                  <c:v>1691.5</c:v>
                </c:pt>
                <c:pt idx="5">
                  <c:v>1780</c:v>
                </c:pt>
                <c:pt idx="6">
                  <c:v>1784</c:v>
                </c:pt>
                <c:pt idx="7">
                  <c:v>1875</c:v>
                </c:pt>
                <c:pt idx="8">
                  <c:v>2105.5</c:v>
                </c:pt>
                <c:pt idx="9">
                  <c:v>2065.5</c:v>
                </c:pt>
                <c:pt idx="10">
                  <c:v>2330</c:v>
                </c:pt>
                <c:pt idx="11">
                  <c:v>1985</c:v>
                </c:pt>
                <c:pt idx="12">
                  <c:v>2355</c:v>
                </c:pt>
                <c:pt idx="13">
                  <c:v>2272</c:v>
                </c:pt>
                <c:pt idx="14">
                  <c:v>2310</c:v>
                </c:pt>
                <c:pt idx="15">
                  <c:v>2280</c:v>
                </c:pt>
                <c:pt idx="16">
                  <c:v>2075</c:v>
                </c:pt>
                <c:pt idx="17">
                  <c:v>2274</c:v>
                </c:pt>
                <c:pt idx="18">
                  <c:v>2312</c:v>
                </c:pt>
                <c:pt idx="19">
                  <c:v>2373</c:v>
                </c:pt>
                <c:pt idx="20">
                  <c:v>2519</c:v>
                </c:pt>
                <c:pt idx="21">
                  <c:v>2421</c:v>
                </c:pt>
                <c:pt idx="22">
                  <c:v>2474</c:v>
                </c:pt>
                <c:pt idx="23">
                  <c:v>2495</c:v>
                </c:pt>
                <c:pt idx="24">
                  <c:v>2624</c:v>
                </c:pt>
                <c:pt idx="25">
                  <c:v>2530.5</c:v>
                </c:pt>
                <c:pt idx="26">
                  <c:v>2411</c:v>
                </c:pt>
                <c:pt idx="27">
                  <c:v>2345</c:v>
                </c:pt>
                <c:pt idx="28">
                  <c:v>2445.5</c:v>
                </c:pt>
                <c:pt idx="29">
                  <c:v>2432</c:v>
                </c:pt>
                <c:pt idx="30">
                  <c:v>2154</c:v>
                </c:pt>
                <c:pt idx="31">
                  <c:v>2062</c:v>
                </c:pt>
                <c:pt idx="32">
                  <c:v>2002</c:v>
                </c:pt>
                <c:pt idx="33">
                  <c:v>1867</c:v>
                </c:pt>
                <c:pt idx="34">
                  <c:v>1956.5</c:v>
                </c:pt>
                <c:pt idx="35">
                  <c:v>2009</c:v>
                </c:pt>
                <c:pt idx="36">
                  <c:v>2090</c:v>
                </c:pt>
                <c:pt idx="37">
                  <c:v>2154</c:v>
                </c:pt>
                <c:pt idx="38">
                  <c:v>2022</c:v>
                </c:pt>
                <c:pt idx="39">
                  <c:v>1941</c:v>
                </c:pt>
                <c:pt idx="40">
                  <c:v>1782.5</c:v>
                </c:pt>
                <c:pt idx="41">
                  <c:v>1914</c:v>
                </c:pt>
                <c:pt idx="42">
                  <c:v>1982</c:v>
                </c:pt>
                <c:pt idx="43">
                  <c:v>2085</c:v>
                </c:pt>
              </c:numCache>
            </c:numRef>
          </c:val>
          <c:smooth val="0"/>
          <c:extLst>
            <c:ext xmlns:c16="http://schemas.microsoft.com/office/drawing/2014/chart" uri="{C3380CC4-5D6E-409C-BE32-E72D297353CC}">
              <c16:uniqueId val="{00000005-BD23-4D3A-97CA-566490AD517B}"/>
            </c:ext>
          </c:extLst>
        </c:ser>
        <c:dLbls>
          <c:showLegendKey val="0"/>
          <c:showVal val="0"/>
          <c:showCatName val="0"/>
          <c:showSerName val="0"/>
          <c:showPercent val="0"/>
          <c:showBubbleSize val="0"/>
        </c:dLbls>
        <c:marker val="1"/>
        <c:smooth val="0"/>
        <c:axId val="-1557017280"/>
        <c:axId val="-1530596240"/>
      </c:lineChart>
      <c:dateAx>
        <c:axId val="-153060004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598416"/>
        <c:crosses val="autoZero"/>
        <c:auto val="1"/>
        <c:lblOffset val="100"/>
        <c:baseTimeUnit val="months"/>
      </c:dateAx>
      <c:valAx>
        <c:axId val="-15305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600048"/>
        <c:crosses val="autoZero"/>
        <c:crossBetween val="between"/>
      </c:valAx>
      <c:valAx>
        <c:axId val="-153059624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7017280"/>
        <c:crosses val="max"/>
        <c:crossBetween val="between"/>
      </c:valAx>
      <c:dateAx>
        <c:axId val="-1557017280"/>
        <c:scaling>
          <c:orientation val="minMax"/>
        </c:scaling>
        <c:delete val="1"/>
        <c:axPos val="b"/>
        <c:numFmt formatCode="yyyy\-mm\-dd" sourceLinked="1"/>
        <c:majorTickMark val="out"/>
        <c:minorTickMark val="none"/>
        <c:tickLblPos val="nextTo"/>
        <c:crossAx val="-1530596240"/>
        <c:crosses val="autoZero"/>
        <c:auto val="1"/>
        <c:lblOffset val="100"/>
        <c:baseTimeUnit val="months"/>
      </c:dateAx>
      <c:spPr>
        <a:noFill/>
        <a:ln>
          <a:noFill/>
        </a:ln>
        <a:effectLst/>
      </c:spPr>
    </c:plotArea>
    <c:legend>
      <c:legendPos val="t"/>
      <c:layout>
        <c:manualLayout>
          <c:xMode val="edge"/>
          <c:yMode val="edge"/>
          <c:x val="0.13627075821129836"/>
          <c:y val="3.3557046979865772E-2"/>
          <c:w val="0.72745836092918292"/>
          <c:h val="0.12020594914397575"/>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黄金:结算价</c:v>
                </c:pt>
              </c:strCache>
            </c:strRef>
          </c:tx>
          <c:spPr>
            <a:ln w="28575" cap="rnd">
              <a:solidFill>
                <a:schemeClr val="accent1"/>
              </a:solidFill>
              <a:round/>
            </a:ln>
            <a:effectLst/>
          </c:spPr>
          <c:marker>
            <c:symbol val="none"/>
          </c:marker>
          <c:cat>
            <c:numRef>
              <c:f>Sheet1!$A$2:$A$245</c:f>
              <c:numCache>
                <c:formatCode>yyyy\-mm\-dd;@</c:formatCode>
                <c:ptCount val="244"/>
                <c:pt idx="0">
                  <c:v>43335</c:v>
                </c:pt>
                <c:pt idx="1">
                  <c:v>43336</c:v>
                </c:pt>
                <c:pt idx="2">
                  <c:v>43339</c:v>
                </c:pt>
                <c:pt idx="3">
                  <c:v>43340</c:v>
                </c:pt>
                <c:pt idx="4">
                  <c:v>43341</c:v>
                </c:pt>
                <c:pt idx="5">
                  <c:v>43342</c:v>
                </c:pt>
                <c:pt idx="6">
                  <c:v>43343</c:v>
                </c:pt>
                <c:pt idx="7">
                  <c:v>43346</c:v>
                </c:pt>
                <c:pt idx="8">
                  <c:v>43347</c:v>
                </c:pt>
                <c:pt idx="9">
                  <c:v>43348</c:v>
                </c:pt>
                <c:pt idx="10">
                  <c:v>43349</c:v>
                </c:pt>
                <c:pt idx="11">
                  <c:v>43350</c:v>
                </c:pt>
                <c:pt idx="12">
                  <c:v>43353</c:v>
                </c:pt>
                <c:pt idx="13">
                  <c:v>43354</c:v>
                </c:pt>
                <c:pt idx="14">
                  <c:v>43355</c:v>
                </c:pt>
                <c:pt idx="15">
                  <c:v>43356</c:v>
                </c:pt>
                <c:pt idx="16">
                  <c:v>43357</c:v>
                </c:pt>
                <c:pt idx="17">
                  <c:v>43360</c:v>
                </c:pt>
                <c:pt idx="18">
                  <c:v>43361</c:v>
                </c:pt>
                <c:pt idx="19">
                  <c:v>43362</c:v>
                </c:pt>
                <c:pt idx="20">
                  <c:v>43363</c:v>
                </c:pt>
                <c:pt idx="21">
                  <c:v>43364</c:v>
                </c:pt>
                <c:pt idx="22">
                  <c:v>43368</c:v>
                </c:pt>
                <c:pt idx="23">
                  <c:v>43369</c:v>
                </c:pt>
                <c:pt idx="24">
                  <c:v>43370</c:v>
                </c:pt>
                <c:pt idx="25">
                  <c:v>43371</c:v>
                </c:pt>
                <c:pt idx="26">
                  <c:v>43381</c:v>
                </c:pt>
                <c:pt idx="27">
                  <c:v>43382</c:v>
                </c:pt>
                <c:pt idx="28">
                  <c:v>43383</c:v>
                </c:pt>
                <c:pt idx="29">
                  <c:v>43384</c:v>
                </c:pt>
                <c:pt idx="30">
                  <c:v>43385</c:v>
                </c:pt>
                <c:pt idx="31">
                  <c:v>43388</c:v>
                </c:pt>
                <c:pt idx="32">
                  <c:v>43389</c:v>
                </c:pt>
                <c:pt idx="33">
                  <c:v>43390</c:v>
                </c:pt>
                <c:pt idx="34">
                  <c:v>43391</c:v>
                </c:pt>
                <c:pt idx="35">
                  <c:v>43392</c:v>
                </c:pt>
                <c:pt idx="36">
                  <c:v>43395</c:v>
                </c:pt>
                <c:pt idx="37">
                  <c:v>43396</c:v>
                </c:pt>
                <c:pt idx="38">
                  <c:v>43397</c:v>
                </c:pt>
                <c:pt idx="39">
                  <c:v>43398</c:v>
                </c:pt>
                <c:pt idx="40">
                  <c:v>43399</c:v>
                </c:pt>
                <c:pt idx="41">
                  <c:v>43402</c:v>
                </c:pt>
                <c:pt idx="42">
                  <c:v>43403</c:v>
                </c:pt>
                <c:pt idx="43">
                  <c:v>43404</c:v>
                </c:pt>
                <c:pt idx="44">
                  <c:v>43405</c:v>
                </c:pt>
                <c:pt idx="45">
                  <c:v>43406</c:v>
                </c:pt>
                <c:pt idx="46">
                  <c:v>43409</c:v>
                </c:pt>
                <c:pt idx="47">
                  <c:v>43410</c:v>
                </c:pt>
                <c:pt idx="48">
                  <c:v>43411</c:v>
                </c:pt>
                <c:pt idx="49">
                  <c:v>43412</c:v>
                </c:pt>
                <c:pt idx="50">
                  <c:v>43413</c:v>
                </c:pt>
                <c:pt idx="51">
                  <c:v>43416</c:v>
                </c:pt>
                <c:pt idx="52">
                  <c:v>43417</c:v>
                </c:pt>
                <c:pt idx="53">
                  <c:v>43418</c:v>
                </c:pt>
                <c:pt idx="54">
                  <c:v>43419</c:v>
                </c:pt>
                <c:pt idx="55">
                  <c:v>43420</c:v>
                </c:pt>
                <c:pt idx="56">
                  <c:v>43423</c:v>
                </c:pt>
                <c:pt idx="57">
                  <c:v>43424</c:v>
                </c:pt>
                <c:pt idx="58">
                  <c:v>43425</c:v>
                </c:pt>
                <c:pt idx="59">
                  <c:v>43426</c:v>
                </c:pt>
                <c:pt idx="60">
                  <c:v>43427</c:v>
                </c:pt>
                <c:pt idx="61">
                  <c:v>43430</c:v>
                </c:pt>
                <c:pt idx="62">
                  <c:v>43431</c:v>
                </c:pt>
                <c:pt idx="63">
                  <c:v>43432</c:v>
                </c:pt>
                <c:pt idx="64">
                  <c:v>43433</c:v>
                </c:pt>
                <c:pt idx="65">
                  <c:v>43434</c:v>
                </c:pt>
                <c:pt idx="66">
                  <c:v>43437</c:v>
                </c:pt>
                <c:pt idx="67">
                  <c:v>43438</c:v>
                </c:pt>
                <c:pt idx="68">
                  <c:v>43439</c:v>
                </c:pt>
                <c:pt idx="69">
                  <c:v>43440</c:v>
                </c:pt>
                <c:pt idx="70">
                  <c:v>43441</c:v>
                </c:pt>
                <c:pt idx="71">
                  <c:v>43444</c:v>
                </c:pt>
                <c:pt idx="72">
                  <c:v>43445</c:v>
                </c:pt>
                <c:pt idx="73">
                  <c:v>43446</c:v>
                </c:pt>
                <c:pt idx="74">
                  <c:v>43447</c:v>
                </c:pt>
                <c:pt idx="75">
                  <c:v>43448</c:v>
                </c:pt>
                <c:pt idx="76">
                  <c:v>43451</c:v>
                </c:pt>
                <c:pt idx="77">
                  <c:v>43452</c:v>
                </c:pt>
                <c:pt idx="78">
                  <c:v>43453</c:v>
                </c:pt>
                <c:pt idx="79">
                  <c:v>43454</c:v>
                </c:pt>
                <c:pt idx="80">
                  <c:v>43455</c:v>
                </c:pt>
                <c:pt idx="81">
                  <c:v>43458</c:v>
                </c:pt>
                <c:pt idx="82">
                  <c:v>43459</c:v>
                </c:pt>
                <c:pt idx="83">
                  <c:v>43460</c:v>
                </c:pt>
                <c:pt idx="84">
                  <c:v>43461</c:v>
                </c:pt>
                <c:pt idx="85">
                  <c:v>43462</c:v>
                </c:pt>
                <c:pt idx="86">
                  <c:v>43467</c:v>
                </c:pt>
                <c:pt idx="87">
                  <c:v>43468</c:v>
                </c:pt>
                <c:pt idx="88">
                  <c:v>43469</c:v>
                </c:pt>
                <c:pt idx="89">
                  <c:v>43472</c:v>
                </c:pt>
                <c:pt idx="90">
                  <c:v>43473</c:v>
                </c:pt>
                <c:pt idx="91">
                  <c:v>43474</c:v>
                </c:pt>
                <c:pt idx="92">
                  <c:v>43475</c:v>
                </c:pt>
                <c:pt idx="93">
                  <c:v>43476</c:v>
                </c:pt>
                <c:pt idx="94">
                  <c:v>43479</c:v>
                </c:pt>
                <c:pt idx="95">
                  <c:v>43480</c:v>
                </c:pt>
                <c:pt idx="96">
                  <c:v>43481</c:v>
                </c:pt>
                <c:pt idx="97">
                  <c:v>43482</c:v>
                </c:pt>
                <c:pt idx="98">
                  <c:v>43483</c:v>
                </c:pt>
                <c:pt idx="99">
                  <c:v>43486</c:v>
                </c:pt>
                <c:pt idx="100">
                  <c:v>43487</c:v>
                </c:pt>
                <c:pt idx="101">
                  <c:v>43488</c:v>
                </c:pt>
                <c:pt idx="102">
                  <c:v>43489</c:v>
                </c:pt>
                <c:pt idx="103">
                  <c:v>43490</c:v>
                </c:pt>
                <c:pt idx="104">
                  <c:v>43493</c:v>
                </c:pt>
                <c:pt idx="105">
                  <c:v>43494</c:v>
                </c:pt>
                <c:pt idx="106">
                  <c:v>43495</c:v>
                </c:pt>
                <c:pt idx="107">
                  <c:v>43496</c:v>
                </c:pt>
                <c:pt idx="108">
                  <c:v>43497</c:v>
                </c:pt>
                <c:pt idx="109">
                  <c:v>43507</c:v>
                </c:pt>
                <c:pt idx="110">
                  <c:v>43508</c:v>
                </c:pt>
                <c:pt idx="111">
                  <c:v>43509</c:v>
                </c:pt>
                <c:pt idx="112">
                  <c:v>43510</c:v>
                </c:pt>
                <c:pt idx="113">
                  <c:v>43511</c:v>
                </c:pt>
                <c:pt idx="114">
                  <c:v>43514</c:v>
                </c:pt>
                <c:pt idx="115">
                  <c:v>43515</c:v>
                </c:pt>
                <c:pt idx="116">
                  <c:v>43516</c:v>
                </c:pt>
                <c:pt idx="117">
                  <c:v>43517</c:v>
                </c:pt>
                <c:pt idx="118">
                  <c:v>43518</c:v>
                </c:pt>
                <c:pt idx="119">
                  <c:v>43521</c:v>
                </c:pt>
                <c:pt idx="120">
                  <c:v>43522</c:v>
                </c:pt>
                <c:pt idx="121">
                  <c:v>43523</c:v>
                </c:pt>
                <c:pt idx="122">
                  <c:v>43524</c:v>
                </c:pt>
                <c:pt idx="123">
                  <c:v>43525</c:v>
                </c:pt>
                <c:pt idx="124">
                  <c:v>43528</c:v>
                </c:pt>
                <c:pt idx="125">
                  <c:v>43529</c:v>
                </c:pt>
                <c:pt idx="126">
                  <c:v>43530</c:v>
                </c:pt>
                <c:pt idx="127">
                  <c:v>43531</c:v>
                </c:pt>
                <c:pt idx="128">
                  <c:v>43532</c:v>
                </c:pt>
                <c:pt idx="129">
                  <c:v>43535</c:v>
                </c:pt>
                <c:pt idx="130">
                  <c:v>43536</c:v>
                </c:pt>
                <c:pt idx="131">
                  <c:v>43537</c:v>
                </c:pt>
                <c:pt idx="132">
                  <c:v>43538</c:v>
                </c:pt>
                <c:pt idx="133">
                  <c:v>43539</c:v>
                </c:pt>
                <c:pt idx="134">
                  <c:v>43542</c:v>
                </c:pt>
                <c:pt idx="135">
                  <c:v>43543</c:v>
                </c:pt>
                <c:pt idx="136">
                  <c:v>43544</c:v>
                </c:pt>
                <c:pt idx="137">
                  <c:v>43545</c:v>
                </c:pt>
                <c:pt idx="138">
                  <c:v>43546</c:v>
                </c:pt>
                <c:pt idx="139">
                  <c:v>43549</c:v>
                </c:pt>
                <c:pt idx="140">
                  <c:v>43550</c:v>
                </c:pt>
                <c:pt idx="141">
                  <c:v>43551</c:v>
                </c:pt>
                <c:pt idx="142">
                  <c:v>43552</c:v>
                </c:pt>
                <c:pt idx="143">
                  <c:v>43553</c:v>
                </c:pt>
                <c:pt idx="144">
                  <c:v>43556</c:v>
                </c:pt>
                <c:pt idx="145">
                  <c:v>43557</c:v>
                </c:pt>
                <c:pt idx="146">
                  <c:v>43558</c:v>
                </c:pt>
                <c:pt idx="147">
                  <c:v>43559</c:v>
                </c:pt>
                <c:pt idx="148">
                  <c:v>43563</c:v>
                </c:pt>
                <c:pt idx="149">
                  <c:v>43564</c:v>
                </c:pt>
                <c:pt idx="150">
                  <c:v>43565</c:v>
                </c:pt>
                <c:pt idx="151">
                  <c:v>43566</c:v>
                </c:pt>
                <c:pt idx="152">
                  <c:v>43567</c:v>
                </c:pt>
                <c:pt idx="153">
                  <c:v>43570</c:v>
                </c:pt>
                <c:pt idx="154">
                  <c:v>43571</c:v>
                </c:pt>
                <c:pt idx="155">
                  <c:v>43572</c:v>
                </c:pt>
                <c:pt idx="156">
                  <c:v>43573</c:v>
                </c:pt>
                <c:pt idx="157">
                  <c:v>43574</c:v>
                </c:pt>
                <c:pt idx="158">
                  <c:v>43577</c:v>
                </c:pt>
                <c:pt idx="159">
                  <c:v>43578</c:v>
                </c:pt>
                <c:pt idx="160">
                  <c:v>43579</c:v>
                </c:pt>
                <c:pt idx="161">
                  <c:v>43580</c:v>
                </c:pt>
                <c:pt idx="162">
                  <c:v>43581</c:v>
                </c:pt>
                <c:pt idx="163">
                  <c:v>43584</c:v>
                </c:pt>
                <c:pt idx="164">
                  <c:v>43585</c:v>
                </c:pt>
                <c:pt idx="165">
                  <c:v>43591</c:v>
                </c:pt>
                <c:pt idx="166">
                  <c:v>43592</c:v>
                </c:pt>
                <c:pt idx="167">
                  <c:v>43593</c:v>
                </c:pt>
                <c:pt idx="168">
                  <c:v>43594</c:v>
                </c:pt>
                <c:pt idx="169">
                  <c:v>43595</c:v>
                </c:pt>
                <c:pt idx="170">
                  <c:v>43598</c:v>
                </c:pt>
                <c:pt idx="171">
                  <c:v>43599</c:v>
                </c:pt>
                <c:pt idx="172">
                  <c:v>43600</c:v>
                </c:pt>
                <c:pt idx="173">
                  <c:v>43601</c:v>
                </c:pt>
                <c:pt idx="174">
                  <c:v>43602</c:v>
                </c:pt>
                <c:pt idx="175">
                  <c:v>43605</c:v>
                </c:pt>
                <c:pt idx="176">
                  <c:v>43606</c:v>
                </c:pt>
                <c:pt idx="177">
                  <c:v>43607</c:v>
                </c:pt>
                <c:pt idx="178">
                  <c:v>43608</c:v>
                </c:pt>
                <c:pt idx="179">
                  <c:v>43609</c:v>
                </c:pt>
                <c:pt idx="180">
                  <c:v>43612</c:v>
                </c:pt>
                <c:pt idx="181">
                  <c:v>43613</c:v>
                </c:pt>
                <c:pt idx="182">
                  <c:v>43614</c:v>
                </c:pt>
                <c:pt idx="183">
                  <c:v>43615</c:v>
                </c:pt>
                <c:pt idx="184">
                  <c:v>43616</c:v>
                </c:pt>
                <c:pt idx="185">
                  <c:v>43619</c:v>
                </c:pt>
                <c:pt idx="186">
                  <c:v>43620</c:v>
                </c:pt>
                <c:pt idx="187">
                  <c:v>43621</c:v>
                </c:pt>
                <c:pt idx="188">
                  <c:v>43622</c:v>
                </c:pt>
                <c:pt idx="189">
                  <c:v>43626</c:v>
                </c:pt>
                <c:pt idx="190">
                  <c:v>43627</c:v>
                </c:pt>
                <c:pt idx="191">
                  <c:v>43628</c:v>
                </c:pt>
                <c:pt idx="192">
                  <c:v>43629</c:v>
                </c:pt>
                <c:pt idx="193">
                  <c:v>43630</c:v>
                </c:pt>
                <c:pt idx="194">
                  <c:v>43633</c:v>
                </c:pt>
                <c:pt idx="195">
                  <c:v>43634</c:v>
                </c:pt>
                <c:pt idx="196">
                  <c:v>43635</c:v>
                </c:pt>
                <c:pt idx="197">
                  <c:v>43636</c:v>
                </c:pt>
                <c:pt idx="198">
                  <c:v>43637</c:v>
                </c:pt>
                <c:pt idx="199">
                  <c:v>43640</c:v>
                </c:pt>
                <c:pt idx="200">
                  <c:v>43641</c:v>
                </c:pt>
                <c:pt idx="201">
                  <c:v>43642</c:v>
                </c:pt>
                <c:pt idx="202">
                  <c:v>43643</c:v>
                </c:pt>
                <c:pt idx="203">
                  <c:v>43644</c:v>
                </c:pt>
                <c:pt idx="204">
                  <c:v>43647</c:v>
                </c:pt>
                <c:pt idx="205">
                  <c:v>43648</c:v>
                </c:pt>
                <c:pt idx="206">
                  <c:v>43649</c:v>
                </c:pt>
                <c:pt idx="207">
                  <c:v>43650</c:v>
                </c:pt>
                <c:pt idx="208">
                  <c:v>43651</c:v>
                </c:pt>
                <c:pt idx="209">
                  <c:v>43654</c:v>
                </c:pt>
                <c:pt idx="210">
                  <c:v>43655</c:v>
                </c:pt>
                <c:pt idx="211">
                  <c:v>43656</c:v>
                </c:pt>
                <c:pt idx="212">
                  <c:v>43657</c:v>
                </c:pt>
                <c:pt idx="213">
                  <c:v>43658</c:v>
                </c:pt>
                <c:pt idx="214">
                  <c:v>43661</c:v>
                </c:pt>
                <c:pt idx="215">
                  <c:v>43662</c:v>
                </c:pt>
                <c:pt idx="216">
                  <c:v>43663</c:v>
                </c:pt>
                <c:pt idx="217">
                  <c:v>43664</c:v>
                </c:pt>
                <c:pt idx="218">
                  <c:v>43665</c:v>
                </c:pt>
                <c:pt idx="219">
                  <c:v>43668</c:v>
                </c:pt>
                <c:pt idx="220">
                  <c:v>43669</c:v>
                </c:pt>
                <c:pt idx="221">
                  <c:v>43670</c:v>
                </c:pt>
                <c:pt idx="222">
                  <c:v>43671</c:v>
                </c:pt>
                <c:pt idx="223">
                  <c:v>43672</c:v>
                </c:pt>
                <c:pt idx="224">
                  <c:v>43675</c:v>
                </c:pt>
                <c:pt idx="225">
                  <c:v>43676</c:v>
                </c:pt>
                <c:pt idx="226">
                  <c:v>43677</c:v>
                </c:pt>
                <c:pt idx="227">
                  <c:v>43678</c:v>
                </c:pt>
                <c:pt idx="228">
                  <c:v>43679</c:v>
                </c:pt>
                <c:pt idx="229">
                  <c:v>43682</c:v>
                </c:pt>
                <c:pt idx="230">
                  <c:v>43683</c:v>
                </c:pt>
                <c:pt idx="231">
                  <c:v>43684</c:v>
                </c:pt>
                <c:pt idx="232">
                  <c:v>43685</c:v>
                </c:pt>
                <c:pt idx="233">
                  <c:v>43686</c:v>
                </c:pt>
                <c:pt idx="234">
                  <c:v>43689</c:v>
                </c:pt>
                <c:pt idx="235">
                  <c:v>43690</c:v>
                </c:pt>
                <c:pt idx="236">
                  <c:v>43691</c:v>
                </c:pt>
                <c:pt idx="237">
                  <c:v>43692</c:v>
                </c:pt>
                <c:pt idx="238">
                  <c:v>43693</c:v>
                </c:pt>
                <c:pt idx="239">
                  <c:v>43696</c:v>
                </c:pt>
                <c:pt idx="240">
                  <c:v>43697</c:v>
                </c:pt>
                <c:pt idx="241">
                  <c:v>43698</c:v>
                </c:pt>
                <c:pt idx="242">
                  <c:v>43699</c:v>
                </c:pt>
                <c:pt idx="243">
                  <c:v>43700</c:v>
                </c:pt>
              </c:numCache>
            </c:numRef>
          </c:cat>
          <c:val>
            <c:numRef>
              <c:f>Sheet1!$B$2:$B$245</c:f>
              <c:numCache>
                <c:formatCode>###,###,###,###,##0.00_ </c:formatCode>
                <c:ptCount val="244"/>
                <c:pt idx="0">
                  <c:v>264.66000000000003</c:v>
                </c:pt>
                <c:pt idx="1">
                  <c:v>264.35000000000002</c:v>
                </c:pt>
                <c:pt idx="2">
                  <c:v>264.92</c:v>
                </c:pt>
                <c:pt idx="3">
                  <c:v>266.01</c:v>
                </c:pt>
                <c:pt idx="4">
                  <c:v>265.29000000000002</c:v>
                </c:pt>
                <c:pt idx="5">
                  <c:v>265.60000000000002</c:v>
                </c:pt>
                <c:pt idx="6">
                  <c:v>265.68</c:v>
                </c:pt>
                <c:pt idx="7">
                  <c:v>265.25</c:v>
                </c:pt>
                <c:pt idx="8">
                  <c:v>264.49</c:v>
                </c:pt>
                <c:pt idx="9">
                  <c:v>263.77999999999997</c:v>
                </c:pt>
                <c:pt idx="10">
                  <c:v>264.51</c:v>
                </c:pt>
                <c:pt idx="11">
                  <c:v>265.43</c:v>
                </c:pt>
                <c:pt idx="12">
                  <c:v>264.83</c:v>
                </c:pt>
                <c:pt idx="13">
                  <c:v>265.11</c:v>
                </c:pt>
                <c:pt idx="14">
                  <c:v>265.08999999999997</c:v>
                </c:pt>
                <c:pt idx="15">
                  <c:v>266.02</c:v>
                </c:pt>
                <c:pt idx="16">
                  <c:v>266.39999999999998</c:v>
                </c:pt>
                <c:pt idx="17">
                  <c:v>265.79000000000002</c:v>
                </c:pt>
                <c:pt idx="18">
                  <c:v>266.17</c:v>
                </c:pt>
                <c:pt idx="19">
                  <c:v>266.25</c:v>
                </c:pt>
                <c:pt idx="20">
                  <c:v>266.56</c:v>
                </c:pt>
                <c:pt idx="21">
                  <c:v>266.91000000000003</c:v>
                </c:pt>
                <c:pt idx="22">
                  <c:v>266.08</c:v>
                </c:pt>
                <c:pt idx="23">
                  <c:v>266.7</c:v>
                </c:pt>
                <c:pt idx="24">
                  <c:v>265.95999999999998</c:v>
                </c:pt>
                <c:pt idx="25">
                  <c:v>264.13</c:v>
                </c:pt>
                <c:pt idx="26">
                  <c:v>266.97000000000003</c:v>
                </c:pt>
                <c:pt idx="27">
                  <c:v>266.39999999999998</c:v>
                </c:pt>
                <c:pt idx="28">
                  <c:v>266.36</c:v>
                </c:pt>
                <c:pt idx="29">
                  <c:v>267.32</c:v>
                </c:pt>
                <c:pt idx="30">
                  <c:v>270.70999999999998</c:v>
                </c:pt>
                <c:pt idx="31">
                  <c:v>273.02999999999997</c:v>
                </c:pt>
                <c:pt idx="32">
                  <c:v>274.42</c:v>
                </c:pt>
                <c:pt idx="33">
                  <c:v>273.77</c:v>
                </c:pt>
                <c:pt idx="34">
                  <c:v>273.88</c:v>
                </c:pt>
                <c:pt idx="35">
                  <c:v>274.75</c:v>
                </c:pt>
                <c:pt idx="36">
                  <c:v>274.75</c:v>
                </c:pt>
                <c:pt idx="37">
                  <c:v>274.89999999999998</c:v>
                </c:pt>
                <c:pt idx="38">
                  <c:v>276.89999999999998</c:v>
                </c:pt>
                <c:pt idx="39">
                  <c:v>276.92</c:v>
                </c:pt>
                <c:pt idx="40">
                  <c:v>276.89999999999998</c:v>
                </c:pt>
                <c:pt idx="41">
                  <c:v>277.44</c:v>
                </c:pt>
                <c:pt idx="42">
                  <c:v>276.44</c:v>
                </c:pt>
                <c:pt idx="43">
                  <c:v>274.81</c:v>
                </c:pt>
                <c:pt idx="44">
                  <c:v>273.95</c:v>
                </c:pt>
                <c:pt idx="45">
                  <c:v>275.2</c:v>
                </c:pt>
                <c:pt idx="46">
                  <c:v>274.56</c:v>
                </c:pt>
                <c:pt idx="47">
                  <c:v>274.91000000000003</c:v>
                </c:pt>
                <c:pt idx="48">
                  <c:v>274.95</c:v>
                </c:pt>
                <c:pt idx="49">
                  <c:v>274.31</c:v>
                </c:pt>
                <c:pt idx="50">
                  <c:v>273.76</c:v>
                </c:pt>
                <c:pt idx="51">
                  <c:v>271.88</c:v>
                </c:pt>
                <c:pt idx="52">
                  <c:v>270.77</c:v>
                </c:pt>
                <c:pt idx="53">
                  <c:v>270.11</c:v>
                </c:pt>
                <c:pt idx="54">
                  <c:v>270.94</c:v>
                </c:pt>
                <c:pt idx="55">
                  <c:v>271.99</c:v>
                </c:pt>
                <c:pt idx="56">
                  <c:v>273.33999999999997</c:v>
                </c:pt>
                <c:pt idx="57">
                  <c:v>273.88</c:v>
                </c:pt>
                <c:pt idx="58">
                  <c:v>274.25</c:v>
                </c:pt>
                <c:pt idx="59">
                  <c:v>274.54000000000002</c:v>
                </c:pt>
                <c:pt idx="60">
                  <c:v>274.89999999999998</c:v>
                </c:pt>
                <c:pt idx="61">
                  <c:v>274.47000000000003</c:v>
                </c:pt>
                <c:pt idx="62">
                  <c:v>274.25</c:v>
                </c:pt>
                <c:pt idx="63">
                  <c:v>273.2</c:v>
                </c:pt>
                <c:pt idx="64">
                  <c:v>274.14</c:v>
                </c:pt>
                <c:pt idx="65">
                  <c:v>274.64999999999998</c:v>
                </c:pt>
                <c:pt idx="66">
                  <c:v>273.91000000000003</c:v>
                </c:pt>
                <c:pt idx="67">
                  <c:v>274.05</c:v>
                </c:pt>
                <c:pt idx="68">
                  <c:v>274.02999999999997</c:v>
                </c:pt>
                <c:pt idx="69">
                  <c:v>275.17</c:v>
                </c:pt>
                <c:pt idx="70">
                  <c:v>275.7</c:v>
                </c:pt>
                <c:pt idx="71">
                  <c:v>277.3</c:v>
                </c:pt>
                <c:pt idx="72">
                  <c:v>277.92</c:v>
                </c:pt>
                <c:pt idx="73">
                  <c:v>277.12</c:v>
                </c:pt>
                <c:pt idx="74">
                  <c:v>276.62</c:v>
                </c:pt>
                <c:pt idx="75">
                  <c:v>276.45</c:v>
                </c:pt>
                <c:pt idx="76">
                  <c:v>276.05</c:v>
                </c:pt>
                <c:pt idx="77">
                  <c:v>277.26</c:v>
                </c:pt>
                <c:pt idx="78">
                  <c:v>278.16000000000003</c:v>
                </c:pt>
                <c:pt idx="79">
                  <c:v>278.39999999999998</c:v>
                </c:pt>
                <c:pt idx="80">
                  <c:v>280.08</c:v>
                </c:pt>
                <c:pt idx="81">
                  <c:v>281.22000000000003</c:v>
                </c:pt>
                <c:pt idx="82">
                  <c:v>282.64999999999998</c:v>
                </c:pt>
                <c:pt idx="83">
                  <c:v>283.24</c:v>
                </c:pt>
                <c:pt idx="84">
                  <c:v>282.97000000000003</c:v>
                </c:pt>
                <c:pt idx="85">
                  <c:v>283.24</c:v>
                </c:pt>
                <c:pt idx="86">
                  <c:v>284.47000000000003</c:v>
                </c:pt>
                <c:pt idx="87">
                  <c:v>286.06</c:v>
                </c:pt>
                <c:pt idx="88">
                  <c:v>287.44</c:v>
                </c:pt>
                <c:pt idx="89">
                  <c:v>285.48</c:v>
                </c:pt>
                <c:pt idx="90">
                  <c:v>285.22000000000003</c:v>
                </c:pt>
                <c:pt idx="91">
                  <c:v>284.12</c:v>
                </c:pt>
                <c:pt idx="92">
                  <c:v>284.06</c:v>
                </c:pt>
                <c:pt idx="93">
                  <c:v>282.98</c:v>
                </c:pt>
                <c:pt idx="94">
                  <c:v>282.48</c:v>
                </c:pt>
                <c:pt idx="95">
                  <c:v>282.58999999999997</c:v>
                </c:pt>
                <c:pt idx="96">
                  <c:v>282.70999999999998</c:v>
                </c:pt>
                <c:pt idx="97">
                  <c:v>282.83</c:v>
                </c:pt>
                <c:pt idx="98">
                  <c:v>283.32</c:v>
                </c:pt>
                <c:pt idx="99">
                  <c:v>282.05</c:v>
                </c:pt>
                <c:pt idx="100">
                  <c:v>281.58999999999997</c:v>
                </c:pt>
                <c:pt idx="101">
                  <c:v>282.51</c:v>
                </c:pt>
                <c:pt idx="102">
                  <c:v>282.14999999999998</c:v>
                </c:pt>
                <c:pt idx="103">
                  <c:v>281.88</c:v>
                </c:pt>
                <c:pt idx="104">
                  <c:v>283.57</c:v>
                </c:pt>
                <c:pt idx="105">
                  <c:v>285.08999999999997</c:v>
                </c:pt>
                <c:pt idx="106">
                  <c:v>286.35000000000002</c:v>
                </c:pt>
                <c:pt idx="107">
                  <c:v>286.42</c:v>
                </c:pt>
                <c:pt idx="108">
                  <c:v>287.17</c:v>
                </c:pt>
                <c:pt idx="109">
                  <c:v>287.35000000000002</c:v>
                </c:pt>
                <c:pt idx="110">
                  <c:v>287.39999999999998</c:v>
                </c:pt>
                <c:pt idx="111">
                  <c:v>287.27999999999997</c:v>
                </c:pt>
                <c:pt idx="112">
                  <c:v>287.06</c:v>
                </c:pt>
                <c:pt idx="113">
                  <c:v>287.55</c:v>
                </c:pt>
                <c:pt idx="114">
                  <c:v>289.47000000000003</c:v>
                </c:pt>
                <c:pt idx="115">
                  <c:v>290.7</c:v>
                </c:pt>
                <c:pt idx="116">
                  <c:v>292.38</c:v>
                </c:pt>
                <c:pt idx="117">
                  <c:v>291.56</c:v>
                </c:pt>
                <c:pt idx="118">
                  <c:v>289.25</c:v>
                </c:pt>
                <c:pt idx="119">
                  <c:v>288.33999999999997</c:v>
                </c:pt>
                <c:pt idx="120">
                  <c:v>288.04000000000002</c:v>
                </c:pt>
                <c:pt idx="121">
                  <c:v>287.68</c:v>
                </c:pt>
                <c:pt idx="122">
                  <c:v>286.35000000000002</c:v>
                </c:pt>
                <c:pt idx="123">
                  <c:v>285.52999999999997</c:v>
                </c:pt>
                <c:pt idx="124">
                  <c:v>282.37</c:v>
                </c:pt>
                <c:pt idx="125">
                  <c:v>279.79000000000002</c:v>
                </c:pt>
                <c:pt idx="126">
                  <c:v>280.06</c:v>
                </c:pt>
                <c:pt idx="127">
                  <c:v>280.25</c:v>
                </c:pt>
                <c:pt idx="128">
                  <c:v>281.14</c:v>
                </c:pt>
                <c:pt idx="129">
                  <c:v>283.25</c:v>
                </c:pt>
                <c:pt idx="130">
                  <c:v>282.92</c:v>
                </c:pt>
                <c:pt idx="131">
                  <c:v>284.05</c:v>
                </c:pt>
                <c:pt idx="132">
                  <c:v>284.66000000000003</c:v>
                </c:pt>
                <c:pt idx="133">
                  <c:v>283.19</c:v>
                </c:pt>
                <c:pt idx="134">
                  <c:v>283.68</c:v>
                </c:pt>
                <c:pt idx="135">
                  <c:v>284.72000000000003</c:v>
                </c:pt>
                <c:pt idx="136">
                  <c:v>284.92</c:v>
                </c:pt>
                <c:pt idx="137">
                  <c:v>285.32</c:v>
                </c:pt>
                <c:pt idx="138">
                  <c:v>285.64999999999998</c:v>
                </c:pt>
                <c:pt idx="139">
                  <c:v>286.7</c:v>
                </c:pt>
                <c:pt idx="140">
                  <c:v>287.60000000000002</c:v>
                </c:pt>
                <c:pt idx="141">
                  <c:v>287.22000000000003</c:v>
                </c:pt>
                <c:pt idx="142">
                  <c:v>286.60000000000002</c:v>
                </c:pt>
                <c:pt idx="143">
                  <c:v>282.77999999999997</c:v>
                </c:pt>
                <c:pt idx="144">
                  <c:v>282.01</c:v>
                </c:pt>
                <c:pt idx="145">
                  <c:v>281.88</c:v>
                </c:pt>
                <c:pt idx="146">
                  <c:v>282.10000000000002</c:v>
                </c:pt>
                <c:pt idx="147">
                  <c:v>282.07</c:v>
                </c:pt>
                <c:pt idx="148">
                  <c:v>283.29000000000002</c:v>
                </c:pt>
                <c:pt idx="149">
                  <c:v>284.02999999999997</c:v>
                </c:pt>
                <c:pt idx="150">
                  <c:v>284.75</c:v>
                </c:pt>
                <c:pt idx="151">
                  <c:v>285.39999999999998</c:v>
                </c:pt>
                <c:pt idx="152">
                  <c:v>283.48</c:v>
                </c:pt>
                <c:pt idx="153">
                  <c:v>281.79000000000002</c:v>
                </c:pt>
                <c:pt idx="154">
                  <c:v>281.07</c:v>
                </c:pt>
                <c:pt idx="155">
                  <c:v>279.85000000000002</c:v>
                </c:pt>
                <c:pt idx="156">
                  <c:v>278.36</c:v>
                </c:pt>
                <c:pt idx="157">
                  <c:v>279.29000000000002</c:v>
                </c:pt>
                <c:pt idx="158">
                  <c:v>279.89</c:v>
                </c:pt>
                <c:pt idx="159">
                  <c:v>279.37</c:v>
                </c:pt>
                <c:pt idx="160">
                  <c:v>278.33</c:v>
                </c:pt>
                <c:pt idx="161">
                  <c:v>279.51</c:v>
                </c:pt>
                <c:pt idx="162">
                  <c:v>280.60000000000002</c:v>
                </c:pt>
                <c:pt idx="163">
                  <c:v>280.97000000000003</c:v>
                </c:pt>
                <c:pt idx="164">
                  <c:v>280.38</c:v>
                </c:pt>
                <c:pt idx="165">
                  <c:v>282.26</c:v>
                </c:pt>
                <c:pt idx="166">
                  <c:v>281.73</c:v>
                </c:pt>
                <c:pt idx="167">
                  <c:v>282.48</c:v>
                </c:pt>
                <c:pt idx="168">
                  <c:v>282.91000000000003</c:v>
                </c:pt>
                <c:pt idx="169">
                  <c:v>283.52999999999997</c:v>
                </c:pt>
                <c:pt idx="170">
                  <c:v>284.69</c:v>
                </c:pt>
                <c:pt idx="171">
                  <c:v>288.27999999999997</c:v>
                </c:pt>
                <c:pt idx="172">
                  <c:v>288.25</c:v>
                </c:pt>
                <c:pt idx="173">
                  <c:v>288.81</c:v>
                </c:pt>
                <c:pt idx="174">
                  <c:v>287.70999999999998</c:v>
                </c:pt>
                <c:pt idx="175">
                  <c:v>286.66000000000003</c:v>
                </c:pt>
                <c:pt idx="176">
                  <c:v>286.5</c:v>
                </c:pt>
                <c:pt idx="177">
                  <c:v>285.92</c:v>
                </c:pt>
                <c:pt idx="178">
                  <c:v>286.73</c:v>
                </c:pt>
                <c:pt idx="179">
                  <c:v>288.3</c:v>
                </c:pt>
                <c:pt idx="180">
                  <c:v>288.25</c:v>
                </c:pt>
                <c:pt idx="181">
                  <c:v>288.13</c:v>
                </c:pt>
                <c:pt idx="182">
                  <c:v>287.87</c:v>
                </c:pt>
                <c:pt idx="183">
                  <c:v>287.73</c:v>
                </c:pt>
                <c:pt idx="184">
                  <c:v>289.44</c:v>
                </c:pt>
                <c:pt idx="185">
                  <c:v>293.05</c:v>
                </c:pt>
                <c:pt idx="186">
                  <c:v>296.27</c:v>
                </c:pt>
                <c:pt idx="187">
                  <c:v>297.44</c:v>
                </c:pt>
                <c:pt idx="188">
                  <c:v>299.32</c:v>
                </c:pt>
                <c:pt idx="189">
                  <c:v>298.83999999999997</c:v>
                </c:pt>
                <c:pt idx="190">
                  <c:v>298.12</c:v>
                </c:pt>
                <c:pt idx="191">
                  <c:v>298.43</c:v>
                </c:pt>
                <c:pt idx="192">
                  <c:v>299.85000000000002</c:v>
                </c:pt>
                <c:pt idx="193">
                  <c:v>302.60000000000002</c:v>
                </c:pt>
                <c:pt idx="194">
                  <c:v>303.29000000000002</c:v>
                </c:pt>
                <c:pt idx="195">
                  <c:v>302.69</c:v>
                </c:pt>
                <c:pt idx="196">
                  <c:v>302.39</c:v>
                </c:pt>
                <c:pt idx="197">
                  <c:v>306.97000000000003</c:v>
                </c:pt>
                <c:pt idx="198">
                  <c:v>311.12</c:v>
                </c:pt>
                <c:pt idx="199">
                  <c:v>312.95</c:v>
                </c:pt>
                <c:pt idx="200">
                  <c:v>317.94</c:v>
                </c:pt>
                <c:pt idx="201">
                  <c:v>317.02</c:v>
                </c:pt>
                <c:pt idx="202">
                  <c:v>314.29000000000002</c:v>
                </c:pt>
                <c:pt idx="203">
                  <c:v>315.07</c:v>
                </c:pt>
                <c:pt idx="204">
                  <c:v>309.63</c:v>
                </c:pt>
                <c:pt idx="205">
                  <c:v>308.98</c:v>
                </c:pt>
                <c:pt idx="206">
                  <c:v>316.29000000000002</c:v>
                </c:pt>
                <c:pt idx="207">
                  <c:v>316.23</c:v>
                </c:pt>
                <c:pt idx="208">
                  <c:v>315.82</c:v>
                </c:pt>
                <c:pt idx="209">
                  <c:v>312.45</c:v>
                </c:pt>
                <c:pt idx="210">
                  <c:v>311.89999999999998</c:v>
                </c:pt>
                <c:pt idx="211">
                  <c:v>311.52</c:v>
                </c:pt>
                <c:pt idx="212">
                  <c:v>315.39999999999998</c:v>
                </c:pt>
                <c:pt idx="213">
                  <c:v>314.52</c:v>
                </c:pt>
                <c:pt idx="214">
                  <c:v>314.8</c:v>
                </c:pt>
                <c:pt idx="215">
                  <c:v>315.11</c:v>
                </c:pt>
                <c:pt idx="216">
                  <c:v>314.11</c:v>
                </c:pt>
                <c:pt idx="217">
                  <c:v>316.27</c:v>
                </c:pt>
                <c:pt idx="218">
                  <c:v>319.89999999999998</c:v>
                </c:pt>
                <c:pt idx="219">
                  <c:v>319.02999999999997</c:v>
                </c:pt>
                <c:pt idx="220">
                  <c:v>316.83999999999997</c:v>
                </c:pt>
                <c:pt idx="221">
                  <c:v>317.61</c:v>
                </c:pt>
                <c:pt idx="222">
                  <c:v>317.60000000000002</c:v>
                </c:pt>
                <c:pt idx="223">
                  <c:v>316.75</c:v>
                </c:pt>
                <c:pt idx="224">
                  <c:v>317.20999999999998</c:v>
                </c:pt>
                <c:pt idx="225">
                  <c:v>317.88</c:v>
                </c:pt>
                <c:pt idx="226">
                  <c:v>319.11</c:v>
                </c:pt>
                <c:pt idx="227">
                  <c:v>316.82</c:v>
                </c:pt>
                <c:pt idx="228">
                  <c:v>319.68</c:v>
                </c:pt>
                <c:pt idx="229">
                  <c:v>327.39999999999998</c:v>
                </c:pt>
                <c:pt idx="230">
                  <c:v>334.55</c:v>
                </c:pt>
                <c:pt idx="231">
                  <c:v>337.81</c:v>
                </c:pt>
                <c:pt idx="232">
                  <c:v>343.17</c:v>
                </c:pt>
                <c:pt idx="233">
                  <c:v>342.91</c:v>
                </c:pt>
                <c:pt idx="234">
                  <c:v>343.08</c:v>
                </c:pt>
                <c:pt idx="235">
                  <c:v>347.08</c:v>
                </c:pt>
                <c:pt idx="236">
                  <c:v>342.89</c:v>
                </c:pt>
                <c:pt idx="237">
                  <c:v>345.08</c:v>
                </c:pt>
                <c:pt idx="238">
                  <c:v>345.84</c:v>
                </c:pt>
                <c:pt idx="239">
                  <c:v>344.07</c:v>
                </c:pt>
                <c:pt idx="240">
                  <c:v>342.28</c:v>
                </c:pt>
                <c:pt idx="241">
                  <c:v>343.58</c:v>
                </c:pt>
                <c:pt idx="242">
                  <c:v>343.7</c:v>
                </c:pt>
                <c:pt idx="243">
                  <c:v>343.57</c:v>
                </c:pt>
              </c:numCache>
            </c:numRef>
          </c:val>
          <c:smooth val="0"/>
          <c:extLst>
            <c:ext xmlns:c16="http://schemas.microsoft.com/office/drawing/2014/chart" uri="{C3380CC4-5D6E-409C-BE32-E72D297353CC}">
              <c16:uniqueId val="{00000000-EE17-42CB-BF1B-86F74238ED85}"/>
            </c:ext>
          </c:extLst>
        </c:ser>
        <c:dLbls>
          <c:showLegendKey val="0"/>
          <c:showVal val="0"/>
          <c:showCatName val="0"/>
          <c:showSerName val="0"/>
          <c:showPercent val="0"/>
          <c:showBubbleSize val="0"/>
        </c:dLbls>
        <c:marker val="1"/>
        <c:smooth val="0"/>
        <c:axId val="1076174559"/>
        <c:axId val="1076177055"/>
      </c:lineChart>
      <c:lineChart>
        <c:grouping val="standard"/>
        <c:varyColors val="0"/>
        <c:ser>
          <c:idx val="1"/>
          <c:order val="1"/>
          <c:tx>
            <c:strRef>
              <c:f>Sheet1!$C$1</c:f>
              <c:strCache>
                <c:ptCount val="1"/>
                <c:pt idx="0">
                  <c:v>白银:结算价（右）</c:v>
                </c:pt>
              </c:strCache>
            </c:strRef>
          </c:tx>
          <c:spPr>
            <a:ln w="28575" cap="rnd">
              <a:solidFill>
                <a:schemeClr val="accent2"/>
              </a:solidFill>
              <a:round/>
            </a:ln>
            <a:effectLst/>
          </c:spPr>
          <c:marker>
            <c:symbol val="none"/>
          </c:marker>
          <c:cat>
            <c:numRef>
              <c:f>Sheet1!$A$2:$A$245</c:f>
              <c:numCache>
                <c:formatCode>yyyy\-mm\-dd;@</c:formatCode>
                <c:ptCount val="244"/>
                <c:pt idx="0">
                  <c:v>43335</c:v>
                </c:pt>
                <c:pt idx="1">
                  <c:v>43336</c:v>
                </c:pt>
                <c:pt idx="2">
                  <c:v>43339</c:v>
                </c:pt>
                <c:pt idx="3">
                  <c:v>43340</c:v>
                </c:pt>
                <c:pt idx="4">
                  <c:v>43341</c:v>
                </c:pt>
                <c:pt idx="5">
                  <c:v>43342</c:v>
                </c:pt>
                <c:pt idx="6">
                  <c:v>43343</c:v>
                </c:pt>
                <c:pt idx="7">
                  <c:v>43346</c:v>
                </c:pt>
                <c:pt idx="8">
                  <c:v>43347</c:v>
                </c:pt>
                <c:pt idx="9">
                  <c:v>43348</c:v>
                </c:pt>
                <c:pt idx="10">
                  <c:v>43349</c:v>
                </c:pt>
                <c:pt idx="11">
                  <c:v>43350</c:v>
                </c:pt>
                <c:pt idx="12">
                  <c:v>43353</c:v>
                </c:pt>
                <c:pt idx="13">
                  <c:v>43354</c:v>
                </c:pt>
                <c:pt idx="14">
                  <c:v>43355</c:v>
                </c:pt>
                <c:pt idx="15">
                  <c:v>43356</c:v>
                </c:pt>
                <c:pt idx="16">
                  <c:v>43357</c:v>
                </c:pt>
                <c:pt idx="17">
                  <c:v>43360</c:v>
                </c:pt>
                <c:pt idx="18">
                  <c:v>43361</c:v>
                </c:pt>
                <c:pt idx="19">
                  <c:v>43362</c:v>
                </c:pt>
                <c:pt idx="20">
                  <c:v>43363</c:v>
                </c:pt>
                <c:pt idx="21">
                  <c:v>43364</c:v>
                </c:pt>
                <c:pt idx="22">
                  <c:v>43368</c:v>
                </c:pt>
                <c:pt idx="23">
                  <c:v>43369</c:v>
                </c:pt>
                <c:pt idx="24">
                  <c:v>43370</c:v>
                </c:pt>
                <c:pt idx="25">
                  <c:v>43371</c:v>
                </c:pt>
                <c:pt idx="26">
                  <c:v>43381</c:v>
                </c:pt>
                <c:pt idx="27">
                  <c:v>43382</c:v>
                </c:pt>
                <c:pt idx="28">
                  <c:v>43383</c:v>
                </c:pt>
                <c:pt idx="29">
                  <c:v>43384</c:v>
                </c:pt>
                <c:pt idx="30">
                  <c:v>43385</c:v>
                </c:pt>
                <c:pt idx="31">
                  <c:v>43388</c:v>
                </c:pt>
                <c:pt idx="32">
                  <c:v>43389</c:v>
                </c:pt>
                <c:pt idx="33">
                  <c:v>43390</c:v>
                </c:pt>
                <c:pt idx="34">
                  <c:v>43391</c:v>
                </c:pt>
                <c:pt idx="35">
                  <c:v>43392</c:v>
                </c:pt>
                <c:pt idx="36">
                  <c:v>43395</c:v>
                </c:pt>
                <c:pt idx="37">
                  <c:v>43396</c:v>
                </c:pt>
                <c:pt idx="38">
                  <c:v>43397</c:v>
                </c:pt>
                <c:pt idx="39">
                  <c:v>43398</c:v>
                </c:pt>
                <c:pt idx="40">
                  <c:v>43399</c:v>
                </c:pt>
                <c:pt idx="41">
                  <c:v>43402</c:v>
                </c:pt>
                <c:pt idx="42">
                  <c:v>43403</c:v>
                </c:pt>
                <c:pt idx="43">
                  <c:v>43404</c:v>
                </c:pt>
                <c:pt idx="44">
                  <c:v>43405</c:v>
                </c:pt>
                <c:pt idx="45">
                  <c:v>43406</c:v>
                </c:pt>
                <c:pt idx="46">
                  <c:v>43409</c:v>
                </c:pt>
                <c:pt idx="47">
                  <c:v>43410</c:v>
                </c:pt>
                <c:pt idx="48">
                  <c:v>43411</c:v>
                </c:pt>
                <c:pt idx="49">
                  <c:v>43412</c:v>
                </c:pt>
                <c:pt idx="50">
                  <c:v>43413</c:v>
                </c:pt>
                <c:pt idx="51">
                  <c:v>43416</c:v>
                </c:pt>
                <c:pt idx="52">
                  <c:v>43417</c:v>
                </c:pt>
                <c:pt idx="53">
                  <c:v>43418</c:v>
                </c:pt>
                <c:pt idx="54">
                  <c:v>43419</c:v>
                </c:pt>
                <c:pt idx="55">
                  <c:v>43420</c:v>
                </c:pt>
                <c:pt idx="56">
                  <c:v>43423</c:v>
                </c:pt>
                <c:pt idx="57">
                  <c:v>43424</c:v>
                </c:pt>
                <c:pt idx="58">
                  <c:v>43425</c:v>
                </c:pt>
                <c:pt idx="59">
                  <c:v>43426</c:v>
                </c:pt>
                <c:pt idx="60">
                  <c:v>43427</c:v>
                </c:pt>
                <c:pt idx="61">
                  <c:v>43430</c:v>
                </c:pt>
                <c:pt idx="62">
                  <c:v>43431</c:v>
                </c:pt>
                <c:pt idx="63">
                  <c:v>43432</c:v>
                </c:pt>
                <c:pt idx="64">
                  <c:v>43433</c:v>
                </c:pt>
                <c:pt idx="65">
                  <c:v>43434</c:v>
                </c:pt>
                <c:pt idx="66">
                  <c:v>43437</c:v>
                </c:pt>
                <c:pt idx="67">
                  <c:v>43438</c:v>
                </c:pt>
                <c:pt idx="68">
                  <c:v>43439</c:v>
                </c:pt>
                <c:pt idx="69">
                  <c:v>43440</c:v>
                </c:pt>
                <c:pt idx="70">
                  <c:v>43441</c:v>
                </c:pt>
                <c:pt idx="71">
                  <c:v>43444</c:v>
                </c:pt>
                <c:pt idx="72">
                  <c:v>43445</c:v>
                </c:pt>
                <c:pt idx="73">
                  <c:v>43446</c:v>
                </c:pt>
                <c:pt idx="74">
                  <c:v>43447</c:v>
                </c:pt>
                <c:pt idx="75">
                  <c:v>43448</c:v>
                </c:pt>
                <c:pt idx="76">
                  <c:v>43451</c:v>
                </c:pt>
                <c:pt idx="77">
                  <c:v>43452</c:v>
                </c:pt>
                <c:pt idx="78">
                  <c:v>43453</c:v>
                </c:pt>
                <c:pt idx="79">
                  <c:v>43454</c:v>
                </c:pt>
                <c:pt idx="80">
                  <c:v>43455</c:v>
                </c:pt>
                <c:pt idx="81">
                  <c:v>43458</c:v>
                </c:pt>
                <c:pt idx="82">
                  <c:v>43459</c:v>
                </c:pt>
                <c:pt idx="83">
                  <c:v>43460</c:v>
                </c:pt>
                <c:pt idx="84">
                  <c:v>43461</c:v>
                </c:pt>
                <c:pt idx="85">
                  <c:v>43462</c:v>
                </c:pt>
                <c:pt idx="86">
                  <c:v>43467</c:v>
                </c:pt>
                <c:pt idx="87">
                  <c:v>43468</c:v>
                </c:pt>
                <c:pt idx="88">
                  <c:v>43469</c:v>
                </c:pt>
                <c:pt idx="89">
                  <c:v>43472</c:v>
                </c:pt>
                <c:pt idx="90">
                  <c:v>43473</c:v>
                </c:pt>
                <c:pt idx="91">
                  <c:v>43474</c:v>
                </c:pt>
                <c:pt idx="92">
                  <c:v>43475</c:v>
                </c:pt>
                <c:pt idx="93">
                  <c:v>43476</c:v>
                </c:pt>
                <c:pt idx="94">
                  <c:v>43479</c:v>
                </c:pt>
                <c:pt idx="95">
                  <c:v>43480</c:v>
                </c:pt>
                <c:pt idx="96">
                  <c:v>43481</c:v>
                </c:pt>
                <c:pt idx="97">
                  <c:v>43482</c:v>
                </c:pt>
                <c:pt idx="98">
                  <c:v>43483</c:v>
                </c:pt>
                <c:pt idx="99">
                  <c:v>43486</c:v>
                </c:pt>
                <c:pt idx="100">
                  <c:v>43487</c:v>
                </c:pt>
                <c:pt idx="101">
                  <c:v>43488</c:v>
                </c:pt>
                <c:pt idx="102">
                  <c:v>43489</c:v>
                </c:pt>
                <c:pt idx="103">
                  <c:v>43490</c:v>
                </c:pt>
                <c:pt idx="104">
                  <c:v>43493</c:v>
                </c:pt>
                <c:pt idx="105">
                  <c:v>43494</c:v>
                </c:pt>
                <c:pt idx="106">
                  <c:v>43495</c:v>
                </c:pt>
                <c:pt idx="107">
                  <c:v>43496</c:v>
                </c:pt>
                <c:pt idx="108">
                  <c:v>43497</c:v>
                </c:pt>
                <c:pt idx="109">
                  <c:v>43507</c:v>
                </c:pt>
                <c:pt idx="110">
                  <c:v>43508</c:v>
                </c:pt>
                <c:pt idx="111">
                  <c:v>43509</c:v>
                </c:pt>
                <c:pt idx="112">
                  <c:v>43510</c:v>
                </c:pt>
                <c:pt idx="113">
                  <c:v>43511</c:v>
                </c:pt>
                <c:pt idx="114">
                  <c:v>43514</c:v>
                </c:pt>
                <c:pt idx="115">
                  <c:v>43515</c:v>
                </c:pt>
                <c:pt idx="116">
                  <c:v>43516</c:v>
                </c:pt>
                <c:pt idx="117">
                  <c:v>43517</c:v>
                </c:pt>
                <c:pt idx="118">
                  <c:v>43518</c:v>
                </c:pt>
                <c:pt idx="119">
                  <c:v>43521</c:v>
                </c:pt>
                <c:pt idx="120">
                  <c:v>43522</c:v>
                </c:pt>
                <c:pt idx="121">
                  <c:v>43523</c:v>
                </c:pt>
                <c:pt idx="122">
                  <c:v>43524</c:v>
                </c:pt>
                <c:pt idx="123">
                  <c:v>43525</c:v>
                </c:pt>
                <c:pt idx="124">
                  <c:v>43528</c:v>
                </c:pt>
                <c:pt idx="125">
                  <c:v>43529</c:v>
                </c:pt>
                <c:pt idx="126">
                  <c:v>43530</c:v>
                </c:pt>
                <c:pt idx="127">
                  <c:v>43531</c:v>
                </c:pt>
                <c:pt idx="128">
                  <c:v>43532</c:v>
                </c:pt>
                <c:pt idx="129">
                  <c:v>43535</c:v>
                </c:pt>
                <c:pt idx="130">
                  <c:v>43536</c:v>
                </c:pt>
                <c:pt idx="131">
                  <c:v>43537</c:v>
                </c:pt>
                <c:pt idx="132">
                  <c:v>43538</c:v>
                </c:pt>
                <c:pt idx="133">
                  <c:v>43539</c:v>
                </c:pt>
                <c:pt idx="134">
                  <c:v>43542</c:v>
                </c:pt>
                <c:pt idx="135">
                  <c:v>43543</c:v>
                </c:pt>
                <c:pt idx="136">
                  <c:v>43544</c:v>
                </c:pt>
                <c:pt idx="137">
                  <c:v>43545</c:v>
                </c:pt>
                <c:pt idx="138">
                  <c:v>43546</c:v>
                </c:pt>
                <c:pt idx="139">
                  <c:v>43549</c:v>
                </c:pt>
                <c:pt idx="140">
                  <c:v>43550</c:v>
                </c:pt>
                <c:pt idx="141">
                  <c:v>43551</c:v>
                </c:pt>
                <c:pt idx="142">
                  <c:v>43552</c:v>
                </c:pt>
                <c:pt idx="143">
                  <c:v>43553</c:v>
                </c:pt>
                <c:pt idx="144">
                  <c:v>43556</c:v>
                </c:pt>
                <c:pt idx="145">
                  <c:v>43557</c:v>
                </c:pt>
                <c:pt idx="146">
                  <c:v>43558</c:v>
                </c:pt>
                <c:pt idx="147">
                  <c:v>43559</c:v>
                </c:pt>
                <c:pt idx="148">
                  <c:v>43563</c:v>
                </c:pt>
                <c:pt idx="149">
                  <c:v>43564</c:v>
                </c:pt>
                <c:pt idx="150">
                  <c:v>43565</c:v>
                </c:pt>
                <c:pt idx="151">
                  <c:v>43566</c:v>
                </c:pt>
                <c:pt idx="152">
                  <c:v>43567</c:v>
                </c:pt>
                <c:pt idx="153">
                  <c:v>43570</c:v>
                </c:pt>
                <c:pt idx="154">
                  <c:v>43571</c:v>
                </c:pt>
                <c:pt idx="155">
                  <c:v>43572</c:v>
                </c:pt>
                <c:pt idx="156">
                  <c:v>43573</c:v>
                </c:pt>
                <c:pt idx="157">
                  <c:v>43574</c:v>
                </c:pt>
                <c:pt idx="158">
                  <c:v>43577</c:v>
                </c:pt>
                <c:pt idx="159">
                  <c:v>43578</c:v>
                </c:pt>
                <c:pt idx="160">
                  <c:v>43579</c:v>
                </c:pt>
                <c:pt idx="161">
                  <c:v>43580</c:v>
                </c:pt>
                <c:pt idx="162">
                  <c:v>43581</c:v>
                </c:pt>
                <c:pt idx="163">
                  <c:v>43584</c:v>
                </c:pt>
                <c:pt idx="164">
                  <c:v>43585</c:v>
                </c:pt>
                <c:pt idx="165">
                  <c:v>43591</c:v>
                </c:pt>
                <c:pt idx="166">
                  <c:v>43592</c:v>
                </c:pt>
                <c:pt idx="167">
                  <c:v>43593</c:v>
                </c:pt>
                <c:pt idx="168">
                  <c:v>43594</c:v>
                </c:pt>
                <c:pt idx="169">
                  <c:v>43595</c:v>
                </c:pt>
                <c:pt idx="170">
                  <c:v>43598</c:v>
                </c:pt>
                <c:pt idx="171">
                  <c:v>43599</c:v>
                </c:pt>
                <c:pt idx="172">
                  <c:v>43600</c:v>
                </c:pt>
                <c:pt idx="173">
                  <c:v>43601</c:v>
                </c:pt>
                <c:pt idx="174">
                  <c:v>43602</c:v>
                </c:pt>
                <c:pt idx="175">
                  <c:v>43605</c:v>
                </c:pt>
                <c:pt idx="176">
                  <c:v>43606</c:v>
                </c:pt>
                <c:pt idx="177">
                  <c:v>43607</c:v>
                </c:pt>
                <c:pt idx="178">
                  <c:v>43608</c:v>
                </c:pt>
                <c:pt idx="179">
                  <c:v>43609</c:v>
                </c:pt>
                <c:pt idx="180">
                  <c:v>43612</c:v>
                </c:pt>
                <c:pt idx="181">
                  <c:v>43613</c:v>
                </c:pt>
                <c:pt idx="182">
                  <c:v>43614</c:v>
                </c:pt>
                <c:pt idx="183">
                  <c:v>43615</c:v>
                </c:pt>
                <c:pt idx="184">
                  <c:v>43616</c:v>
                </c:pt>
                <c:pt idx="185">
                  <c:v>43619</c:v>
                </c:pt>
                <c:pt idx="186">
                  <c:v>43620</c:v>
                </c:pt>
                <c:pt idx="187">
                  <c:v>43621</c:v>
                </c:pt>
                <c:pt idx="188">
                  <c:v>43622</c:v>
                </c:pt>
                <c:pt idx="189">
                  <c:v>43626</c:v>
                </c:pt>
                <c:pt idx="190">
                  <c:v>43627</c:v>
                </c:pt>
                <c:pt idx="191">
                  <c:v>43628</c:v>
                </c:pt>
                <c:pt idx="192">
                  <c:v>43629</c:v>
                </c:pt>
                <c:pt idx="193">
                  <c:v>43630</c:v>
                </c:pt>
                <c:pt idx="194">
                  <c:v>43633</c:v>
                </c:pt>
                <c:pt idx="195">
                  <c:v>43634</c:v>
                </c:pt>
                <c:pt idx="196">
                  <c:v>43635</c:v>
                </c:pt>
                <c:pt idx="197">
                  <c:v>43636</c:v>
                </c:pt>
                <c:pt idx="198">
                  <c:v>43637</c:v>
                </c:pt>
                <c:pt idx="199">
                  <c:v>43640</c:v>
                </c:pt>
                <c:pt idx="200">
                  <c:v>43641</c:v>
                </c:pt>
                <c:pt idx="201">
                  <c:v>43642</c:v>
                </c:pt>
                <c:pt idx="202">
                  <c:v>43643</c:v>
                </c:pt>
                <c:pt idx="203">
                  <c:v>43644</c:v>
                </c:pt>
                <c:pt idx="204">
                  <c:v>43647</c:v>
                </c:pt>
                <c:pt idx="205">
                  <c:v>43648</c:v>
                </c:pt>
                <c:pt idx="206">
                  <c:v>43649</c:v>
                </c:pt>
                <c:pt idx="207">
                  <c:v>43650</c:v>
                </c:pt>
                <c:pt idx="208">
                  <c:v>43651</c:v>
                </c:pt>
                <c:pt idx="209">
                  <c:v>43654</c:v>
                </c:pt>
                <c:pt idx="210">
                  <c:v>43655</c:v>
                </c:pt>
                <c:pt idx="211">
                  <c:v>43656</c:v>
                </c:pt>
                <c:pt idx="212">
                  <c:v>43657</c:v>
                </c:pt>
                <c:pt idx="213">
                  <c:v>43658</c:v>
                </c:pt>
                <c:pt idx="214">
                  <c:v>43661</c:v>
                </c:pt>
                <c:pt idx="215">
                  <c:v>43662</c:v>
                </c:pt>
                <c:pt idx="216">
                  <c:v>43663</c:v>
                </c:pt>
                <c:pt idx="217">
                  <c:v>43664</c:v>
                </c:pt>
                <c:pt idx="218">
                  <c:v>43665</c:v>
                </c:pt>
                <c:pt idx="219">
                  <c:v>43668</c:v>
                </c:pt>
                <c:pt idx="220">
                  <c:v>43669</c:v>
                </c:pt>
                <c:pt idx="221">
                  <c:v>43670</c:v>
                </c:pt>
                <c:pt idx="222">
                  <c:v>43671</c:v>
                </c:pt>
                <c:pt idx="223">
                  <c:v>43672</c:v>
                </c:pt>
                <c:pt idx="224">
                  <c:v>43675</c:v>
                </c:pt>
                <c:pt idx="225">
                  <c:v>43676</c:v>
                </c:pt>
                <c:pt idx="226">
                  <c:v>43677</c:v>
                </c:pt>
                <c:pt idx="227">
                  <c:v>43678</c:v>
                </c:pt>
                <c:pt idx="228">
                  <c:v>43679</c:v>
                </c:pt>
                <c:pt idx="229">
                  <c:v>43682</c:v>
                </c:pt>
                <c:pt idx="230">
                  <c:v>43683</c:v>
                </c:pt>
                <c:pt idx="231">
                  <c:v>43684</c:v>
                </c:pt>
                <c:pt idx="232">
                  <c:v>43685</c:v>
                </c:pt>
                <c:pt idx="233">
                  <c:v>43686</c:v>
                </c:pt>
                <c:pt idx="234">
                  <c:v>43689</c:v>
                </c:pt>
                <c:pt idx="235">
                  <c:v>43690</c:v>
                </c:pt>
                <c:pt idx="236">
                  <c:v>43691</c:v>
                </c:pt>
                <c:pt idx="237">
                  <c:v>43692</c:v>
                </c:pt>
                <c:pt idx="238">
                  <c:v>43693</c:v>
                </c:pt>
                <c:pt idx="239">
                  <c:v>43696</c:v>
                </c:pt>
                <c:pt idx="240">
                  <c:v>43697</c:v>
                </c:pt>
                <c:pt idx="241">
                  <c:v>43698</c:v>
                </c:pt>
                <c:pt idx="242">
                  <c:v>43699</c:v>
                </c:pt>
                <c:pt idx="243">
                  <c:v>43700</c:v>
                </c:pt>
              </c:numCache>
            </c:numRef>
          </c:cat>
          <c:val>
            <c:numRef>
              <c:f>Sheet1!$C$2:$C$245</c:f>
              <c:numCache>
                <c:formatCode>###,###,###,###,##0.00_ </c:formatCode>
                <c:ptCount val="244"/>
                <c:pt idx="0">
                  <c:v>3508</c:v>
                </c:pt>
                <c:pt idx="1">
                  <c:v>3496</c:v>
                </c:pt>
                <c:pt idx="2">
                  <c:v>3508</c:v>
                </c:pt>
                <c:pt idx="3">
                  <c:v>3515</c:v>
                </c:pt>
                <c:pt idx="4">
                  <c:v>3504</c:v>
                </c:pt>
                <c:pt idx="5">
                  <c:v>3498</c:v>
                </c:pt>
                <c:pt idx="6">
                  <c:v>3483</c:v>
                </c:pt>
                <c:pt idx="7">
                  <c:v>3465</c:v>
                </c:pt>
                <c:pt idx="8">
                  <c:v>3443</c:v>
                </c:pt>
                <c:pt idx="9">
                  <c:v>3379</c:v>
                </c:pt>
                <c:pt idx="10">
                  <c:v>3386</c:v>
                </c:pt>
                <c:pt idx="11">
                  <c:v>3397</c:v>
                </c:pt>
                <c:pt idx="12">
                  <c:v>3395</c:v>
                </c:pt>
                <c:pt idx="13">
                  <c:v>3401</c:v>
                </c:pt>
                <c:pt idx="14">
                  <c:v>3385</c:v>
                </c:pt>
                <c:pt idx="15">
                  <c:v>3399</c:v>
                </c:pt>
                <c:pt idx="16">
                  <c:v>3411</c:v>
                </c:pt>
                <c:pt idx="17">
                  <c:v>3402</c:v>
                </c:pt>
                <c:pt idx="18">
                  <c:v>3410</c:v>
                </c:pt>
                <c:pt idx="19">
                  <c:v>3419</c:v>
                </c:pt>
                <c:pt idx="20">
                  <c:v>3445</c:v>
                </c:pt>
                <c:pt idx="21">
                  <c:v>3494</c:v>
                </c:pt>
                <c:pt idx="22">
                  <c:v>3485</c:v>
                </c:pt>
                <c:pt idx="23">
                  <c:v>3493</c:v>
                </c:pt>
                <c:pt idx="24">
                  <c:v>3496</c:v>
                </c:pt>
                <c:pt idx="25">
                  <c:v>3478</c:v>
                </c:pt>
                <c:pt idx="26">
                  <c:v>3510</c:v>
                </c:pt>
                <c:pt idx="27">
                  <c:v>3498</c:v>
                </c:pt>
                <c:pt idx="28">
                  <c:v>3493</c:v>
                </c:pt>
                <c:pt idx="29">
                  <c:v>3491</c:v>
                </c:pt>
                <c:pt idx="30">
                  <c:v>3517</c:v>
                </c:pt>
                <c:pt idx="31">
                  <c:v>3544</c:v>
                </c:pt>
                <c:pt idx="32">
                  <c:v>3555</c:v>
                </c:pt>
                <c:pt idx="33">
                  <c:v>3551</c:v>
                </c:pt>
                <c:pt idx="34">
                  <c:v>3536</c:v>
                </c:pt>
                <c:pt idx="35">
                  <c:v>3537</c:v>
                </c:pt>
                <c:pt idx="36">
                  <c:v>3549</c:v>
                </c:pt>
                <c:pt idx="37">
                  <c:v>3551</c:v>
                </c:pt>
                <c:pt idx="38">
                  <c:v>3588</c:v>
                </c:pt>
                <c:pt idx="39">
                  <c:v>3588</c:v>
                </c:pt>
                <c:pt idx="40">
                  <c:v>3582</c:v>
                </c:pt>
                <c:pt idx="41">
                  <c:v>3585</c:v>
                </c:pt>
                <c:pt idx="42">
                  <c:v>3561</c:v>
                </c:pt>
                <c:pt idx="43">
                  <c:v>3537</c:v>
                </c:pt>
                <c:pt idx="44">
                  <c:v>3513</c:v>
                </c:pt>
                <c:pt idx="45">
                  <c:v>3549</c:v>
                </c:pt>
                <c:pt idx="46">
                  <c:v>3561</c:v>
                </c:pt>
                <c:pt idx="47">
                  <c:v>3561</c:v>
                </c:pt>
                <c:pt idx="48">
                  <c:v>3553</c:v>
                </c:pt>
                <c:pt idx="49">
                  <c:v>3551</c:v>
                </c:pt>
                <c:pt idx="50">
                  <c:v>3533</c:v>
                </c:pt>
                <c:pt idx="51">
                  <c:v>3510</c:v>
                </c:pt>
                <c:pt idx="52">
                  <c:v>3489</c:v>
                </c:pt>
                <c:pt idx="53">
                  <c:v>3483</c:v>
                </c:pt>
                <c:pt idx="54">
                  <c:v>3486</c:v>
                </c:pt>
                <c:pt idx="55">
                  <c:v>3507</c:v>
                </c:pt>
                <c:pt idx="56">
                  <c:v>3520</c:v>
                </c:pt>
                <c:pt idx="57">
                  <c:v>3521</c:v>
                </c:pt>
                <c:pt idx="58">
                  <c:v>3516</c:v>
                </c:pt>
                <c:pt idx="59">
                  <c:v>3525</c:v>
                </c:pt>
                <c:pt idx="60">
                  <c:v>3521</c:v>
                </c:pt>
                <c:pt idx="61">
                  <c:v>3502</c:v>
                </c:pt>
                <c:pt idx="62">
                  <c:v>3493</c:v>
                </c:pt>
                <c:pt idx="63">
                  <c:v>3481</c:v>
                </c:pt>
                <c:pt idx="64">
                  <c:v>3495</c:v>
                </c:pt>
                <c:pt idx="65">
                  <c:v>3503</c:v>
                </c:pt>
                <c:pt idx="66">
                  <c:v>3489</c:v>
                </c:pt>
                <c:pt idx="67">
                  <c:v>3504</c:v>
                </c:pt>
                <c:pt idx="68">
                  <c:v>3507</c:v>
                </c:pt>
                <c:pt idx="69">
                  <c:v>3505</c:v>
                </c:pt>
                <c:pt idx="70">
                  <c:v>3502</c:v>
                </c:pt>
                <c:pt idx="71">
                  <c:v>3523</c:v>
                </c:pt>
                <c:pt idx="72">
                  <c:v>3526</c:v>
                </c:pt>
                <c:pt idx="73">
                  <c:v>3528</c:v>
                </c:pt>
                <c:pt idx="74">
                  <c:v>3531</c:v>
                </c:pt>
                <c:pt idx="75">
                  <c:v>3526</c:v>
                </c:pt>
                <c:pt idx="76">
                  <c:v>3513</c:v>
                </c:pt>
                <c:pt idx="77">
                  <c:v>3522</c:v>
                </c:pt>
                <c:pt idx="78">
                  <c:v>3526</c:v>
                </c:pt>
                <c:pt idx="79">
                  <c:v>3534</c:v>
                </c:pt>
                <c:pt idx="80">
                  <c:v>3542</c:v>
                </c:pt>
                <c:pt idx="81">
                  <c:v>3540</c:v>
                </c:pt>
                <c:pt idx="82">
                  <c:v>3545</c:v>
                </c:pt>
                <c:pt idx="83">
                  <c:v>3562</c:v>
                </c:pt>
                <c:pt idx="84">
                  <c:v>3587</c:v>
                </c:pt>
                <c:pt idx="85">
                  <c:v>3616</c:v>
                </c:pt>
                <c:pt idx="86">
                  <c:v>3646</c:v>
                </c:pt>
                <c:pt idx="87">
                  <c:v>3679</c:v>
                </c:pt>
                <c:pt idx="88">
                  <c:v>3720</c:v>
                </c:pt>
                <c:pt idx="89">
                  <c:v>3713</c:v>
                </c:pt>
                <c:pt idx="90">
                  <c:v>3704</c:v>
                </c:pt>
                <c:pt idx="91">
                  <c:v>3696</c:v>
                </c:pt>
                <c:pt idx="92">
                  <c:v>3707</c:v>
                </c:pt>
                <c:pt idx="93">
                  <c:v>3702</c:v>
                </c:pt>
                <c:pt idx="94">
                  <c:v>3694</c:v>
                </c:pt>
                <c:pt idx="95">
                  <c:v>3700</c:v>
                </c:pt>
                <c:pt idx="96">
                  <c:v>3701</c:v>
                </c:pt>
                <c:pt idx="97">
                  <c:v>3698</c:v>
                </c:pt>
                <c:pt idx="98">
                  <c:v>3697</c:v>
                </c:pt>
                <c:pt idx="99">
                  <c:v>3666</c:v>
                </c:pt>
                <c:pt idx="100">
                  <c:v>3638</c:v>
                </c:pt>
                <c:pt idx="101">
                  <c:v>3641</c:v>
                </c:pt>
                <c:pt idx="102">
                  <c:v>3638</c:v>
                </c:pt>
                <c:pt idx="103">
                  <c:v>3631</c:v>
                </c:pt>
                <c:pt idx="104">
                  <c:v>3679</c:v>
                </c:pt>
                <c:pt idx="105">
                  <c:v>3698</c:v>
                </c:pt>
                <c:pt idx="106">
                  <c:v>3715</c:v>
                </c:pt>
                <c:pt idx="107">
                  <c:v>3709</c:v>
                </c:pt>
                <c:pt idx="108">
                  <c:v>3718</c:v>
                </c:pt>
                <c:pt idx="109">
                  <c:v>3707</c:v>
                </c:pt>
                <c:pt idx="110">
                  <c:v>3705</c:v>
                </c:pt>
                <c:pt idx="111">
                  <c:v>3705</c:v>
                </c:pt>
                <c:pt idx="112">
                  <c:v>3694</c:v>
                </c:pt>
                <c:pt idx="113">
                  <c:v>3673</c:v>
                </c:pt>
                <c:pt idx="114">
                  <c:v>3701</c:v>
                </c:pt>
                <c:pt idx="115">
                  <c:v>3717</c:v>
                </c:pt>
                <c:pt idx="116">
                  <c:v>3734</c:v>
                </c:pt>
                <c:pt idx="117">
                  <c:v>3730</c:v>
                </c:pt>
                <c:pt idx="118">
                  <c:v>3706</c:v>
                </c:pt>
                <c:pt idx="119">
                  <c:v>3711</c:v>
                </c:pt>
                <c:pt idx="120">
                  <c:v>3700</c:v>
                </c:pt>
                <c:pt idx="121">
                  <c:v>3695</c:v>
                </c:pt>
                <c:pt idx="122">
                  <c:v>3672</c:v>
                </c:pt>
                <c:pt idx="123">
                  <c:v>3658</c:v>
                </c:pt>
                <c:pt idx="124">
                  <c:v>3604</c:v>
                </c:pt>
                <c:pt idx="125">
                  <c:v>3568</c:v>
                </c:pt>
                <c:pt idx="126">
                  <c:v>3583</c:v>
                </c:pt>
                <c:pt idx="127">
                  <c:v>3597</c:v>
                </c:pt>
                <c:pt idx="128">
                  <c:v>3598</c:v>
                </c:pt>
                <c:pt idx="129">
                  <c:v>3629</c:v>
                </c:pt>
                <c:pt idx="130">
                  <c:v>3631</c:v>
                </c:pt>
                <c:pt idx="131">
                  <c:v>3645</c:v>
                </c:pt>
                <c:pt idx="132">
                  <c:v>3621</c:v>
                </c:pt>
                <c:pt idx="133">
                  <c:v>3583</c:v>
                </c:pt>
                <c:pt idx="134">
                  <c:v>3585</c:v>
                </c:pt>
                <c:pt idx="135">
                  <c:v>3595</c:v>
                </c:pt>
                <c:pt idx="136">
                  <c:v>3596</c:v>
                </c:pt>
                <c:pt idx="137">
                  <c:v>3613</c:v>
                </c:pt>
                <c:pt idx="138">
                  <c:v>3620</c:v>
                </c:pt>
                <c:pt idx="139">
                  <c:v>3616</c:v>
                </c:pt>
                <c:pt idx="140">
                  <c:v>3620</c:v>
                </c:pt>
                <c:pt idx="141">
                  <c:v>3602</c:v>
                </c:pt>
                <c:pt idx="142">
                  <c:v>3579</c:v>
                </c:pt>
                <c:pt idx="143">
                  <c:v>3530</c:v>
                </c:pt>
                <c:pt idx="144">
                  <c:v>3528</c:v>
                </c:pt>
                <c:pt idx="145">
                  <c:v>3534</c:v>
                </c:pt>
                <c:pt idx="146">
                  <c:v>3541</c:v>
                </c:pt>
                <c:pt idx="147">
                  <c:v>3545</c:v>
                </c:pt>
                <c:pt idx="148">
                  <c:v>3559</c:v>
                </c:pt>
                <c:pt idx="149">
                  <c:v>3574</c:v>
                </c:pt>
                <c:pt idx="150">
                  <c:v>3569</c:v>
                </c:pt>
                <c:pt idx="151">
                  <c:v>3565</c:v>
                </c:pt>
                <c:pt idx="152">
                  <c:v>3530</c:v>
                </c:pt>
                <c:pt idx="153">
                  <c:v>3518</c:v>
                </c:pt>
                <c:pt idx="154">
                  <c:v>3507</c:v>
                </c:pt>
                <c:pt idx="155">
                  <c:v>3513</c:v>
                </c:pt>
                <c:pt idx="156">
                  <c:v>3514</c:v>
                </c:pt>
                <c:pt idx="157">
                  <c:v>3519</c:v>
                </c:pt>
                <c:pt idx="158">
                  <c:v>3531</c:v>
                </c:pt>
                <c:pt idx="159">
                  <c:v>3523</c:v>
                </c:pt>
                <c:pt idx="160">
                  <c:v>3490</c:v>
                </c:pt>
                <c:pt idx="161">
                  <c:v>3507</c:v>
                </c:pt>
                <c:pt idx="162">
                  <c:v>3523</c:v>
                </c:pt>
                <c:pt idx="163">
                  <c:v>3529</c:v>
                </c:pt>
                <c:pt idx="164">
                  <c:v>3515</c:v>
                </c:pt>
                <c:pt idx="165">
                  <c:v>3523</c:v>
                </c:pt>
                <c:pt idx="166">
                  <c:v>3518</c:v>
                </c:pt>
                <c:pt idx="167">
                  <c:v>3524</c:v>
                </c:pt>
                <c:pt idx="168">
                  <c:v>3527</c:v>
                </c:pt>
                <c:pt idx="169">
                  <c:v>3524</c:v>
                </c:pt>
                <c:pt idx="170">
                  <c:v>3526</c:v>
                </c:pt>
                <c:pt idx="171">
                  <c:v>3550</c:v>
                </c:pt>
                <c:pt idx="172">
                  <c:v>3551</c:v>
                </c:pt>
                <c:pt idx="173">
                  <c:v>3548</c:v>
                </c:pt>
                <c:pt idx="174">
                  <c:v>3520</c:v>
                </c:pt>
                <c:pt idx="175">
                  <c:v>3498</c:v>
                </c:pt>
                <c:pt idx="176">
                  <c:v>3497</c:v>
                </c:pt>
                <c:pt idx="177">
                  <c:v>3492</c:v>
                </c:pt>
                <c:pt idx="178">
                  <c:v>3501</c:v>
                </c:pt>
                <c:pt idx="179">
                  <c:v>3517</c:v>
                </c:pt>
                <c:pt idx="180">
                  <c:v>3516</c:v>
                </c:pt>
                <c:pt idx="181">
                  <c:v>3510</c:v>
                </c:pt>
                <c:pt idx="182">
                  <c:v>3486</c:v>
                </c:pt>
                <c:pt idx="183">
                  <c:v>3489</c:v>
                </c:pt>
                <c:pt idx="184">
                  <c:v>3502</c:v>
                </c:pt>
                <c:pt idx="185">
                  <c:v>3523</c:v>
                </c:pt>
                <c:pt idx="186">
                  <c:v>3544</c:v>
                </c:pt>
                <c:pt idx="187">
                  <c:v>3550</c:v>
                </c:pt>
                <c:pt idx="188">
                  <c:v>3574</c:v>
                </c:pt>
                <c:pt idx="189">
                  <c:v>3573</c:v>
                </c:pt>
                <c:pt idx="190">
                  <c:v>3559</c:v>
                </c:pt>
                <c:pt idx="191">
                  <c:v>3566</c:v>
                </c:pt>
                <c:pt idx="192">
                  <c:v>3571</c:v>
                </c:pt>
                <c:pt idx="193">
                  <c:v>3593</c:v>
                </c:pt>
                <c:pt idx="194">
                  <c:v>3596</c:v>
                </c:pt>
                <c:pt idx="195">
                  <c:v>3585</c:v>
                </c:pt>
                <c:pt idx="196">
                  <c:v>3591</c:v>
                </c:pt>
                <c:pt idx="197">
                  <c:v>3635</c:v>
                </c:pt>
                <c:pt idx="198">
                  <c:v>3665</c:v>
                </c:pt>
                <c:pt idx="199">
                  <c:v>3659</c:v>
                </c:pt>
                <c:pt idx="200">
                  <c:v>3677</c:v>
                </c:pt>
                <c:pt idx="201">
                  <c:v>3661</c:v>
                </c:pt>
                <c:pt idx="202">
                  <c:v>3645</c:v>
                </c:pt>
                <c:pt idx="203">
                  <c:v>3639</c:v>
                </c:pt>
                <c:pt idx="204">
                  <c:v>3616</c:v>
                </c:pt>
                <c:pt idx="205">
                  <c:v>3612</c:v>
                </c:pt>
                <c:pt idx="206">
                  <c:v>3646</c:v>
                </c:pt>
                <c:pt idx="207">
                  <c:v>3651</c:v>
                </c:pt>
                <c:pt idx="208">
                  <c:v>3649</c:v>
                </c:pt>
                <c:pt idx="209">
                  <c:v>3617</c:v>
                </c:pt>
                <c:pt idx="210">
                  <c:v>3606</c:v>
                </c:pt>
                <c:pt idx="211">
                  <c:v>3610</c:v>
                </c:pt>
                <c:pt idx="212">
                  <c:v>3634</c:v>
                </c:pt>
                <c:pt idx="213">
                  <c:v>3622</c:v>
                </c:pt>
                <c:pt idx="214">
                  <c:v>3628</c:v>
                </c:pt>
                <c:pt idx="215">
                  <c:v>3655</c:v>
                </c:pt>
                <c:pt idx="216">
                  <c:v>3709</c:v>
                </c:pt>
                <c:pt idx="217">
                  <c:v>3799</c:v>
                </c:pt>
                <c:pt idx="218">
                  <c:v>3878</c:v>
                </c:pt>
                <c:pt idx="219">
                  <c:v>3896</c:v>
                </c:pt>
                <c:pt idx="220">
                  <c:v>3882</c:v>
                </c:pt>
                <c:pt idx="221">
                  <c:v>3921</c:v>
                </c:pt>
                <c:pt idx="222">
                  <c:v>3930</c:v>
                </c:pt>
                <c:pt idx="223">
                  <c:v>3907</c:v>
                </c:pt>
                <c:pt idx="224">
                  <c:v>3906</c:v>
                </c:pt>
                <c:pt idx="225">
                  <c:v>3907</c:v>
                </c:pt>
                <c:pt idx="226">
                  <c:v>3918</c:v>
                </c:pt>
                <c:pt idx="227">
                  <c:v>3870</c:v>
                </c:pt>
                <c:pt idx="228">
                  <c:v>3857</c:v>
                </c:pt>
                <c:pt idx="229">
                  <c:v>3940</c:v>
                </c:pt>
                <c:pt idx="230">
                  <c:v>4003</c:v>
                </c:pt>
                <c:pt idx="231">
                  <c:v>4054</c:v>
                </c:pt>
                <c:pt idx="232">
                  <c:v>4155</c:v>
                </c:pt>
                <c:pt idx="233">
                  <c:v>4146</c:v>
                </c:pt>
                <c:pt idx="234">
                  <c:v>4135</c:v>
                </c:pt>
                <c:pt idx="235">
                  <c:v>4210</c:v>
                </c:pt>
                <c:pt idx="236">
                  <c:v>4150</c:v>
                </c:pt>
                <c:pt idx="237">
                  <c:v>4185</c:v>
                </c:pt>
                <c:pt idx="238">
                  <c:v>4181</c:v>
                </c:pt>
                <c:pt idx="239">
                  <c:v>4151</c:v>
                </c:pt>
                <c:pt idx="240">
                  <c:v>4122</c:v>
                </c:pt>
                <c:pt idx="241">
                  <c:v>4155</c:v>
                </c:pt>
                <c:pt idx="242">
                  <c:v>4158</c:v>
                </c:pt>
                <c:pt idx="243">
                  <c:v>4161</c:v>
                </c:pt>
              </c:numCache>
            </c:numRef>
          </c:val>
          <c:smooth val="0"/>
          <c:extLst>
            <c:ext xmlns:c16="http://schemas.microsoft.com/office/drawing/2014/chart" uri="{C3380CC4-5D6E-409C-BE32-E72D297353CC}">
              <c16:uniqueId val="{00000001-EE17-42CB-BF1B-86F74238ED85}"/>
            </c:ext>
          </c:extLst>
        </c:ser>
        <c:dLbls>
          <c:showLegendKey val="0"/>
          <c:showVal val="0"/>
          <c:showCatName val="0"/>
          <c:showSerName val="0"/>
          <c:showPercent val="0"/>
          <c:showBubbleSize val="0"/>
        </c:dLbls>
        <c:marker val="1"/>
        <c:smooth val="0"/>
        <c:axId val="1212376543"/>
        <c:axId val="1212366975"/>
      </c:lineChart>
      <c:dateAx>
        <c:axId val="1076174559"/>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76177055"/>
        <c:crosses val="autoZero"/>
        <c:auto val="1"/>
        <c:lblOffset val="100"/>
        <c:baseTimeUnit val="days"/>
      </c:dateAx>
      <c:valAx>
        <c:axId val="1076177055"/>
        <c:scaling>
          <c:orientation val="minMax"/>
          <c:min val="2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76174559"/>
        <c:crosses val="autoZero"/>
        <c:crossBetween val="between"/>
      </c:valAx>
      <c:valAx>
        <c:axId val="1212366975"/>
        <c:scaling>
          <c:orientation val="minMax"/>
          <c:min val="300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12376543"/>
        <c:crosses val="max"/>
        <c:crossBetween val="between"/>
      </c:valAx>
      <c:dateAx>
        <c:axId val="1212376543"/>
        <c:scaling>
          <c:orientation val="minMax"/>
        </c:scaling>
        <c:delete val="1"/>
        <c:axPos val="b"/>
        <c:numFmt formatCode="yyyy\-mm\-dd;@" sourceLinked="1"/>
        <c:majorTickMark val="out"/>
        <c:minorTickMark val="none"/>
        <c:tickLblPos val="nextTo"/>
        <c:crossAx val="1212366975"/>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国际钢铁价格指数</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国际钢价!$B$1</c:f>
              <c:strCache>
                <c:ptCount val="1"/>
                <c:pt idx="0">
                  <c:v>全球</c:v>
                </c:pt>
              </c:strCache>
            </c:strRef>
          </c:tx>
          <c:spPr>
            <a:ln w="28575" cap="rnd">
              <a:solidFill>
                <a:schemeClr val="accent1"/>
              </a:solidFill>
              <a:round/>
            </a:ln>
            <a:effectLst/>
          </c:spPr>
          <c:marker>
            <c:symbol val="none"/>
          </c:marker>
          <c:cat>
            <c:numRef>
              <c:f>国际钢价!$A$2:$A$190</c:f>
              <c:numCache>
                <c:formatCode>yyyy\-mm\-dd</c:formatCode>
                <c:ptCount val="183"/>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pt idx="174">
                  <c:v>43637</c:v>
                </c:pt>
                <c:pt idx="175">
                  <c:v>43644</c:v>
                </c:pt>
                <c:pt idx="176">
                  <c:v>43651</c:v>
                </c:pt>
                <c:pt idx="177">
                  <c:v>43658</c:v>
                </c:pt>
                <c:pt idx="178">
                  <c:v>43665</c:v>
                </c:pt>
                <c:pt idx="179">
                  <c:v>43672</c:v>
                </c:pt>
                <c:pt idx="180">
                  <c:v>43679</c:v>
                </c:pt>
                <c:pt idx="181">
                  <c:v>43686</c:v>
                </c:pt>
                <c:pt idx="182">
                  <c:v>43693</c:v>
                </c:pt>
              </c:numCache>
            </c:numRef>
          </c:cat>
          <c:val>
            <c:numRef>
              <c:f>国际钢价!$B$2:$B$190</c:f>
              <c:numCache>
                <c:formatCode>General</c:formatCode>
                <c:ptCount val="183"/>
                <c:pt idx="0">
                  <c:v>118.9</c:v>
                </c:pt>
                <c:pt idx="1">
                  <c:v>118.6</c:v>
                </c:pt>
                <c:pt idx="2">
                  <c:v>119.1</c:v>
                </c:pt>
                <c:pt idx="3">
                  <c:v>118.2</c:v>
                </c:pt>
                <c:pt idx="4">
                  <c:v>118.4</c:v>
                </c:pt>
                <c:pt idx="5">
                  <c:v>119.3</c:v>
                </c:pt>
                <c:pt idx="6">
                  <c:v>120.7</c:v>
                </c:pt>
                <c:pt idx="7">
                  <c:v>122.3</c:v>
                </c:pt>
                <c:pt idx="8">
                  <c:v>129.30000000000001</c:v>
                </c:pt>
                <c:pt idx="9">
                  <c:v>129.4</c:v>
                </c:pt>
                <c:pt idx="10">
                  <c:v>130.9</c:v>
                </c:pt>
                <c:pt idx="11">
                  <c:v>133.30000000000001</c:v>
                </c:pt>
                <c:pt idx="12">
                  <c:v>137.4</c:v>
                </c:pt>
                <c:pt idx="13">
                  <c:v>144.4</c:v>
                </c:pt>
                <c:pt idx="14">
                  <c:v>153.5</c:v>
                </c:pt>
                <c:pt idx="15">
                  <c:v>155.69999999999999</c:v>
                </c:pt>
                <c:pt idx="16">
                  <c:v>157.6</c:v>
                </c:pt>
                <c:pt idx="17">
                  <c:v>153.69999999999999</c:v>
                </c:pt>
                <c:pt idx="18">
                  <c:v>152.30000000000001</c:v>
                </c:pt>
                <c:pt idx="19">
                  <c:v>150.30000000000001</c:v>
                </c:pt>
                <c:pt idx="20">
                  <c:v>149.19999999999999</c:v>
                </c:pt>
                <c:pt idx="21">
                  <c:v>149.4</c:v>
                </c:pt>
                <c:pt idx="22">
                  <c:v>148.19999999999999</c:v>
                </c:pt>
                <c:pt idx="23">
                  <c:v>146.80000000000001</c:v>
                </c:pt>
                <c:pt idx="24">
                  <c:v>147.69999999999999</c:v>
                </c:pt>
                <c:pt idx="25">
                  <c:v>148.6</c:v>
                </c:pt>
                <c:pt idx="26">
                  <c:v>149.69999999999999</c:v>
                </c:pt>
                <c:pt idx="27">
                  <c:v>147.6</c:v>
                </c:pt>
                <c:pt idx="28">
                  <c:v>147.6</c:v>
                </c:pt>
                <c:pt idx="29">
                  <c:v>147.9</c:v>
                </c:pt>
                <c:pt idx="30">
                  <c:v>148.80000000000001</c:v>
                </c:pt>
                <c:pt idx="31">
                  <c:v>149.5</c:v>
                </c:pt>
                <c:pt idx="32">
                  <c:v>149.9</c:v>
                </c:pt>
                <c:pt idx="33">
                  <c:v>149.1</c:v>
                </c:pt>
                <c:pt idx="34">
                  <c:v>148.6</c:v>
                </c:pt>
                <c:pt idx="35">
                  <c:v>147.19999999999999</c:v>
                </c:pt>
                <c:pt idx="36">
                  <c:v>146.80000000000001</c:v>
                </c:pt>
                <c:pt idx="37">
                  <c:v>146.4</c:v>
                </c:pt>
                <c:pt idx="38">
                  <c:v>145.9</c:v>
                </c:pt>
                <c:pt idx="39">
                  <c:v>146.69999999999999</c:v>
                </c:pt>
                <c:pt idx="40">
                  <c:v>147.1</c:v>
                </c:pt>
                <c:pt idx="41">
                  <c:v>151.4</c:v>
                </c:pt>
                <c:pt idx="42">
                  <c:v>157.1</c:v>
                </c:pt>
                <c:pt idx="43">
                  <c:v>158.5</c:v>
                </c:pt>
                <c:pt idx="44">
                  <c:v>162.19999999999999</c:v>
                </c:pt>
                <c:pt idx="45">
                  <c:v>169.3</c:v>
                </c:pt>
                <c:pt idx="46">
                  <c:v>173.7</c:v>
                </c:pt>
                <c:pt idx="47">
                  <c:v>178.4</c:v>
                </c:pt>
                <c:pt idx="48">
                  <c:v>176.9</c:v>
                </c:pt>
                <c:pt idx="49">
                  <c:v>175.3</c:v>
                </c:pt>
                <c:pt idx="50">
                  <c:v>175</c:v>
                </c:pt>
                <c:pt idx="51">
                  <c:v>177.7</c:v>
                </c:pt>
                <c:pt idx="52">
                  <c:v>179.3</c:v>
                </c:pt>
                <c:pt idx="53">
                  <c:v>179.3</c:v>
                </c:pt>
                <c:pt idx="54">
                  <c:v>179</c:v>
                </c:pt>
                <c:pt idx="55">
                  <c:v>179.7</c:v>
                </c:pt>
                <c:pt idx="56">
                  <c:v>181.7</c:v>
                </c:pt>
                <c:pt idx="57">
                  <c:v>184.1</c:v>
                </c:pt>
                <c:pt idx="58">
                  <c:v>186.2</c:v>
                </c:pt>
                <c:pt idx="59">
                  <c:v>185.8</c:v>
                </c:pt>
                <c:pt idx="60">
                  <c:v>187.1</c:v>
                </c:pt>
                <c:pt idx="61">
                  <c:v>185.9</c:v>
                </c:pt>
                <c:pt idx="62">
                  <c:v>184.1</c:v>
                </c:pt>
                <c:pt idx="63">
                  <c:v>182.2</c:v>
                </c:pt>
                <c:pt idx="64">
                  <c:v>178.8</c:v>
                </c:pt>
                <c:pt idx="65">
                  <c:v>175.6</c:v>
                </c:pt>
                <c:pt idx="66">
                  <c:v>176.72</c:v>
                </c:pt>
                <c:pt idx="67">
                  <c:v>176.74</c:v>
                </c:pt>
                <c:pt idx="68">
                  <c:v>176.3</c:v>
                </c:pt>
                <c:pt idx="69">
                  <c:v>179.3</c:v>
                </c:pt>
                <c:pt idx="70">
                  <c:v>177.3</c:v>
                </c:pt>
                <c:pt idx="71">
                  <c:v>176.3</c:v>
                </c:pt>
                <c:pt idx="72">
                  <c:v>174.3</c:v>
                </c:pt>
                <c:pt idx="73">
                  <c:v>174.9</c:v>
                </c:pt>
                <c:pt idx="74">
                  <c:v>174.6</c:v>
                </c:pt>
                <c:pt idx="75">
                  <c:v>172.2</c:v>
                </c:pt>
                <c:pt idx="76">
                  <c:v>176.7</c:v>
                </c:pt>
                <c:pt idx="77">
                  <c:v>179.4</c:v>
                </c:pt>
                <c:pt idx="78">
                  <c:v>178.9</c:v>
                </c:pt>
                <c:pt idx="79">
                  <c:v>181.3</c:v>
                </c:pt>
                <c:pt idx="80">
                  <c:v>184.6</c:v>
                </c:pt>
                <c:pt idx="81">
                  <c:v>190</c:v>
                </c:pt>
                <c:pt idx="82">
                  <c:v>191</c:v>
                </c:pt>
                <c:pt idx="83">
                  <c:v>193.3</c:v>
                </c:pt>
                <c:pt idx="84">
                  <c:v>194.7</c:v>
                </c:pt>
                <c:pt idx="85">
                  <c:v>198.3</c:v>
                </c:pt>
                <c:pt idx="86">
                  <c:v>198.3</c:v>
                </c:pt>
                <c:pt idx="87">
                  <c:v>195.7</c:v>
                </c:pt>
                <c:pt idx="88">
                  <c:v>193.9</c:v>
                </c:pt>
                <c:pt idx="89">
                  <c:v>193.5</c:v>
                </c:pt>
                <c:pt idx="90">
                  <c:v>193.7</c:v>
                </c:pt>
                <c:pt idx="91">
                  <c:v>193.3</c:v>
                </c:pt>
                <c:pt idx="92">
                  <c:v>193</c:v>
                </c:pt>
                <c:pt idx="93">
                  <c:v>192.5</c:v>
                </c:pt>
                <c:pt idx="94">
                  <c:v>193.1</c:v>
                </c:pt>
                <c:pt idx="95">
                  <c:v>193.8</c:v>
                </c:pt>
                <c:pt idx="96">
                  <c:v>196.2</c:v>
                </c:pt>
                <c:pt idx="97">
                  <c:v>200.6</c:v>
                </c:pt>
                <c:pt idx="98">
                  <c:v>202.2</c:v>
                </c:pt>
                <c:pt idx="99">
                  <c:v>203.2</c:v>
                </c:pt>
                <c:pt idx="100">
                  <c:v>202.7</c:v>
                </c:pt>
                <c:pt idx="101">
                  <c:v>200</c:v>
                </c:pt>
                <c:pt idx="102">
                  <c:v>198.5</c:v>
                </c:pt>
                <c:pt idx="103">
                  <c:v>196.6</c:v>
                </c:pt>
                <c:pt idx="104">
                  <c:v>196.9</c:v>
                </c:pt>
                <c:pt idx="105">
                  <c:v>198.7</c:v>
                </c:pt>
                <c:pt idx="106">
                  <c:v>200.5</c:v>
                </c:pt>
                <c:pt idx="107">
                  <c:v>200.9</c:v>
                </c:pt>
                <c:pt idx="108">
                  <c:v>202.3</c:v>
                </c:pt>
                <c:pt idx="109">
                  <c:v>205.8</c:v>
                </c:pt>
                <c:pt idx="110">
                  <c:v>204.1</c:v>
                </c:pt>
                <c:pt idx="111">
                  <c:v>205.3</c:v>
                </c:pt>
                <c:pt idx="112">
                  <c:v>202.3</c:v>
                </c:pt>
                <c:pt idx="113">
                  <c:v>202.4</c:v>
                </c:pt>
                <c:pt idx="114">
                  <c:v>203.9</c:v>
                </c:pt>
                <c:pt idx="115">
                  <c:v>204.6</c:v>
                </c:pt>
                <c:pt idx="116">
                  <c:v>205.1</c:v>
                </c:pt>
                <c:pt idx="117">
                  <c:v>206.3</c:v>
                </c:pt>
                <c:pt idx="118">
                  <c:v>208.3</c:v>
                </c:pt>
                <c:pt idx="119">
                  <c:v>207.4</c:v>
                </c:pt>
                <c:pt idx="120">
                  <c:v>207.7</c:v>
                </c:pt>
                <c:pt idx="121">
                  <c:v>206.8</c:v>
                </c:pt>
                <c:pt idx="122">
                  <c:v>208</c:v>
                </c:pt>
                <c:pt idx="123">
                  <c:v>208.2</c:v>
                </c:pt>
                <c:pt idx="124">
                  <c:v>208.7</c:v>
                </c:pt>
                <c:pt idx="125">
                  <c:v>208</c:v>
                </c:pt>
                <c:pt idx="126">
                  <c:v>207.9</c:v>
                </c:pt>
                <c:pt idx="127">
                  <c:v>208</c:v>
                </c:pt>
                <c:pt idx="128">
                  <c:v>209.9</c:v>
                </c:pt>
                <c:pt idx="129">
                  <c:v>209.9</c:v>
                </c:pt>
                <c:pt idx="130">
                  <c:v>211.5</c:v>
                </c:pt>
                <c:pt idx="131">
                  <c:v>212.4</c:v>
                </c:pt>
                <c:pt idx="132">
                  <c:v>215.8</c:v>
                </c:pt>
                <c:pt idx="133">
                  <c:v>215.2</c:v>
                </c:pt>
                <c:pt idx="134">
                  <c:v>215.2</c:v>
                </c:pt>
                <c:pt idx="135">
                  <c:v>215</c:v>
                </c:pt>
                <c:pt idx="136">
                  <c:v>216.2</c:v>
                </c:pt>
                <c:pt idx="137">
                  <c:v>216.3</c:v>
                </c:pt>
                <c:pt idx="138">
                  <c:v>214.7</c:v>
                </c:pt>
                <c:pt idx="139">
                  <c:v>215.5</c:v>
                </c:pt>
                <c:pt idx="140">
                  <c:v>211.7</c:v>
                </c:pt>
                <c:pt idx="141">
                  <c:v>213.2</c:v>
                </c:pt>
                <c:pt idx="142">
                  <c:v>214.7</c:v>
                </c:pt>
                <c:pt idx="143">
                  <c:v>212.4</c:v>
                </c:pt>
                <c:pt idx="144">
                  <c:v>210.74</c:v>
                </c:pt>
                <c:pt idx="145">
                  <c:v>207.6</c:v>
                </c:pt>
                <c:pt idx="146">
                  <c:v>203.3</c:v>
                </c:pt>
                <c:pt idx="147">
                  <c:v>198.2</c:v>
                </c:pt>
                <c:pt idx="148">
                  <c:v>199.4</c:v>
                </c:pt>
                <c:pt idx="149">
                  <c:v>201</c:v>
                </c:pt>
                <c:pt idx="150">
                  <c:v>199</c:v>
                </c:pt>
                <c:pt idx="151">
                  <c:v>196</c:v>
                </c:pt>
                <c:pt idx="152">
                  <c:v>196</c:v>
                </c:pt>
                <c:pt idx="153">
                  <c:v>194.9</c:v>
                </c:pt>
                <c:pt idx="154">
                  <c:v>193.6</c:v>
                </c:pt>
                <c:pt idx="155">
                  <c:v>193.2</c:v>
                </c:pt>
                <c:pt idx="156">
                  <c:v>193.9</c:v>
                </c:pt>
                <c:pt idx="157">
                  <c:v>195.3</c:v>
                </c:pt>
                <c:pt idx="158">
                  <c:v>192.7</c:v>
                </c:pt>
                <c:pt idx="159">
                  <c:v>195.6</c:v>
                </c:pt>
                <c:pt idx="160">
                  <c:v>197.7</c:v>
                </c:pt>
                <c:pt idx="161">
                  <c:v>196.9</c:v>
                </c:pt>
                <c:pt idx="162">
                  <c:v>195.9</c:v>
                </c:pt>
                <c:pt idx="163">
                  <c:v>195.8</c:v>
                </c:pt>
                <c:pt idx="164">
                  <c:v>197.3</c:v>
                </c:pt>
                <c:pt idx="165">
                  <c:v>198</c:v>
                </c:pt>
                <c:pt idx="166">
                  <c:v>198</c:v>
                </c:pt>
                <c:pt idx="167">
                  <c:v>199.6</c:v>
                </c:pt>
                <c:pt idx="168">
                  <c:v>197.8</c:v>
                </c:pt>
                <c:pt idx="169">
                  <c:v>199</c:v>
                </c:pt>
                <c:pt idx="170">
                  <c:v>196.7</c:v>
                </c:pt>
                <c:pt idx="171">
                  <c:v>195.7</c:v>
                </c:pt>
                <c:pt idx="172">
                  <c:v>191</c:v>
                </c:pt>
                <c:pt idx="173">
                  <c:v>190.8</c:v>
                </c:pt>
                <c:pt idx="174">
                  <c:v>188.4</c:v>
                </c:pt>
                <c:pt idx="175">
                  <c:v>189.4</c:v>
                </c:pt>
                <c:pt idx="176">
                  <c:v>190.1</c:v>
                </c:pt>
                <c:pt idx="177">
                  <c:v>188.5</c:v>
                </c:pt>
                <c:pt idx="178">
                  <c:v>189</c:v>
                </c:pt>
                <c:pt idx="179">
                  <c:v>186.9</c:v>
                </c:pt>
                <c:pt idx="180">
                  <c:v>186</c:v>
                </c:pt>
                <c:pt idx="181">
                  <c:v>185.8</c:v>
                </c:pt>
                <c:pt idx="182">
                  <c:v>185.1</c:v>
                </c:pt>
              </c:numCache>
            </c:numRef>
          </c:val>
          <c:smooth val="0"/>
          <c:extLst>
            <c:ext xmlns:c16="http://schemas.microsoft.com/office/drawing/2014/chart" uri="{C3380CC4-5D6E-409C-BE32-E72D297353CC}">
              <c16:uniqueId val="{00000000-9411-4D86-9E78-856F1500C1A0}"/>
            </c:ext>
          </c:extLst>
        </c:ser>
        <c:ser>
          <c:idx val="1"/>
          <c:order val="1"/>
          <c:tx>
            <c:strRef>
              <c:f>国际钢价!$C$1</c:f>
              <c:strCache>
                <c:ptCount val="1"/>
                <c:pt idx="0">
                  <c:v>北美</c:v>
                </c:pt>
              </c:strCache>
            </c:strRef>
          </c:tx>
          <c:spPr>
            <a:ln w="28575" cap="rnd">
              <a:solidFill>
                <a:schemeClr val="accent2"/>
              </a:solidFill>
              <a:round/>
            </a:ln>
            <a:effectLst/>
          </c:spPr>
          <c:marker>
            <c:symbol val="none"/>
          </c:marker>
          <c:cat>
            <c:numRef>
              <c:f>国际钢价!$A$2:$A$190</c:f>
              <c:numCache>
                <c:formatCode>yyyy\-mm\-dd</c:formatCode>
                <c:ptCount val="183"/>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pt idx="174">
                  <c:v>43637</c:v>
                </c:pt>
                <c:pt idx="175">
                  <c:v>43644</c:v>
                </c:pt>
                <c:pt idx="176">
                  <c:v>43651</c:v>
                </c:pt>
                <c:pt idx="177">
                  <c:v>43658</c:v>
                </c:pt>
                <c:pt idx="178">
                  <c:v>43665</c:v>
                </c:pt>
                <c:pt idx="179">
                  <c:v>43672</c:v>
                </c:pt>
                <c:pt idx="180">
                  <c:v>43679</c:v>
                </c:pt>
                <c:pt idx="181">
                  <c:v>43686</c:v>
                </c:pt>
                <c:pt idx="182">
                  <c:v>43693</c:v>
                </c:pt>
              </c:numCache>
            </c:numRef>
          </c:cat>
          <c:val>
            <c:numRef>
              <c:f>国际钢价!$C$2:$C$190</c:f>
              <c:numCache>
                <c:formatCode>General</c:formatCode>
                <c:ptCount val="183"/>
                <c:pt idx="0">
                  <c:v>126.9</c:v>
                </c:pt>
                <c:pt idx="1">
                  <c:v>129.6</c:v>
                </c:pt>
                <c:pt idx="2">
                  <c:v>131.6</c:v>
                </c:pt>
                <c:pt idx="3">
                  <c:v>131.6</c:v>
                </c:pt>
                <c:pt idx="4">
                  <c:v>131.6</c:v>
                </c:pt>
                <c:pt idx="5">
                  <c:v>131.9</c:v>
                </c:pt>
                <c:pt idx="6">
                  <c:v>132.6</c:v>
                </c:pt>
                <c:pt idx="7">
                  <c:v>133.5</c:v>
                </c:pt>
                <c:pt idx="8">
                  <c:v>135.80000000000001</c:v>
                </c:pt>
                <c:pt idx="9">
                  <c:v>137.5</c:v>
                </c:pt>
                <c:pt idx="10">
                  <c:v>137.5</c:v>
                </c:pt>
                <c:pt idx="11">
                  <c:v>139.69999999999999</c:v>
                </c:pt>
                <c:pt idx="12">
                  <c:v>145.30000000000001</c:v>
                </c:pt>
                <c:pt idx="13">
                  <c:v>151.69999999999999</c:v>
                </c:pt>
                <c:pt idx="14">
                  <c:v>158.19999999999999</c:v>
                </c:pt>
                <c:pt idx="15">
                  <c:v>160.4</c:v>
                </c:pt>
                <c:pt idx="16">
                  <c:v>174.7</c:v>
                </c:pt>
                <c:pt idx="17">
                  <c:v>180.2</c:v>
                </c:pt>
                <c:pt idx="18">
                  <c:v>180.8</c:v>
                </c:pt>
                <c:pt idx="19">
                  <c:v>184.3</c:v>
                </c:pt>
                <c:pt idx="20">
                  <c:v>186.4</c:v>
                </c:pt>
                <c:pt idx="21">
                  <c:v>186.4</c:v>
                </c:pt>
                <c:pt idx="22">
                  <c:v>185.6</c:v>
                </c:pt>
                <c:pt idx="23">
                  <c:v>183.7</c:v>
                </c:pt>
                <c:pt idx="24">
                  <c:v>183</c:v>
                </c:pt>
                <c:pt idx="25">
                  <c:v>181.5</c:v>
                </c:pt>
                <c:pt idx="26">
                  <c:v>180.9</c:v>
                </c:pt>
                <c:pt idx="27">
                  <c:v>179.3</c:v>
                </c:pt>
                <c:pt idx="28">
                  <c:v>179.3</c:v>
                </c:pt>
                <c:pt idx="29">
                  <c:v>177.1</c:v>
                </c:pt>
                <c:pt idx="30">
                  <c:v>176.8</c:v>
                </c:pt>
                <c:pt idx="31">
                  <c:v>174.6</c:v>
                </c:pt>
                <c:pt idx="32">
                  <c:v>172.8</c:v>
                </c:pt>
                <c:pt idx="33">
                  <c:v>169.6</c:v>
                </c:pt>
                <c:pt idx="34">
                  <c:v>167.8</c:v>
                </c:pt>
                <c:pt idx="35">
                  <c:v>166.7</c:v>
                </c:pt>
                <c:pt idx="36">
                  <c:v>162.5</c:v>
                </c:pt>
                <c:pt idx="37">
                  <c:v>159.6</c:v>
                </c:pt>
                <c:pt idx="38">
                  <c:v>150.1</c:v>
                </c:pt>
                <c:pt idx="39">
                  <c:v>148.19999999999999</c:v>
                </c:pt>
                <c:pt idx="40">
                  <c:v>147.80000000000001</c:v>
                </c:pt>
                <c:pt idx="41">
                  <c:v>150.5</c:v>
                </c:pt>
                <c:pt idx="42">
                  <c:v>153.6</c:v>
                </c:pt>
                <c:pt idx="43">
                  <c:v>161.5</c:v>
                </c:pt>
                <c:pt idx="44">
                  <c:v>163.19999999999999</c:v>
                </c:pt>
                <c:pt idx="45">
                  <c:v>166.9</c:v>
                </c:pt>
                <c:pt idx="46">
                  <c:v>174.5</c:v>
                </c:pt>
                <c:pt idx="47">
                  <c:v>176.2</c:v>
                </c:pt>
                <c:pt idx="48">
                  <c:v>176.3</c:v>
                </c:pt>
                <c:pt idx="49">
                  <c:v>176.3</c:v>
                </c:pt>
                <c:pt idx="50">
                  <c:v>176.3</c:v>
                </c:pt>
                <c:pt idx="51">
                  <c:v>181.1</c:v>
                </c:pt>
                <c:pt idx="52">
                  <c:v>184.1</c:v>
                </c:pt>
                <c:pt idx="53">
                  <c:v>184.7</c:v>
                </c:pt>
                <c:pt idx="54">
                  <c:v>185.5</c:v>
                </c:pt>
                <c:pt idx="55">
                  <c:v>185.5</c:v>
                </c:pt>
                <c:pt idx="56">
                  <c:v>181.4</c:v>
                </c:pt>
                <c:pt idx="57">
                  <c:v>182.7</c:v>
                </c:pt>
                <c:pt idx="58">
                  <c:v>185.2</c:v>
                </c:pt>
                <c:pt idx="59">
                  <c:v>187.7</c:v>
                </c:pt>
                <c:pt idx="60">
                  <c:v>189.2</c:v>
                </c:pt>
                <c:pt idx="61">
                  <c:v>191.3</c:v>
                </c:pt>
                <c:pt idx="62">
                  <c:v>190</c:v>
                </c:pt>
                <c:pt idx="63">
                  <c:v>190</c:v>
                </c:pt>
                <c:pt idx="64">
                  <c:v>190.1</c:v>
                </c:pt>
                <c:pt idx="65">
                  <c:v>189.9</c:v>
                </c:pt>
                <c:pt idx="66">
                  <c:v>187.98</c:v>
                </c:pt>
                <c:pt idx="67">
                  <c:v>186.14</c:v>
                </c:pt>
                <c:pt idx="68">
                  <c:v>184.4</c:v>
                </c:pt>
                <c:pt idx="69">
                  <c:v>182.7</c:v>
                </c:pt>
                <c:pt idx="70">
                  <c:v>180.3</c:v>
                </c:pt>
                <c:pt idx="71">
                  <c:v>177.8</c:v>
                </c:pt>
                <c:pt idx="72">
                  <c:v>177.6</c:v>
                </c:pt>
                <c:pt idx="73">
                  <c:v>178.3</c:v>
                </c:pt>
                <c:pt idx="74">
                  <c:v>179.7</c:v>
                </c:pt>
                <c:pt idx="75">
                  <c:v>180.8</c:v>
                </c:pt>
                <c:pt idx="76">
                  <c:v>181.6</c:v>
                </c:pt>
                <c:pt idx="77">
                  <c:v>183.2</c:v>
                </c:pt>
                <c:pt idx="78">
                  <c:v>183.2</c:v>
                </c:pt>
                <c:pt idx="79">
                  <c:v>182.1</c:v>
                </c:pt>
                <c:pt idx="80">
                  <c:v>182.6</c:v>
                </c:pt>
                <c:pt idx="81">
                  <c:v>183.9</c:v>
                </c:pt>
                <c:pt idx="82">
                  <c:v>183.8</c:v>
                </c:pt>
                <c:pt idx="83">
                  <c:v>183.5</c:v>
                </c:pt>
                <c:pt idx="84">
                  <c:v>190.8</c:v>
                </c:pt>
                <c:pt idx="85">
                  <c:v>192.9</c:v>
                </c:pt>
                <c:pt idx="86">
                  <c:v>185.7</c:v>
                </c:pt>
                <c:pt idx="87">
                  <c:v>185.7</c:v>
                </c:pt>
                <c:pt idx="88">
                  <c:v>183.6</c:v>
                </c:pt>
                <c:pt idx="89">
                  <c:v>177.8</c:v>
                </c:pt>
                <c:pt idx="90">
                  <c:v>177.8</c:v>
                </c:pt>
                <c:pt idx="91">
                  <c:v>176.6</c:v>
                </c:pt>
                <c:pt idx="92">
                  <c:v>176.8</c:v>
                </c:pt>
                <c:pt idx="93">
                  <c:v>177.2</c:v>
                </c:pt>
                <c:pt idx="94">
                  <c:v>177.2</c:v>
                </c:pt>
                <c:pt idx="95">
                  <c:v>177</c:v>
                </c:pt>
                <c:pt idx="96">
                  <c:v>178.3</c:v>
                </c:pt>
                <c:pt idx="97">
                  <c:v>180.4</c:v>
                </c:pt>
                <c:pt idx="98">
                  <c:v>179.7</c:v>
                </c:pt>
                <c:pt idx="99">
                  <c:v>182.6</c:v>
                </c:pt>
                <c:pt idx="100">
                  <c:v>186</c:v>
                </c:pt>
                <c:pt idx="101">
                  <c:v>186.3</c:v>
                </c:pt>
                <c:pt idx="102">
                  <c:v>187.7</c:v>
                </c:pt>
                <c:pt idx="103">
                  <c:v>190.5</c:v>
                </c:pt>
                <c:pt idx="104">
                  <c:v>193.2</c:v>
                </c:pt>
                <c:pt idx="105">
                  <c:v>198.8</c:v>
                </c:pt>
                <c:pt idx="106">
                  <c:v>202.3</c:v>
                </c:pt>
                <c:pt idx="107">
                  <c:v>201.7</c:v>
                </c:pt>
                <c:pt idx="108">
                  <c:v>206.6</c:v>
                </c:pt>
                <c:pt idx="109">
                  <c:v>211.4</c:v>
                </c:pt>
                <c:pt idx="110">
                  <c:v>214.9</c:v>
                </c:pt>
                <c:pt idx="111">
                  <c:v>222.7</c:v>
                </c:pt>
                <c:pt idx="112">
                  <c:v>225.1</c:v>
                </c:pt>
                <c:pt idx="113">
                  <c:v>230.7</c:v>
                </c:pt>
                <c:pt idx="114">
                  <c:v>233.2</c:v>
                </c:pt>
                <c:pt idx="115">
                  <c:v>235.1</c:v>
                </c:pt>
                <c:pt idx="116">
                  <c:v>234.3</c:v>
                </c:pt>
                <c:pt idx="117">
                  <c:v>235.1</c:v>
                </c:pt>
                <c:pt idx="118">
                  <c:v>235.4</c:v>
                </c:pt>
                <c:pt idx="119">
                  <c:v>235.7</c:v>
                </c:pt>
                <c:pt idx="120">
                  <c:v>235.7</c:v>
                </c:pt>
                <c:pt idx="121">
                  <c:v>236.4</c:v>
                </c:pt>
                <c:pt idx="122">
                  <c:v>236.7</c:v>
                </c:pt>
                <c:pt idx="123">
                  <c:v>236.7</c:v>
                </c:pt>
                <c:pt idx="124">
                  <c:v>237.8</c:v>
                </c:pt>
                <c:pt idx="125">
                  <c:v>239.9</c:v>
                </c:pt>
                <c:pt idx="126">
                  <c:v>239.6</c:v>
                </c:pt>
                <c:pt idx="127">
                  <c:v>241.3</c:v>
                </c:pt>
                <c:pt idx="128">
                  <c:v>241.3</c:v>
                </c:pt>
                <c:pt idx="129">
                  <c:v>241.3</c:v>
                </c:pt>
                <c:pt idx="130">
                  <c:v>241.3</c:v>
                </c:pt>
                <c:pt idx="131">
                  <c:v>234.6</c:v>
                </c:pt>
                <c:pt idx="132">
                  <c:v>240.2</c:v>
                </c:pt>
                <c:pt idx="133">
                  <c:v>240.3</c:v>
                </c:pt>
                <c:pt idx="134">
                  <c:v>240.3</c:v>
                </c:pt>
                <c:pt idx="135">
                  <c:v>240.3</c:v>
                </c:pt>
                <c:pt idx="136">
                  <c:v>240.3</c:v>
                </c:pt>
                <c:pt idx="137">
                  <c:v>240.3</c:v>
                </c:pt>
                <c:pt idx="138">
                  <c:v>240.3</c:v>
                </c:pt>
                <c:pt idx="139">
                  <c:v>241.1</c:v>
                </c:pt>
                <c:pt idx="140">
                  <c:v>222.5</c:v>
                </c:pt>
                <c:pt idx="141">
                  <c:v>226.8</c:v>
                </c:pt>
                <c:pt idx="142">
                  <c:v>228.8</c:v>
                </c:pt>
                <c:pt idx="143">
                  <c:v>228.8</c:v>
                </c:pt>
                <c:pt idx="144">
                  <c:v>230.15</c:v>
                </c:pt>
                <c:pt idx="145">
                  <c:v>227.2</c:v>
                </c:pt>
                <c:pt idx="146">
                  <c:v>225.3</c:v>
                </c:pt>
                <c:pt idx="147">
                  <c:v>225.3</c:v>
                </c:pt>
                <c:pt idx="148">
                  <c:v>225.3</c:v>
                </c:pt>
                <c:pt idx="149">
                  <c:v>225.3</c:v>
                </c:pt>
                <c:pt idx="150">
                  <c:v>216.8</c:v>
                </c:pt>
                <c:pt idx="151">
                  <c:v>216.8</c:v>
                </c:pt>
                <c:pt idx="152">
                  <c:v>220.5</c:v>
                </c:pt>
                <c:pt idx="153">
                  <c:v>216.8</c:v>
                </c:pt>
                <c:pt idx="154">
                  <c:v>209.8</c:v>
                </c:pt>
                <c:pt idx="155">
                  <c:v>209.8</c:v>
                </c:pt>
                <c:pt idx="156">
                  <c:v>209.8</c:v>
                </c:pt>
                <c:pt idx="157">
                  <c:v>209.8</c:v>
                </c:pt>
                <c:pt idx="158">
                  <c:v>207.5</c:v>
                </c:pt>
                <c:pt idx="159">
                  <c:v>208.5</c:v>
                </c:pt>
                <c:pt idx="160">
                  <c:v>208.7</c:v>
                </c:pt>
                <c:pt idx="161">
                  <c:v>208.5</c:v>
                </c:pt>
                <c:pt idx="162">
                  <c:v>210.7</c:v>
                </c:pt>
                <c:pt idx="163">
                  <c:v>210.7</c:v>
                </c:pt>
                <c:pt idx="164">
                  <c:v>209.8</c:v>
                </c:pt>
                <c:pt idx="165">
                  <c:v>209.8</c:v>
                </c:pt>
                <c:pt idx="166">
                  <c:v>209.8</c:v>
                </c:pt>
                <c:pt idx="167">
                  <c:v>209.8</c:v>
                </c:pt>
                <c:pt idx="168">
                  <c:v>209.8</c:v>
                </c:pt>
                <c:pt idx="169">
                  <c:v>209.8</c:v>
                </c:pt>
                <c:pt idx="170">
                  <c:v>209.8</c:v>
                </c:pt>
                <c:pt idx="171">
                  <c:v>209.8</c:v>
                </c:pt>
                <c:pt idx="172">
                  <c:v>189.1</c:v>
                </c:pt>
                <c:pt idx="173">
                  <c:v>186.1</c:v>
                </c:pt>
                <c:pt idx="174">
                  <c:v>182.6</c:v>
                </c:pt>
                <c:pt idx="175">
                  <c:v>177</c:v>
                </c:pt>
                <c:pt idx="176">
                  <c:v>176.3</c:v>
                </c:pt>
                <c:pt idx="177">
                  <c:v>177.6</c:v>
                </c:pt>
                <c:pt idx="178">
                  <c:v>177.6</c:v>
                </c:pt>
                <c:pt idx="179">
                  <c:v>178.2</c:v>
                </c:pt>
                <c:pt idx="180">
                  <c:v>178.1</c:v>
                </c:pt>
                <c:pt idx="181">
                  <c:v>183.6</c:v>
                </c:pt>
                <c:pt idx="182">
                  <c:v>186.1</c:v>
                </c:pt>
              </c:numCache>
            </c:numRef>
          </c:val>
          <c:smooth val="0"/>
          <c:extLst>
            <c:ext xmlns:c16="http://schemas.microsoft.com/office/drawing/2014/chart" uri="{C3380CC4-5D6E-409C-BE32-E72D297353CC}">
              <c16:uniqueId val="{00000001-9411-4D86-9E78-856F1500C1A0}"/>
            </c:ext>
          </c:extLst>
        </c:ser>
        <c:ser>
          <c:idx val="2"/>
          <c:order val="2"/>
          <c:tx>
            <c:strRef>
              <c:f>国际钢价!$D$1</c:f>
              <c:strCache>
                <c:ptCount val="1"/>
                <c:pt idx="0">
                  <c:v>欧洲</c:v>
                </c:pt>
              </c:strCache>
            </c:strRef>
          </c:tx>
          <c:spPr>
            <a:ln w="28575" cap="rnd">
              <a:solidFill>
                <a:schemeClr val="accent3"/>
              </a:solidFill>
              <a:round/>
            </a:ln>
            <a:effectLst/>
          </c:spPr>
          <c:marker>
            <c:symbol val="none"/>
          </c:marker>
          <c:cat>
            <c:numRef>
              <c:f>国际钢价!$A$2:$A$190</c:f>
              <c:numCache>
                <c:formatCode>yyyy\-mm\-dd</c:formatCode>
                <c:ptCount val="183"/>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pt idx="174">
                  <c:v>43637</c:v>
                </c:pt>
                <c:pt idx="175">
                  <c:v>43644</c:v>
                </c:pt>
                <c:pt idx="176">
                  <c:v>43651</c:v>
                </c:pt>
                <c:pt idx="177">
                  <c:v>43658</c:v>
                </c:pt>
                <c:pt idx="178">
                  <c:v>43665</c:v>
                </c:pt>
                <c:pt idx="179">
                  <c:v>43672</c:v>
                </c:pt>
                <c:pt idx="180">
                  <c:v>43679</c:v>
                </c:pt>
                <c:pt idx="181">
                  <c:v>43686</c:v>
                </c:pt>
                <c:pt idx="182">
                  <c:v>43693</c:v>
                </c:pt>
              </c:numCache>
            </c:numRef>
          </c:cat>
          <c:val>
            <c:numRef>
              <c:f>国际钢价!$D$2:$D$190</c:f>
              <c:numCache>
                <c:formatCode>General</c:formatCode>
                <c:ptCount val="183"/>
                <c:pt idx="0">
                  <c:v>103.5</c:v>
                </c:pt>
                <c:pt idx="1">
                  <c:v>102.4</c:v>
                </c:pt>
                <c:pt idx="2">
                  <c:v>102.7</c:v>
                </c:pt>
                <c:pt idx="3">
                  <c:v>100.7</c:v>
                </c:pt>
                <c:pt idx="4">
                  <c:v>101.2</c:v>
                </c:pt>
                <c:pt idx="5">
                  <c:v>100.8</c:v>
                </c:pt>
                <c:pt idx="6">
                  <c:v>101.6</c:v>
                </c:pt>
                <c:pt idx="7">
                  <c:v>101.4</c:v>
                </c:pt>
                <c:pt idx="8">
                  <c:v>103.5</c:v>
                </c:pt>
                <c:pt idx="9">
                  <c:v>106.3</c:v>
                </c:pt>
                <c:pt idx="10">
                  <c:v>108.2</c:v>
                </c:pt>
                <c:pt idx="11">
                  <c:v>110.8</c:v>
                </c:pt>
                <c:pt idx="12">
                  <c:v>113.6</c:v>
                </c:pt>
                <c:pt idx="13">
                  <c:v>117.7</c:v>
                </c:pt>
                <c:pt idx="14">
                  <c:v>123.7</c:v>
                </c:pt>
                <c:pt idx="15">
                  <c:v>131.30000000000001</c:v>
                </c:pt>
                <c:pt idx="16">
                  <c:v>137</c:v>
                </c:pt>
                <c:pt idx="17">
                  <c:v>137.9</c:v>
                </c:pt>
                <c:pt idx="18">
                  <c:v>138.30000000000001</c:v>
                </c:pt>
                <c:pt idx="19">
                  <c:v>138.69999999999999</c:v>
                </c:pt>
                <c:pt idx="20">
                  <c:v>138.1</c:v>
                </c:pt>
                <c:pt idx="21">
                  <c:v>136.69999999999999</c:v>
                </c:pt>
                <c:pt idx="22">
                  <c:v>135.4</c:v>
                </c:pt>
                <c:pt idx="23">
                  <c:v>133.69999999999999</c:v>
                </c:pt>
                <c:pt idx="24">
                  <c:v>132.9</c:v>
                </c:pt>
                <c:pt idx="25">
                  <c:v>133</c:v>
                </c:pt>
                <c:pt idx="26">
                  <c:v>132.30000000000001</c:v>
                </c:pt>
                <c:pt idx="27">
                  <c:v>131.30000000000001</c:v>
                </c:pt>
                <c:pt idx="28">
                  <c:v>131.30000000000001</c:v>
                </c:pt>
                <c:pt idx="29">
                  <c:v>129.4</c:v>
                </c:pt>
                <c:pt idx="30">
                  <c:v>129.30000000000001</c:v>
                </c:pt>
                <c:pt idx="31">
                  <c:v>129.6</c:v>
                </c:pt>
                <c:pt idx="32">
                  <c:v>129.1</c:v>
                </c:pt>
                <c:pt idx="33">
                  <c:v>129</c:v>
                </c:pt>
                <c:pt idx="34">
                  <c:v>129.19999999999999</c:v>
                </c:pt>
                <c:pt idx="35">
                  <c:v>129.19999999999999</c:v>
                </c:pt>
                <c:pt idx="36">
                  <c:v>130.4</c:v>
                </c:pt>
                <c:pt idx="37">
                  <c:v>129.6</c:v>
                </c:pt>
                <c:pt idx="38">
                  <c:v>129.69999999999999</c:v>
                </c:pt>
                <c:pt idx="39">
                  <c:v>129.4</c:v>
                </c:pt>
                <c:pt idx="40">
                  <c:v>129.69999999999999</c:v>
                </c:pt>
                <c:pt idx="41">
                  <c:v>130.19999999999999</c:v>
                </c:pt>
                <c:pt idx="42">
                  <c:v>133.30000000000001</c:v>
                </c:pt>
                <c:pt idx="43">
                  <c:v>138.30000000000001</c:v>
                </c:pt>
                <c:pt idx="44">
                  <c:v>141.80000000000001</c:v>
                </c:pt>
                <c:pt idx="45">
                  <c:v>149.69999999999999</c:v>
                </c:pt>
                <c:pt idx="46">
                  <c:v>152.30000000000001</c:v>
                </c:pt>
                <c:pt idx="47">
                  <c:v>154.5</c:v>
                </c:pt>
                <c:pt idx="48">
                  <c:v>154.9</c:v>
                </c:pt>
                <c:pt idx="49">
                  <c:v>154.9</c:v>
                </c:pt>
                <c:pt idx="50">
                  <c:v>154.9</c:v>
                </c:pt>
                <c:pt idx="51">
                  <c:v>157.1</c:v>
                </c:pt>
                <c:pt idx="52">
                  <c:v>158.4</c:v>
                </c:pt>
                <c:pt idx="53">
                  <c:v>158.30000000000001</c:v>
                </c:pt>
                <c:pt idx="54">
                  <c:v>157.5</c:v>
                </c:pt>
                <c:pt idx="55">
                  <c:v>157.80000000000001</c:v>
                </c:pt>
                <c:pt idx="56">
                  <c:v>157</c:v>
                </c:pt>
                <c:pt idx="57">
                  <c:v>157.80000000000001</c:v>
                </c:pt>
                <c:pt idx="58">
                  <c:v>157.5</c:v>
                </c:pt>
                <c:pt idx="59">
                  <c:v>159.5</c:v>
                </c:pt>
                <c:pt idx="60">
                  <c:v>159.6</c:v>
                </c:pt>
                <c:pt idx="61">
                  <c:v>159.80000000000001</c:v>
                </c:pt>
                <c:pt idx="62">
                  <c:v>159.80000000000001</c:v>
                </c:pt>
                <c:pt idx="63">
                  <c:v>157.4</c:v>
                </c:pt>
                <c:pt idx="64">
                  <c:v>157</c:v>
                </c:pt>
                <c:pt idx="65">
                  <c:v>155.5</c:v>
                </c:pt>
                <c:pt idx="66">
                  <c:v>154.29</c:v>
                </c:pt>
                <c:pt idx="67">
                  <c:v>153.53</c:v>
                </c:pt>
                <c:pt idx="68">
                  <c:v>152.4</c:v>
                </c:pt>
                <c:pt idx="69">
                  <c:v>151.9</c:v>
                </c:pt>
                <c:pt idx="70">
                  <c:v>148.80000000000001</c:v>
                </c:pt>
                <c:pt idx="71">
                  <c:v>148.5</c:v>
                </c:pt>
                <c:pt idx="72">
                  <c:v>146.69999999999999</c:v>
                </c:pt>
                <c:pt idx="73">
                  <c:v>145.1</c:v>
                </c:pt>
                <c:pt idx="74">
                  <c:v>144.30000000000001</c:v>
                </c:pt>
                <c:pt idx="75">
                  <c:v>143.9</c:v>
                </c:pt>
                <c:pt idx="76">
                  <c:v>142.6</c:v>
                </c:pt>
                <c:pt idx="77">
                  <c:v>144.1</c:v>
                </c:pt>
                <c:pt idx="78">
                  <c:v>144.1</c:v>
                </c:pt>
                <c:pt idx="79">
                  <c:v>145.6</c:v>
                </c:pt>
                <c:pt idx="80">
                  <c:v>148.1</c:v>
                </c:pt>
                <c:pt idx="81">
                  <c:v>150.80000000000001</c:v>
                </c:pt>
                <c:pt idx="82">
                  <c:v>154</c:v>
                </c:pt>
                <c:pt idx="83">
                  <c:v>155.5</c:v>
                </c:pt>
                <c:pt idx="84">
                  <c:v>155.5</c:v>
                </c:pt>
                <c:pt idx="85">
                  <c:v>158.5</c:v>
                </c:pt>
                <c:pt idx="86">
                  <c:v>160.69999999999999</c:v>
                </c:pt>
                <c:pt idx="87">
                  <c:v>160.80000000000001</c:v>
                </c:pt>
                <c:pt idx="88">
                  <c:v>160.30000000000001</c:v>
                </c:pt>
                <c:pt idx="89">
                  <c:v>160.80000000000001</c:v>
                </c:pt>
                <c:pt idx="90">
                  <c:v>159.80000000000001</c:v>
                </c:pt>
                <c:pt idx="91">
                  <c:v>159.1</c:v>
                </c:pt>
                <c:pt idx="92">
                  <c:v>159.1</c:v>
                </c:pt>
                <c:pt idx="93">
                  <c:v>158.69999999999999</c:v>
                </c:pt>
                <c:pt idx="94">
                  <c:v>158.4</c:v>
                </c:pt>
                <c:pt idx="95">
                  <c:v>157.30000000000001</c:v>
                </c:pt>
                <c:pt idx="96">
                  <c:v>157.6</c:v>
                </c:pt>
                <c:pt idx="97">
                  <c:v>157.19999999999999</c:v>
                </c:pt>
                <c:pt idx="98">
                  <c:v>158.5</c:v>
                </c:pt>
                <c:pt idx="99">
                  <c:v>159</c:v>
                </c:pt>
                <c:pt idx="100">
                  <c:v>160</c:v>
                </c:pt>
                <c:pt idx="101">
                  <c:v>160.80000000000001</c:v>
                </c:pt>
                <c:pt idx="102">
                  <c:v>160</c:v>
                </c:pt>
                <c:pt idx="103">
                  <c:v>161.5</c:v>
                </c:pt>
                <c:pt idx="104">
                  <c:v>162.1</c:v>
                </c:pt>
                <c:pt idx="105">
                  <c:v>163.19999999999999</c:v>
                </c:pt>
                <c:pt idx="106">
                  <c:v>165.5</c:v>
                </c:pt>
                <c:pt idx="107">
                  <c:v>166.5</c:v>
                </c:pt>
                <c:pt idx="108">
                  <c:v>167.5</c:v>
                </c:pt>
                <c:pt idx="109">
                  <c:v>167.9</c:v>
                </c:pt>
                <c:pt idx="110">
                  <c:v>168.1</c:v>
                </c:pt>
                <c:pt idx="111">
                  <c:v>168.8</c:v>
                </c:pt>
                <c:pt idx="112">
                  <c:v>168.8</c:v>
                </c:pt>
                <c:pt idx="113">
                  <c:v>168.2</c:v>
                </c:pt>
                <c:pt idx="114">
                  <c:v>168.2</c:v>
                </c:pt>
                <c:pt idx="115">
                  <c:v>167.3</c:v>
                </c:pt>
                <c:pt idx="116">
                  <c:v>164.9</c:v>
                </c:pt>
                <c:pt idx="117">
                  <c:v>163.9</c:v>
                </c:pt>
                <c:pt idx="118">
                  <c:v>163.6</c:v>
                </c:pt>
                <c:pt idx="119">
                  <c:v>163</c:v>
                </c:pt>
                <c:pt idx="120">
                  <c:v>162.9</c:v>
                </c:pt>
                <c:pt idx="121">
                  <c:v>162.5</c:v>
                </c:pt>
                <c:pt idx="122">
                  <c:v>161.6</c:v>
                </c:pt>
                <c:pt idx="123">
                  <c:v>160.80000000000001</c:v>
                </c:pt>
                <c:pt idx="124">
                  <c:v>159.4</c:v>
                </c:pt>
                <c:pt idx="125">
                  <c:v>157.4</c:v>
                </c:pt>
                <c:pt idx="126">
                  <c:v>160.19999999999999</c:v>
                </c:pt>
                <c:pt idx="127">
                  <c:v>161.69999999999999</c:v>
                </c:pt>
                <c:pt idx="128">
                  <c:v>163.4</c:v>
                </c:pt>
                <c:pt idx="129">
                  <c:v>163.4</c:v>
                </c:pt>
                <c:pt idx="130">
                  <c:v>166.1</c:v>
                </c:pt>
                <c:pt idx="131">
                  <c:v>168.5</c:v>
                </c:pt>
                <c:pt idx="132">
                  <c:v>172.6</c:v>
                </c:pt>
                <c:pt idx="133">
                  <c:v>168.6</c:v>
                </c:pt>
                <c:pt idx="134">
                  <c:v>165.6</c:v>
                </c:pt>
                <c:pt idx="135">
                  <c:v>165.6</c:v>
                </c:pt>
                <c:pt idx="136">
                  <c:v>168.5</c:v>
                </c:pt>
                <c:pt idx="137">
                  <c:v>168.5</c:v>
                </c:pt>
                <c:pt idx="138">
                  <c:v>163.1</c:v>
                </c:pt>
                <c:pt idx="139">
                  <c:v>168.9</c:v>
                </c:pt>
                <c:pt idx="140">
                  <c:v>165.3</c:v>
                </c:pt>
                <c:pt idx="141">
                  <c:v>165.9</c:v>
                </c:pt>
                <c:pt idx="142">
                  <c:v>167.6</c:v>
                </c:pt>
                <c:pt idx="143">
                  <c:v>162.19999999999999</c:v>
                </c:pt>
                <c:pt idx="144">
                  <c:v>163.66</c:v>
                </c:pt>
                <c:pt idx="145">
                  <c:v>159</c:v>
                </c:pt>
                <c:pt idx="146">
                  <c:v>161.30000000000001</c:v>
                </c:pt>
                <c:pt idx="147">
                  <c:v>158.1</c:v>
                </c:pt>
                <c:pt idx="148">
                  <c:v>157.80000000000001</c:v>
                </c:pt>
                <c:pt idx="149">
                  <c:v>164.3</c:v>
                </c:pt>
                <c:pt idx="150">
                  <c:v>162.19999999999999</c:v>
                </c:pt>
                <c:pt idx="151">
                  <c:v>156.6</c:v>
                </c:pt>
                <c:pt idx="152">
                  <c:v>156.9</c:v>
                </c:pt>
                <c:pt idx="153">
                  <c:v>155.69999999999999</c:v>
                </c:pt>
                <c:pt idx="154">
                  <c:v>156</c:v>
                </c:pt>
                <c:pt idx="155">
                  <c:v>153.9</c:v>
                </c:pt>
                <c:pt idx="156">
                  <c:v>155.1</c:v>
                </c:pt>
                <c:pt idx="157">
                  <c:v>156</c:v>
                </c:pt>
                <c:pt idx="158">
                  <c:v>150.1</c:v>
                </c:pt>
                <c:pt idx="159">
                  <c:v>156.1</c:v>
                </c:pt>
                <c:pt idx="160">
                  <c:v>160</c:v>
                </c:pt>
                <c:pt idx="161">
                  <c:v>156.4</c:v>
                </c:pt>
                <c:pt idx="162">
                  <c:v>151</c:v>
                </c:pt>
                <c:pt idx="163">
                  <c:v>152.1</c:v>
                </c:pt>
                <c:pt idx="164">
                  <c:v>154.30000000000001</c:v>
                </c:pt>
                <c:pt idx="165">
                  <c:v>152.69999999999999</c:v>
                </c:pt>
                <c:pt idx="166">
                  <c:v>151.9</c:v>
                </c:pt>
                <c:pt idx="167">
                  <c:v>156</c:v>
                </c:pt>
                <c:pt idx="168">
                  <c:v>151.80000000000001</c:v>
                </c:pt>
                <c:pt idx="169">
                  <c:v>156.6</c:v>
                </c:pt>
                <c:pt idx="170">
                  <c:v>150.19999999999999</c:v>
                </c:pt>
                <c:pt idx="171">
                  <c:v>149.9</c:v>
                </c:pt>
                <c:pt idx="172">
                  <c:v>149.30000000000001</c:v>
                </c:pt>
                <c:pt idx="173">
                  <c:v>151.6</c:v>
                </c:pt>
                <c:pt idx="174">
                  <c:v>148.9</c:v>
                </c:pt>
                <c:pt idx="175">
                  <c:v>151.30000000000001</c:v>
                </c:pt>
                <c:pt idx="176">
                  <c:v>152.1</c:v>
                </c:pt>
                <c:pt idx="177">
                  <c:v>149.19999999999999</c:v>
                </c:pt>
                <c:pt idx="178">
                  <c:v>150.6</c:v>
                </c:pt>
                <c:pt idx="179">
                  <c:v>144.80000000000001</c:v>
                </c:pt>
                <c:pt idx="180">
                  <c:v>144.80000000000001</c:v>
                </c:pt>
                <c:pt idx="181">
                  <c:v>145.9</c:v>
                </c:pt>
                <c:pt idx="182">
                  <c:v>145.5</c:v>
                </c:pt>
              </c:numCache>
            </c:numRef>
          </c:val>
          <c:smooth val="0"/>
          <c:extLst>
            <c:ext xmlns:c16="http://schemas.microsoft.com/office/drawing/2014/chart" uri="{C3380CC4-5D6E-409C-BE32-E72D297353CC}">
              <c16:uniqueId val="{00000002-9411-4D86-9E78-856F1500C1A0}"/>
            </c:ext>
          </c:extLst>
        </c:ser>
        <c:ser>
          <c:idx val="3"/>
          <c:order val="3"/>
          <c:tx>
            <c:strRef>
              <c:f>国际钢价!$E$1</c:f>
              <c:strCache>
                <c:ptCount val="1"/>
                <c:pt idx="0">
                  <c:v>亚洲</c:v>
                </c:pt>
              </c:strCache>
            </c:strRef>
          </c:tx>
          <c:spPr>
            <a:ln w="28575" cap="rnd">
              <a:solidFill>
                <a:schemeClr val="accent4"/>
              </a:solidFill>
              <a:round/>
            </a:ln>
            <a:effectLst/>
          </c:spPr>
          <c:marker>
            <c:symbol val="none"/>
          </c:marker>
          <c:cat>
            <c:numRef>
              <c:f>国际钢价!$A$2:$A$190</c:f>
              <c:numCache>
                <c:formatCode>yyyy\-mm\-dd</c:formatCode>
                <c:ptCount val="183"/>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pt idx="174">
                  <c:v>43637</c:v>
                </c:pt>
                <c:pt idx="175">
                  <c:v>43644</c:v>
                </c:pt>
                <c:pt idx="176">
                  <c:v>43651</c:v>
                </c:pt>
                <c:pt idx="177">
                  <c:v>43658</c:v>
                </c:pt>
                <c:pt idx="178">
                  <c:v>43665</c:v>
                </c:pt>
                <c:pt idx="179">
                  <c:v>43672</c:v>
                </c:pt>
                <c:pt idx="180">
                  <c:v>43679</c:v>
                </c:pt>
                <c:pt idx="181">
                  <c:v>43686</c:v>
                </c:pt>
                <c:pt idx="182">
                  <c:v>43693</c:v>
                </c:pt>
              </c:numCache>
            </c:numRef>
          </c:cat>
          <c:val>
            <c:numRef>
              <c:f>国际钢价!$E$2:$E$190</c:f>
              <c:numCache>
                <c:formatCode>General</c:formatCode>
                <c:ptCount val="183"/>
                <c:pt idx="0">
                  <c:v>124.1</c:v>
                </c:pt>
                <c:pt idx="1">
                  <c:v>123</c:v>
                </c:pt>
                <c:pt idx="2">
                  <c:v>123.3</c:v>
                </c:pt>
                <c:pt idx="3">
                  <c:v>122.8</c:v>
                </c:pt>
                <c:pt idx="4">
                  <c:v>123.1</c:v>
                </c:pt>
                <c:pt idx="5">
                  <c:v>125.3</c:v>
                </c:pt>
                <c:pt idx="6">
                  <c:v>127.7</c:v>
                </c:pt>
                <c:pt idx="7">
                  <c:v>131</c:v>
                </c:pt>
                <c:pt idx="8">
                  <c:v>143.69999999999999</c:v>
                </c:pt>
                <c:pt idx="9">
                  <c:v>141.19999999999999</c:v>
                </c:pt>
                <c:pt idx="10">
                  <c:v>143.1</c:v>
                </c:pt>
                <c:pt idx="11">
                  <c:v>145.69999999999999</c:v>
                </c:pt>
                <c:pt idx="12">
                  <c:v>150</c:v>
                </c:pt>
                <c:pt idx="13">
                  <c:v>159.4</c:v>
                </c:pt>
                <c:pt idx="14">
                  <c:v>172</c:v>
                </c:pt>
                <c:pt idx="15">
                  <c:v>170.5</c:v>
                </c:pt>
                <c:pt idx="16">
                  <c:v>164.4</c:v>
                </c:pt>
                <c:pt idx="17">
                  <c:v>152.80000000000001</c:v>
                </c:pt>
                <c:pt idx="18">
                  <c:v>149.30000000000001</c:v>
                </c:pt>
                <c:pt idx="19">
                  <c:v>143.5</c:v>
                </c:pt>
                <c:pt idx="20">
                  <c:v>140.9</c:v>
                </c:pt>
                <c:pt idx="21">
                  <c:v>142.5</c:v>
                </c:pt>
                <c:pt idx="22">
                  <c:v>141.5</c:v>
                </c:pt>
                <c:pt idx="23">
                  <c:v>140.5</c:v>
                </c:pt>
                <c:pt idx="24">
                  <c:v>143.4</c:v>
                </c:pt>
                <c:pt idx="25">
                  <c:v>145.80000000000001</c:v>
                </c:pt>
                <c:pt idx="26">
                  <c:v>149.1</c:v>
                </c:pt>
                <c:pt idx="27">
                  <c:v>146.1</c:v>
                </c:pt>
                <c:pt idx="28">
                  <c:v>146.1</c:v>
                </c:pt>
                <c:pt idx="29">
                  <c:v>149</c:v>
                </c:pt>
                <c:pt idx="30">
                  <c:v>151.19999999999999</c:v>
                </c:pt>
                <c:pt idx="31">
                  <c:v>153.30000000000001</c:v>
                </c:pt>
                <c:pt idx="32">
                  <c:v>155.1</c:v>
                </c:pt>
                <c:pt idx="33">
                  <c:v>154.5</c:v>
                </c:pt>
                <c:pt idx="34">
                  <c:v>154.1</c:v>
                </c:pt>
                <c:pt idx="35">
                  <c:v>151.5</c:v>
                </c:pt>
                <c:pt idx="36">
                  <c:v>151.5</c:v>
                </c:pt>
                <c:pt idx="37">
                  <c:v>152.6</c:v>
                </c:pt>
                <c:pt idx="38">
                  <c:v>155.1</c:v>
                </c:pt>
                <c:pt idx="39">
                  <c:v>158</c:v>
                </c:pt>
                <c:pt idx="40">
                  <c:v>159</c:v>
                </c:pt>
                <c:pt idx="41">
                  <c:v>166.9</c:v>
                </c:pt>
                <c:pt idx="42">
                  <c:v>176</c:v>
                </c:pt>
                <c:pt idx="43">
                  <c:v>171.9</c:v>
                </c:pt>
                <c:pt idx="44">
                  <c:v>176.8</c:v>
                </c:pt>
                <c:pt idx="45">
                  <c:v>184.8</c:v>
                </c:pt>
                <c:pt idx="46">
                  <c:v>189.7</c:v>
                </c:pt>
                <c:pt idx="47">
                  <c:v>197.4</c:v>
                </c:pt>
                <c:pt idx="48">
                  <c:v>193.9</c:v>
                </c:pt>
                <c:pt idx="49">
                  <c:v>190.3</c:v>
                </c:pt>
                <c:pt idx="50">
                  <c:v>189.8</c:v>
                </c:pt>
                <c:pt idx="51">
                  <c:v>192</c:v>
                </c:pt>
                <c:pt idx="52">
                  <c:v>192.9</c:v>
                </c:pt>
                <c:pt idx="53">
                  <c:v>192.7</c:v>
                </c:pt>
                <c:pt idx="54">
                  <c:v>192.4</c:v>
                </c:pt>
                <c:pt idx="55">
                  <c:v>193.7</c:v>
                </c:pt>
                <c:pt idx="56">
                  <c:v>200.4</c:v>
                </c:pt>
                <c:pt idx="57">
                  <c:v>204.7</c:v>
                </c:pt>
                <c:pt idx="58">
                  <c:v>208.6</c:v>
                </c:pt>
                <c:pt idx="59">
                  <c:v>205.4</c:v>
                </c:pt>
                <c:pt idx="60">
                  <c:v>207.5</c:v>
                </c:pt>
                <c:pt idx="61">
                  <c:v>203.9</c:v>
                </c:pt>
                <c:pt idx="62">
                  <c:v>200.3</c:v>
                </c:pt>
                <c:pt idx="63">
                  <c:v>198</c:v>
                </c:pt>
                <c:pt idx="64">
                  <c:v>190.8</c:v>
                </c:pt>
                <c:pt idx="65">
                  <c:v>185.1</c:v>
                </c:pt>
                <c:pt idx="66">
                  <c:v>189.12</c:v>
                </c:pt>
                <c:pt idx="67">
                  <c:v>190.44</c:v>
                </c:pt>
                <c:pt idx="68">
                  <c:v>191</c:v>
                </c:pt>
                <c:pt idx="69">
                  <c:v>198.7</c:v>
                </c:pt>
                <c:pt idx="70">
                  <c:v>197.4</c:v>
                </c:pt>
                <c:pt idx="71">
                  <c:v>196.2</c:v>
                </c:pt>
                <c:pt idx="72">
                  <c:v>193.4</c:v>
                </c:pt>
                <c:pt idx="73">
                  <c:v>195.6</c:v>
                </c:pt>
                <c:pt idx="74">
                  <c:v>195.1</c:v>
                </c:pt>
                <c:pt idx="75">
                  <c:v>189.5</c:v>
                </c:pt>
                <c:pt idx="76">
                  <c:v>200.2</c:v>
                </c:pt>
                <c:pt idx="77">
                  <c:v>204.4</c:v>
                </c:pt>
                <c:pt idx="78">
                  <c:v>203.3</c:v>
                </c:pt>
                <c:pt idx="79">
                  <c:v>207.8</c:v>
                </c:pt>
                <c:pt idx="80">
                  <c:v>212.8</c:v>
                </c:pt>
                <c:pt idx="81">
                  <c:v>222</c:v>
                </c:pt>
                <c:pt idx="82">
                  <c:v>221.6</c:v>
                </c:pt>
                <c:pt idx="83">
                  <c:v>225.3</c:v>
                </c:pt>
                <c:pt idx="84">
                  <c:v>225.8</c:v>
                </c:pt>
                <c:pt idx="85">
                  <c:v>230.3</c:v>
                </c:pt>
                <c:pt idx="86">
                  <c:v>231.2</c:v>
                </c:pt>
                <c:pt idx="87">
                  <c:v>225.1</c:v>
                </c:pt>
                <c:pt idx="88">
                  <c:v>222.2</c:v>
                </c:pt>
                <c:pt idx="89">
                  <c:v>223.2</c:v>
                </c:pt>
                <c:pt idx="90">
                  <c:v>224.4</c:v>
                </c:pt>
                <c:pt idx="91">
                  <c:v>224.4</c:v>
                </c:pt>
                <c:pt idx="92">
                  <c:v>224</c:v>
                </c:pt>
                <c:pt idx="93">
                  <c:v>222.9</c:v>
                </c:pt>
                <c:pt idx="94">
                  <c:v>224.6</c:v>
                </c:pt>
                <c:pt idx="95">
                  <c:v>227</c:v>
                </c:pt>
                <c:pt idx="96">
                  <c:v>231.8</c:v>
                </c:pt>
                <c:pt idx="97">
                  <c:v>241.1</c:v>
                </c:pt>
                <c:pt idx="98">
                  <c:v>243.8</c:v>
                </c:pt>
                <c:pt idx="99">
                  <c:v>244.6</c:v>
                </c:pt>
                <c:pt idx="100">
                  <c:v>241.6</c:v>
                </c:pt>
                <c:pt idx="101">
                  <c:v>234.8</c:v>
                </c:pt>
                <c:pt idx="102">
                  <c:v>231.5</c:v>
                </c:pt>
                <c:pt idx="103">
                  <c:v>224.8</c:v>
                </c:pt>
                <c:pt idx="104">
                  <c:v>224.2</c:v>
                </c:pt>
                <c:pt idx="105">
                  <c:v>224.8</c:v>
                </c:pt>
                <c:pt idx="106">
                  <c:v>225</c:v>
                </c:pt>
                <c:pt idx="107">
                  <c:v>225.7</c:v>
                </c:pt>
                <c:pt idx="108">
                  <c:v>226.4</c:v>
                </c:pt>
                <c:pt idx="109">
                  <c:v>232</c:v>
                </c:pt>
                <c:pt idx="110">
                  <c:v>226.6</c:v>
                </c:pt>
                <c:pt idx="111">
                  <c:v>226.1</c:v>
                </c:pt>
                <c:pt idx="112">
                  <c:v>218.8</c:v>
                </c:pt>
                <c:pt idx="113">
                  <c:v>216.6</c:v>
                </c:pt>
                <c:pt idx="114">
                  <c:v>218.7</c:v>
                </c:pt>
                <c:pt idx="115">
                  <c:v>220.3</c:v>
                </c:pt>
                <c:pt idx="116">
                  <c:v>223.4</c:v>
                </c:pt>
                <c:pt idx="117">
                  <c:v>226.3</c:v>
                </c:pt>
                <c:pt idx="118">
                  <c:v>230.7</c:v>
                </c:pt>
                <c:pt idx="119">
                  <c:v>229.2</c:v>
                </c:pt>
                <c:pt idx="120">
                  <c:v>229.8</c:v>
                </c:pt>
                <c:pt idx="121">
                  <c:v>227.9</c:v>
                </c:pt>
                <c:pt idx="122">
                  <c:v>231</c:v>
                </c:pt>
                <c:pt idx="123">
                  <c:v>232.1</c:v>
                </c:pt>
                <c:pt idx="124">
                  <c:v>233.8</c:v>
                </c:pt>
                <c:pt idx="125">
                  <c:v>233</c:v>
                </c:pt>
                <c:pt idx="126">
                  <c:v>230.7</c:v>
                </c:pt>
                <c:pt idx="127">
                  <c:v>229.1</c:v>
                </c:pt>
                <c:pt idx="128">
                  <c:v>231.9</c:v>
                </c:pt>
                <c:pt idx="129">
                  <c:v>231.9</c:v>
                </c:pt>
                <c:pt idx="130">
                  <c:v>233.4</c:v>
                </c:pt>
                <c:pt idx="131">
                  <c:v>235.7</c:v>
                </c:pt>
                <c:pt idx="132">
                  <c:v>238.1</c:v>
                </c:pt>
                <c:pt idx="133">
                  <c:v>239.8</c:v>
                </c:pt>
                <c:pt idx="134">
                  <c:v>242.3</c:v>
                </c:pt>
                <c:pt idx="135">
                  <c:v>241.7</c:v>
                </c:pt>
                <c:pt idx="136">
                  <c:v>242.1</c:v>
                </c:pt>
                <c:pt idx="137">
                  <c:v>242.4</c:v>
                </c:pt>
                <c:pt idx="138">
                  <c:v>243</c:v>
                </c:pt>
                <c:pt idx="139">
                  <c:v>240.1</c:v>
                </c:pt>
                <c:pt idx="140">
                  <c:v>241.5</c:v>
                </c:pt>
                <c:pt idx="141">
                  <c:v>242.3</c:v>
                </c:pt>
                <c:pt idx="142">
                  <c:v>243.6</c:v>
                </c:pt>
                <c:pt idx="143">
                  <c:v>242.7</c:v>
                </c:pt>
                <c:pt idx="144">
                  <c:v>237</c:v>
                </c:pt>
                <c:pt idx="145">
                  <c:v>234.7</c:v>
                </c:pt>
                <c:pt idx="146">
                  <c:v>224.1</c:v>
                </c:pt>
                <c:pt idx="147">
                  <c:v>215.5</c:v>
                </c:pt>
                <c:pt idx="148">
                  <c:v>218.4</c:v>
                </c:pt>
                <c:pt idx="149">
                  <c:v>216.4</c:v>
                </c:pt>
                <c:pt idx="150">
                  <c:v>217.1</c:v>
                </c:pt>
                <c:pt idx="151">
                  <c:v>214.7</c:v>
                </c:pt>
                <c:pt idx="152">
                  <c:v>213.1</c:v>
                </c:pt>
                <c:pt idx="153">
                  <c:v>212.9</c:v>
                </c:pt>
                <c:pt idx="154">
                  <c:v>212.3</c:v>
                </c:pt>
                <c:pt idx="155">
                  <c:v>213.2</c:v>
                </c:pt>
                <c:pt idx="156">
                  <c:v>213.6</c:v>
                </c:pt>
                <c:pt idx="157">
                  <c:v>216.2</c:v>
                </c:pt>
                <c:pt idx="158">
                  <c:v>215.8</c:v>
                </c:pt>
                <c:pt idx="159">
                  <c:v>217.3</c:v>
                </c:pt>
                <c:pt idx="160">
                  <c:v>218.8</c:v>
                </c:pt>
                <c:pt idx="161">
                  <c:v>219.8</c:v>
                </c:pt>
                <c:pt idx="162">
                  <c:v>220.8</c:v>
                </c:pt>
                <c:pt idx="163">
                  <c:v>219.4</c:v>
                </c:pt>
                <c:pt idx="164">
                  <c:v>221.6</c:v>
                </c:pt>
                <c:pt idx="165">
                  <c:v>224.3</c:v>
                </c:pt>
                <c:pt idx="166">
                  <c:v>224.8</c:v>
                </c:pt>
                <c:pt idx="167">
                  <c:v>225.3</c:v>
                </c:pt>
                <c:pt idx="168">
                  <c:v>224.5</c:v>
                </c:pt>
                <c:pt idx="169">
                  <c:v>223</c:v>
                </c:pt>
                <c:pt idx="170">
                  <c:v>223.5</c:v>
                </c:pt>
                <c:pt idx="171">
                  <c:v>221.4</c:v>
                </c:pt>
                <c:pt idx="172">
                  <c:v>219.3</c:v>
                </c:pt>
                <c:pt idx="173">
                  <c:v>218.2</c:v>
                </c:pt>
                <c:pt idx="174">
                  <c:v>216.5</c:v>
                </c:pt>
                <c:pt idx="175">
                  <c:v>219.2</c:v>
                </c:pt>
                <c:pt idx="176">
                  <c:v>220.3</c:v>
                </c:pt>
                <c:pt idx="177">
                  <c:v>218.8</c:v>
                </c:pt>
                <c:pt idx="178">
                  <c:v>218.7</c:v>
                </c:pt>
                <c:pt idx="179">
                  <c:v>218.8</c:v>
                </c:pt>
                <c:pt idx="180">
                  <c:v>216.7</c:v>
                </c:pt>
                <c:pt idx="181">
                  <c:v>213.7</c:v>
                </c:pt>
                <c:pt idx="182">
                  <c:v>211.6</c:v>
                </c:pt>
              </c:numCache>
            </c:numRef>
          </c:val>
          <c:smooth val="0"/>
          <c:extLst>
            <c:ext xmlns:c16="http://schemas.microsoft.com/office/drawing/2014/chart" uri="{C3380CC4-5D6E-409C-BE32-E72D297353CC}">
              <c16:uniqueId val="{00000003-9411-4D86-9E78-856F1500C1A0}"/>
            </c:ext>
          </c:extLst>
        </c:ser>
        <c:ser>
          <c:idx val="4"/>
          <c:order val="4"/>
          <c:tx>
            <c:strRef>
              <c:f>国际钢价!$F$1</c:f>
              <c:strCache>
                <c:ptCount val="1"/>
                <c:pt idx="0">
                  <c:v>中国</c:v>
                </c:pt>
              </c:strCache>
            </c:strRef>
          </c:tx>
          <c:spPr>
            <a:ln w="28575" cap="rnd">
              <a:solidFill>
                <a:schemeClr val="accent5"/>
              </a:solidFill>
              <a:round/>
            </a:ln>
            <a:effectLst/>
          </c:spPr>
          <c:marker>
            <c:symbol val="none"/>
          </c:marker>
          <c:cat>
            <c:numRef>
              <c:f>国际钢价!$A$2:$A$190</c:f>
              <c:numCache>
                <c:formatCode>yyyy\-mm\-dd</c:formatCode>
                <c:ptCount val="183"/>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pt idx="174">
                  <c:v>43637</c:v>
                </c:pt>
                <c:pt idx="175">
                  <c:v>43644</c:v>
                </c:pt>
                <c:pt idx="176">
                  <c:v>43651</c:v>
                </c:pt>
                <c:pt idx="177">
                  <c:v>43658</c:v>
                </c:pt>
                <c:pt idx="178">
                  <c:v>43665</c:v>
                </c:pt>
                <c:pt idx="179">
                  <c:v>43672</c:v>
                </c:pt>
                <c:pt idx="180">
                  <c:v>43679</c:v>
                </c:pt>
                <c:pt idx="181">
                  <c:v>43686</c:v>
                </c:pt>
                <c:pt idx="182">
                  <c:v>43693</c:v>
                </c:pt>
              </c:numCache>
            </c:numRef>
          </c:cat>
          <c:val>
            <c:numRef>
              <c:f>国际钢价!$F$2:$F$190</c:f>
              <c:numCache>
                <c:formatCode>General</c:formatCode>
                <c:ptCount val="183"/>
                <c:pt idx="0">
                  <c:v>74.56</c:v>
                </c:pt>
                <c:pt idx="1">
                  <c:v>73.7</c:v>
                </c:pt>
                <c:pt idx="2">
                  <c:v>74.180000000000007</c:v>
                </c:pt>
                <c:pt idx="3">
                  <c:v>73.989999999999995</c:v>
                </c:pt>
                <c:pt idx="4">
                  <c:v>73.959999999999994</c:v>
                </c:pt>
                <c:pt idx="5">
                  <c:v>75.400000000000006</c:v>
                </c:pt>
                <c:pt idx="6">
                  <c:v>77.19</c:v>
                </c:pt>
                <c:pt idx="7">
                  <c:v>79.8</c:v>
                </c:pt>
                <c:pt idx="8">
                  <c:v>91.22</c:v>
                </c:pt>
                <c:pt idx="9">
                  <c:v>88.34</c:v>
                </c:pt>
                <c:pt idx="10">
                  <c:v>90.11</c:v>
                </c:pt>
                <c:pt idx="11">
                  <c:v>91.73</c:v>
                </c:pt>
                <c:pt idx="12">
                  <c:v>95.16</c:v>
                </c:pt>
                <c:pt idx="13">
                  <c:v>102.77</c:v>
                </c:pt>
                <c:pt idx="14">
                  <c:v>113.83</c:v>
                </c:pt>
                <c:pt idx="15">
                  <c:v>111.54</c:v>
                </c:pt>
                <c:pt idx="16">
                  <c:v>105.68</c:v>
                </c:pt>
                <c:pt idx="17">
                  <c:v>96.36</c:v>
                </c:pt>
                <c:pt idx="18">
                  <c:v>93.91</c:v>
                </c:pt>
                <c:pt idx="19">
                  <c:v>89.23</c:v>
                </c:pt>
                <c:pt idx="20">
                  <c:v>87.43</c:v>
                </c:pt>
                <c:pt idx="21">
                  <c:v>88.5</c:v>
                </c:pt>
                <c:pt idx="22">
                  <c:v>88.31</c:v>
                </c:pt>
                <c:pt idx="23">
                  <c:v>87.59</c:v>
                </c:pt>
                <c:pt idx="24">
                  <c:v>89.93</c:v>
                </c:pt>
                <c:pt idx="25">
                  <c:v>91.96</c:v>
                </c:pt>
                <c:pt idx="26">
                  <c:v>94.73</c:v>
                </c:pt>
                <c:pt idx="27">
                  <c:v>93.17</c:v>
                </c:pt>
                <c:pt idx="28">
                  <c:v>94.58</c:v>
                </c:pt>
                <c:pt idx="29">
                  <c:v>95.67</c:v>
                </c:pt>
                <c:pt idx="30">
                  <c:v>97.52</c:v>
                </c:pt>
                <c:pt idx="31">
                  <c:v>99.2</c:v>
                </c:pt>
                <c:pt idx="32">
                  <c:v>101</c:v>
                </c:pt>
                <c:pt idx="33">
                  <c:v>99.96</c:v>
                </c:pt>
                <c:pt idx="34">
                  <c:v>99.4</c:v>
                </c:pt>
                <c:pt idx="35">
                  <c:v>97.75</c:v>
                </c:pt>
                <c:pt idx="36">
                  <c:v>97.05</c:v>
                </c:pt>
                <c:pt idx="37">
                  <c:v>97.84</c:v>
                </c:pt>
                <c:pt idx="38">
                  <c:v>100.16</c:v>
                </c:pt>
                <c:pt idx="39">
                  <c:v>102.88</c:v>
                </c:pt>
                <c:pt idx="40">
                  <c:v>104.48</c:v>
                </c:pt>
                <c:pt idx="41">
                  <c:v>109.92</c:v>
                </c:pt>
                <c:pt idx="42">
                  <c:v>117.87</c:v>
                </c:pt>
                <c:pt idx="43">
                  <c:v>114.37</c:v>
                </c:pt>
                <c:pt idx="44">
                  <c:v>118.59</c:v>
                </c:pt>
                <c:pt idx="45">
                  <c:v>124.03</c:v>
                </c:pt>
                <c:pt idx="46">
                  <c:v>128.26</c:v>
                </c:pt>
                <c:pt idx="47">
                  <c:v>135.01</c:v>
                </c:pt>
                <c:pt idx="48">
                  <c:v>131.26</c:v>
                </c:pt>
                <c:pt idx="49">
                  <c:v>127.74</c:v>
                </c:pt>
                <c:pt idx="50">
                  <c:v>127.13</c:v>
                </c:pt>
                <c:pt idx="51">
                  <c:v>128.32</c:v>
                </c:pt>
                <c:pt idx="52">
                  <c:v>129.05000000000001</c:v>
                </c:pt>
                <c:pt idx="53">
                  <c:v>128.94</c:v>
                </c:pt>
                <c:pt idx="54">
                  <c:v>129.08000000000001</c:v>
                </c:pt>
                <c:pt idx="55">
                  <c:v>129.94999999999999</c:v>
                </c:pt>
                <c:pt idx="56">
                  <c:v>135.22</c:v>
                </c:pt>
                <c:pt idx="57">
                  <c:v>138.41</c:v>
                </c:pt>
                <c:pt idx="58">
                  <c:v>141.08000000000001</c:v>
                </c:pt>
                <c:pt idx="59">
                  <c:v>138.04</c:v>
                </c:pt>
                <c:pt idx="60">
                  <c:v>139.58000000000001</c:v>
                </c:pt>
                <c:pt idx="61">
                  <c:v>135.97999999999999</c:v>
                </c:pt>
                <c:pt idx="62">
                  <c:v>132.56</c:v>
                </c:pt>
                <c:pt idx="63">
                  <c:v>129.88</c:v>
                </c:pt>
                <c:pt idx="64">
                  <c:v>123.6</c:v>
                </c:pt>
                <c:pt idx="65">
                  <c:v>119.11</c:v>
                </c:pt>
                <c:pt idx="66">
                  <c:v>122.55</c:v>
                </c:pt>
                <c:pt idx="67">
                  <c:v>122.53</c:v>
                </c:pt>
                <c:pt idx="68">
                  <c:v>124.3</c:v>
                </c:pt>
                <c:pt idx="69">
                  <c:v>128.85</c:v>
                </c:pt>
                <c:pt idx="70">
                  <c:v>130.32</c:v>
                </c:pt>
                <c:pt idx="71">
                  <c:v>129.27000000000001</c:v>
                </c:pt>
                <c:pt idx="72">
                  <c:v>127.71</c:v>
                </c:pt>
                <c:pt idx="73">
                  <c:v>130.06</c:v>
                </c:pt>
                <c:pt idx="74">
                  <c:v>129.96</c:v>
                </c:pt>
                <c:pt idx="75">
                  <c:v>133.52000000000001</c:v>
                </c:pt>
                <c:pt idx="76">
                  <c:v>134.47999999999999</c:v>
                </c:pt>
                <c:pt idx="77">
                  <c:v>137.83000000000001</c:v>
                </c:pt>
                <c:pt idx="78">
                  <c:v>139.16999999999999</c:v>
                </c:pt>
                <c:pt idx="79">
                  <c:v>139.74</c:v>
                </c:pt>
                <c:pt idx="80">
                  <c:v>143.62</c:v>
                </c:pt>
                <c:pt idx="81">
                  <c:v>151.61000000000001</c:v>
                </c:pt>
                <c:pt idx="82">
                  <c:v>150.31</c:v>
                </c:pt>
                <c:pt idx="83">
                  <c:v>152.88999999999999</c:v>
                </c:pt>
                <c:pt idx="84">
                  <c:v>152.77000000000001</c:v>
                </c:pt>
                <c:pt idx="85">
                  <c:v>155.71</c:v>
                </c:pt>
                <c:pt idx="86">
                  <c:v>154.6</c:v>
                </c:pt>
                <c:pt idx="87">
                  <c:v>150.78</c:v>
                </c:pt>
                <c:pt idx="88">
                  <c:v>149.05000000000001</c:v>
                </c:pt>
                <c:pt idx="89">
                  <c:v>149.31</c:v>
                </c:pt>
                <c:pt idx="90">
                  <c:v>152.06</c:v>
                </c:pt>
                <c:pt idx="91">
                  <c:v>151.55000000000001</c:v>
                </c:pt>
                <c:pt idx="92">
                  <c:v>150.96</c:v>
                </c:pt>
                <c:pt idx="93">
                  <c:v>150.36000000000001</c:v>
                </c:pt>
                <c:pt idx="94">
                  <c:v>152</c:v>
                </c:pt>
                <c:pt idx="95">
                  <c:v>153.84</c:v>
                </c:pt>
                <c:pt idx="96">
                  <c:v>156.09</c:v>
                </c:pt>
                <c:pt idx="97">
                  <c:v>164.22</c:v>
                </c:pt>
                <c:pt idx="98">
                  <c:v>166.27</c:v>
                </c:pt>
                <c:pt idx="99">
                  <c:v>166.45</c:v>
                </c:pt>
                <c:pt idx="100">
                  <c:v>163.99</c:v>
                </c:pt>
                <c:pt idx="101">
                  <c:v>158.41999999999999</c:v>
                </c:pt>
                <c:pt idx="102">
                  <c:v>155.44</c:v>
                </c:pt>
                <c:pt idx="103">
                  <c:v>149.77000000000001</c:v>
                </c:pt>
                <c:pt idx="104">
                  <c:v>148.57</c:v>
                </c:pt>
                <c:pt idx="105">
                  <c:v>149.34</c:v>
                </c:pt>
                <c:pt idx="106">
                  <c:v>149.4</c:v>
                </c:pt>
                <c:pt idx="107">
                  <c:v>149.99</c:v>
                </c:pt>
                <c:pt idx="108">
                  <c:v>150.29</c:v>
                </c:pt>
                <c:pt idx="109">
                  <c:v>154.41999999999999</c:v>
                </c:pt>
                <c:pt idx="110">
                  <c:v>149.74</c:v>
                </c:pt>
                <c:pt idx="111">
                  <c:v>149.41999999999999</c:v>
                </c:pt>
                <c:pt idx="112">
                  <c:v>144</c:v>
                </c:pt>
                <c:pt idx="113">
                  <c:v>142.16999999999999</c:v>
                </c:pt>
                <c:pt idx="114">
                  <c:v>144.55000000000001</c:v>
                </c:pt>
                <c:pt idx="115">
                  <c:v>145.21</c:v>
                </c:pt>
                <c:pt idx="116">
                  <c:v>147.52000000000001</c:v>
                </c:pt>
                <c:pt idx="117">
                  <c:v>149.86000000000001</c:v>
                </c:pt>
                <c:pt idx="118">
                  <c:v>153.31</c:v>
                </c:pt>
                <c:pt idx="119">
                  <c:v>152.08000000000001</c:v>
                </c:pt>
                <c:pt idx="120">
                  <c:v>152.80000000000001</c:v>
                </c:pt>
                <c:pt idx="121">
                  <c:v>151.34</c:v>
                </c:pt>
                <c:pt idx="122">
                  <c:v>153.76</c:v>
                </c:pt>
                <c:pt idx="123">
                  <c:v>154.38999999999999</c:v>
                </c:pt>
                <c:pt idx="124">
                  <c:v>155.69</c:v>
                </c:pt>
                <c:pt idx="125">
                  <c:v>154.69</c:v>
                </c:pt>
                <c:pt idx="126">
                  <c:v>153.19</c:v>
                </c:pt>
                <c:pt idx="127">
                  <c:v>151.99</c:v>
                </c:pt>
                <c:pt idx="128">
                  <c:v>154.09</c:v>
                </c:pt>
                <c:pt idx="129">
                  <c:v>154.24</c:v>
                </c:pt>
                <c:pt idx="130">
                  <c:v>155.72999999999999</c:v>
                </c:pt>
                <c:pt idx="131">
                  <c:v>157.52000000000001</c:v>
                </c:pt>
                <c:pt idx="132">
                  <c:v>159.02000000000001</c:v>
                </c:pt>
                <c:pt idx="133">
                  <c:v>161.6</c:v>
                </c:pt>
                <c:pt idx="134">
                  <c:v>163.86</c:v>
                </c:pt>
                <c:pt idx="135">
                  <c:v>162.09</c:v>
                </c:pt>
                <c:pt idx="136">
                  <c:v>163.16999999999999</c:v>
                </c:pt>
                <c:pt idx="137">
                  <c:v>163.16</c:v>
                </c:pt>
                <c:pt idx="138">
                  <c:v>163.53</c:v>
                </c:pt>
                <c:pt idx="139">
                  <c:v>161.09</c:v>
                </c:pt>
                <c:pt idx="140">
                  <c:v>161.71</c:v>
                </c:pt>
                <c:pt idx="141">
                  <c:v>162.34</c:v>
                </c:pt>
                <c:pt idx="142">
                  <c:v>163.35</c:v>
                </c:pt>
                <c:pt idx="143">
                  <c:v>162.11000000000001</c:v>
                </c:pt>
                <c:pt idx="144">
                  <c:v>159.33000000000001</c:v>
                </c:pt>
                <c:pt idx="145">
                  <c:v>155.43</c:v>
                </c:pt>
                <c:pt idx="146">
                  <c:v>147.19999999999999</c:v>
                </c:pt>
                <c:pt idx="147">
                  <c:v>140.05000000000001</c:v>
                </c:pt>
                <c:pt idx="148">
                  <c:v>143.28</c:v>
                </c:pt>
                <c:pt idx="149">
                  <c:v>142.29</c:v>
                </c:pt>
                <c:pt idx="150">
                  <c:v>143.47</c:v>
                </c:pt>
                <c:pt idx="151">
                  <c:v>141.47999999999999</c:v>
                </c:pt>
                <c:pt idx="152">
                  <c:v>140.24</c:v>
                </c:pt>
                <c:pt idx="153">
                  <c:v>140.36000000000001</c:v>
                </c:pt>
                <c:pt idx="154">
                  <c:v>139.84</c:v>
                </c:pt>
                <c:pt idx="155">
                  <c:v>140.83000000000001</c:v>
                </c:pt>
                <c:pt idx="156">
                  <c:v>141.1</c:v>
                </c:pt>
                <c:pt idx="157">
                  <c:v>142.74</c:v>
                </c:pt>
                <c:pt idx="158">
                  <c:v>142.49</c:v>
                </c:pt>
                <c:pt idx="159">
                  <c:v>143.35</c:v>
                </c:pt>
                <c:pt idx="160">
                  <c:v>144.22</c:v>
                </c:pt>
                <c:pt idx="161">
                  <c:v>144.80000000000001</c:v>
                </c:pt>
                <c:pt idx="162">
                  <c:v>146.13</c:v>
                </c:pt>
                <c:pt idx="163">
                  <c:v>145.21</c:v>
                </c:pt>
                <c:pt idx="164">
                  <c:v>146.91</c:v>
                </c:pt>
                <c:pt idx="165">
                  <c:v>149.27000000000001</c:v>
                </c:pt>
                <c:pt idx="166">
                  <c:v>149.56</c:v>
                </c:pt>
                <c:pt idx="167">
                  <c:v>149.88</c:v>
                </c:pt>
                <c:pt idx="168">
                  <c:v>149.77000000000001</c:v>
                </c:pt>
                <c:pt idx="169">
                  <c:v>148.56</c:v>
                </c:pt>
                <c:pt idx="170">
                  <c:v>148.97</c:v>
                </c:pt>
                <c:pt idx="171">
                  <c:v>147.35</c:v>
                </c:pt>
                <c:pt idx="172">
                  <c:v>145.44999999999999</c:v>
                </c:pt>
                <c:pt idx="173">
                  <c:v>144.51</c:v>
                </c:pt>
                <c:pt idx="174">
                  <c:v>143.47</c:v>
                </c:pt>
                <c:pt idx="175">
                  <c:v>145.91999999999999</c:v>
                </c:pt>
                <c:pt idx="176">
                  <c:v>146.59</c:v>
                </c:pt>
                <c:pt idx="177">
                  <c:v>145.71</c:v>
                </c:pt>
                <c:pt idx="178">
                  <c:v>145.81</c:v>
                </c:pt>
                <c:pt idx="179">
                  <c:v>145.65</c:v>
                </c:pt>
                <c:pt idx="180">
                  <c:v>144.01</c:v>
                </c:pt>
                <c:pt idx="181">
                  <c:v>141.38</c:v>
                </c:pt>
                <c:pt idx="182">
                  <c:v>140.69</c:v>
                </c:pt>
              </c:numCache>
            </c:numRef>
          </c:val>
          <c:smooth val="0"/>
          <c:extLst>
            <c:ext xmlns:c16="http://schemas.microsoft.com/office/drawing/2014/chart" uri="{C3380CC4-5D6E-409C-BE32-E72D297353CC}">
              <c16:uniqueId val="{00000004-9411-4D86-9E78-856F1500C1A0}"/>
            </c:ext>
          </c:extLst>
        </c:ser>
        <c:dLbls>
          <c:showLegendKey val="0"/>
          <c:showVal val="0"/>
          <c:showCatName val="0"/>
          <c:showSerName val="0"/>
          <c:showPercent val="0"/>
          <c:showBubbleSize val="0"/>
        </c:dLbls>
        <c:smooth val="0"/>
        <c:axId val="-1568172528"/>
        <c:axId val="-1324939952"/>
      </c:lineChart>
      <c:dateAx>
        <c:axId val="-156817252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39952"/>
        <c:crosses val="autoZero"/>
        <c:auto val="1"/>
        <c:lblOffset val="100"/>
        <c:baseTimeUnit val="days"/>
      </c:dateAx>
      <c:valAx>
        <c:axId val="-132493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6817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美元人民币!$B$1</c:f>
              <c:strCache>
                <c:ptCount val="1"/>
                <c:pt idx="0">
                  <c:v>中间价:美元兑人民币</c:v>
                </c:pt>
              </c:strCache>
            </c:strRef>
          </c:tx>
          <c:spPr>
            <a:ln w="19050" cap="rnd">
              <a:solidFill>
                <a:schemeClr val="accent1"/>
              </a:solidFill>
              <a:round/>
            </a:ln>
            <a:effectLst/>
          </c:spPr>
          <c:marker>
            <c:symbol val="none"/>
          </c:marker>
          <c:cat>
            <c:numRef>
              <c:f>美元人民币!$A$2:$A$430</c:f>
              <c:numCache>
                <c:formatCode>yyyy\-mm\-dd</c:formatCode>
                <c:ptCount val="401"/>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43145</c:v>
                </c:pt>
                <c:pt idx="32">
                  <c:v>43153</c:v>
                </c:pt>
                <c:pt idx="33">
                  <c:v>43154</c:v>
                </c:pt>
                <c:pt idx="34">
                  <c:v>43157</c:v>
                </c:pt>
                <c:pt idx="35">
                  <c:v>43158</c:v>
                </c:pt>
                <c:pt idx="36">
                  <c:v>43159</c:v>
                </c:pt>
                <c:pt idx="37">
                  <c:v>43160</c:v>
                </c:pt>
                <c:pt idx="38">
                  <c:v>43161</c:v>
                </c:pt>
                <c:pt idx="39">
                  <c:v>43164</c:v>
                </c:pt>
                <c:pt idx="40">
                  <c:v>43165</c:v>
                </c:pt>
                <c:pt idx="41">
                  <c:v>43166</c:v>
                </c:pt>
                <c:pt idx="42">
                  <c:v>43167</c:v>
                </c:pt>
                <c:pt idx="43">
                  <c:v>43168</c:v>
                </c:pt>
                <c:pt idx="44">
                  <c:v>43171</c:v>
                </c:pt>
                <c:pt idx="45">
                  <c:v>43172</c:v>
                </c:pt>
                <c:pt idx="46">
                  <c:v>43173</c:v>
                </c:pt>
                <c:pt idx="47">
                  <c:v>43174</c:v>
                </c:pt>
                <c:pt idx="48">
                  <c:v>43175</c:v>
                </c:pt>
                <c:pt idx="49">
                  <c:v>43178</c:v>
                </c:pt>
                <c:pt idx="50">
                  <c:v>43179</c:v>
                </c:pt>
                <c:pt idx="51">
                  <c:v>43180</c:v>
                </c:pt>
                <c:pt idx="52">
                  <c:v>43181</c:v>
                </c:pt>
                <c:pt idx="53">
                  <c:v>43182</c:v>
                </c:pt>
                <c:pt idx="54">
                  <c:v>43185</c:v>
                </c:pt>
                <c:pt idx="55">
                  <c:v>43186</c:v>
                </c:pt>
                <c:pt idx="56">
                  <c:v>43187</c:v>
                </c:pt>
                <c:pt idx="57">
                  <c:v>43188</c:v>
                </c:pt>
                <c:pt idx="58">
                  <c:v>43189</c:v>
                </c:pt>
                <c:pt idx="59">
                  <c:v>43192</c:v>
                </c:pt>
                <c:pt idx="60">
                  <c:v>43193</c:v>
                </c:pt>
                <c:pt idx="61">
                  <c:v>43194</c:v>
                </c:pt>
                <c:pt idx="62">
                  <c:v>43199</c:v>
                </c:pt>
                <c:pt idx="63">
                  <c:v>43200</c:v>
                </c:pt>
                <c:pt idx="64">
                  <c:v>43201</c:v>
                </c:pt>
                <c:pt idx="65">
                  <c:v>43202</c:v>
                </c:pt>
                <c:pt idx="66">
                  <c:v>43203</c:v>
                </c:pt>
                <c:pt idx="67">
                  <c:v>43206</c:v>
                </c:pt>
                <c:pt idx="68">
                  <c:v>43207</c:v>
                </c:pt>
                <c:pt idx="69">
                  <c:v>43208</c:v>
                </c:pt>
                <c:pt idx="70">
                  <c:v>43209</c:v>
                </c:pt>
                <c:pt idx="71">
                  <c:v>43210</c:v>
                </c:pt>
                <c:pt idx="72">
                  <c:v>43213</c:v>
                </c:pt>
                <c:pt idx="73">
                  <c:v>43214</c:v>
                </c:pt>
                <c:pt idx="74">
                  <c:v>43215</c:v>
                </c:pt>
                <c:pt idx="75">
                  <c:v>43216</c:v>
                </c:pt>
                <c:pt idx="76">
                  <c:v>43217</c:v>
                </c:pt>
                <c:pt idx="77">
                  <c:v>43222</c:v>
                </c:pt>
                <c:pt idx="78">
                  <c:v>43223</c:v>
                </c:pt>
                <c:pt idx="79">
                  <c:v>43224</c:v>
                </c:pt>
                <c:pt idx="80">
                  <c:v>43227</c:v>
                </c:pt>
                <c:pt idx="81">
                  <c:v>43228</c:v>
                </c:pt>
                <c:pt idx="82">
                  <c:v>43229</c:v>
                </c:pt>
                <c:pt idx="83">
                  <c:v>43230</c:v>
                </c:pt>
                <c:pt idx="84">
                  <c:v>43231</c:v>
                </c:pt>
                <c:pt idx="85">
                  <c:v>43234</c:v>
                </c:pt>
                <c:pt idx="86">
                  <c:v>43235</c:v>
                </c:pt>
                <c:pt idx="87">
                  <c:v>43236</c:v>
                </c:pt>
                <c:pt idx="88">
                  <c:v>43237</c:v>
                </c:pt>
                <c:pt idx="89">
                  <c:v>43238</c:v>
                </c:pt>
                <c:pt idx="90">
                  <c:v>43241</c:v>
                </c:pt>
                <c:pt idx="91">
                  <c:v>43242</c:v>
                </c:pt>
                <c:pt idx="92">
                  <c:v>43243</c:v>
                </c:pt>
                <c:pt idx="93">
                  <c:v>43244</c:v>
                </c:pt>
                <c:pt idx="94">
                  <c:v>43245</c:v>
                </c:pt>
                <c:pt idx="95">
                  <c:v>43248</c:v>
                </c:pt>
                <c:pt idx="96">
                  <c:v>43249</c:v>
                </c:pt>
                <c:pt idx="97">
                  <c:v>43250</c:v>
                </c:pt>
                <c:pt idx="98">
                  <c:v>43251</c:v>
                </c:pt>
                <c:pt idx="99">
                  <c:v>43252</c:v>
                </c:pt>
                <c:pt idx="100">
                  <c:v>43255</c:v>
                </c:pt>
                <c:pt idx="101">
                  <c:v>43256</c:v>
                </c:pt>
                <c:pt idx="102">
                  <c:v>43257</c:v>
                </c:pt>
                <c:pt idx="103">
                  <c:v>43258</c:v>
                </c:pt>
                <c:pt idx="104">
                  <c:v>43259</c:v>
                </c:pt>
                <c:pt idx="105">
                  <c:v>43262</c:v>
                </c:pt>
                <c:pt idx="106">
                  <c:v>43263</c:v>
                </c:pt>
                <c:pt idx="107">
                  <c:v>43264</c:v>
                </c:pt>
                <c:pt idx="108">
                  <c:v>43265</c:v>
                </c:pt>
                <c:pt idx="109">
                  <c:v>43266</c:v>
                </c:pt>
                <c:pt idx="110">
                  <c:v>43270</c:v>
                </c:pt>
                <c:pt idx="111">
                  <c:v>43271</c:v>
                </c:pt>
                <c:pt idx="112">
                  <c:v>43272</c:v>
                </c:pt>
                <c:pt idx="113">
                  <c:v>43273</c:v>
                </c:pt>
                <c:pt idx="114">
                  <c:v>43276</c:v>
                </c:pt>
                <c:pt idx="115">
                  <c:v>43277</c:v>
                </c:pt>
                <c:pt idx="116">
                  <c:v>43278</c:v>
                </c:pt>
                <c:pt idx="117">
                  <c:v>43279</c:v>
                </c:pt>
                <c:pt idx="118">
                  <c:v>43280</c:v>
                </c:pt>
                <c:pt idx="119">
                  <c:v>43283</c:v>
                </c:pt>
                <c:pt idx="120">
                  <c:v>43284</c:v>
                </c:pt>
                <c:pt idx="121">
                  <c:v>43285</c:v>
                </c:pt>
                <c:pt idx="122">
                  <c:v>43286</c:v>
                </c:pt>
                <c:pt idx="123">
                  <c:v>43287</c:v>
                </c:pt>
                <c:pt idx="124">
                  <c:v>43290</c:v>
                </c:pt>
                <c:pt idx="125">
                  <c:v>43291</c:v>
                </c:pt>
                <c:pt idx="126">
                  <c:v>43292</c:v>
                </c:pt>
                <c:pt idx="127">
                  <c:v>43293</c:v>
                </c:pt>
                <c:pt idx="128">
                  <c:v>43294</c:v>
                </c:pt>
                <c:pt idx="129">
                  <c:v>43297</c:v>
                </c:pt>
                <c:pt idx="130">
                  <c:v>43298</c:v>
                </c:pt>
                <c:pt idx="131">
                  <c:v>43299</c:v>
                </c:pt>
                <c:pt idx="132">
                  <c:v>43300</c:v>
                </c:pt>
                <c:pt idx="133">
                  <c:v>43301</c:v>
                </c:pt>
                <c:pt idx="134">
                  <c:v>43304</c:v>
                </c:pt>
                <c:pt idx="135">
                  <c:v>43305</c:v>
                </c:pt>
                <c:pt idx="136">
                  <c:v>43306</c:v>
                </c:pt>
                <c:pt idx="137">
                  <c:v>43307</c:v>
                </c:pt>
                <c:pt idx="138">
                  <c:v>43308</c:v>
                </c:pt>
                <c:pt idx="139">
                  <c:v>43311</c:v>
                </c:pt>
                <c:pt idx="140">
                  <c:v>43312</c:v>
                </c:pt>
                <c:pt idx="141">
                  <c:v>43313</c:v>
                </c:pt>
                <c:pt idx="142">
                  <c:v>43314</c:v>
                </c:pt>
                <c:pt idx="143">
                  <c:v>43315</c:v>
                </c:pt>
                <c:pt idx="144">
                  <c:v>43318</c:v>
                </c:pt>
                <c:pt idx="145">
                  <c:v>43319</c:v>
                </c:pt>
                <c:pt idx="146">
                  <c:v>43320</c:v>
                </c:pt>
                <c:pt idx="147">
                  <c:v>43321</c:v>
                </c:pt>
                <c:pt idx="148">
                  <c:v>43322</c:v>
                </c:pt>
                <c:pt idx="149">
                  <c:v>43325</c:v>
                </c:pt>
                <c:pt idx="150">
                  <c:v>43326</c:v>
                </c:pt>
                <c:pt idx="151">
                  <c:v>43327</c:v>
                </c:pt>
                <c:pt idx="152">
                  <c:v>43328</c:v>
                </c:pt>
                <c:pt idx="153">
                  <c:v>43329</c:v>
                </c:pt>
                <c:pt idx="154">
                  <c:v>43332</c:v>
                </c:pt>
                <c:pt idx="155">
                  <c:v>43333</c:v>
                </c:pt>
                <c:pt idx="156">
                  <c:v>43334</c:v>
                </c:pt>
                <c:pt idx="157">
                  <c:v>43335</c:v>
                </c:pt>
                <c:pt idx="158">
                  <c:v>43336</c:v>
                </c:pt>
                <c:pt idx="159">
                  <c:v>43339</c:v>
                </c:pt>
                <c:pt idx="160">
                  <c:v>43340</c:v>
                </c:pt>
                <c:pt idx="161">
                  <c:v>43341</c:v>
                </c:pt>
                <c:pt idx="162">
                  <c:v>43342</c:v>
                </c:pt>
                <c:pt idx="163">
                  <c:v>43343</c:v>
                </c:pt>
                <c:pt idx="164">
                  <c:v>43346</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43368</c:v>
                </c:pt>
                <c:pt idx="180">
                  <c:v>43369</c:v>
                </c:pt>
                <c:pt idx="181">
                  <c:v>43370</c:v>
                </c:pt>
                <c:pt idx="182">
                  <c:v>43371</c:v>
                </c:pt>
                <c:pt idx="183">
                  <c:v>43381</c:v>
                </c:pt>
                <c:pt idx="184">
                  <c:v>43382</c:v>
                </c:pt>
                <c:pt idx="185">
                  <c:v>43383</c:v>
                </c:pt>
                <c:pt idx="186">
                  <c:v>43384</c:v>
                </c:pt>
                <c:pt idx="187">
                  <c:v>43385</c:v>
                </c:pt>
                <c:pt idx="188">
                  <c:v>43388</c:v>
                </c:pt>
                <c:pt idx="189">
                  <c:v>43389</c:v>
                </c:pt>
                <c:pt idx="190">
                  <c:v>43390</c:v>
                </c:pt>
                <c:pt idx="191">
                  <c:v>43391</c:v>
                </c:pt>
                <c:pt idx="192">
                  <c:v>43392</c:v>
                </c:pt>
                <c:pt idx="193">
                  <c:v>43395</c:v>
                </c:pt>
                <c:pt idx="194">
                  <c:v>43396</c:v>
                </c:pt>
                <c:pt idx="195">
                  <c:v>43397</c:v>
                </c:pt>
                <c:pt idx="196">
                  <c:v>43398</c:v>
                </c:pt>
                <c:pt idx="197">
                  <c:v>43399</c:v>
                </c:pt>
                <c:pt idx="198">
                  <c:v>43402</c:v>
                </c:pt>
                <c:pt idx="199">
                  <c:v>43403</c:v>
                </c:pt>
                <c:pt idx="200">
                  <c:v>43404</c:v>
                </c:pt>
                <c:pt idx="201">
                  <c:v>43405</c:v>
                </c:pt>
                <c:pt idx="202">
                  <c:v>43406</c:v>
                </c:pt>
                <c:pt idx="203">
                  <c:v>43409</c:v>
                </c:pt>
                <c:pt idx="204">
                  <c:v>43410</c:v>
                </c:pt>
                <c:pt idx="205">
                  <c:v>43411</c:v>
                </c:pt>
                <c:pt idx="206">
                  <c:v>43412</c:v>
                </c:pt>
                <c:pt idx="207">
                  <c:v>43413</c:v>
                </c:pt>
                <c:pt idx="208">
                  <c:v>43416</c:v>
                </c:pt>
                <c:pt idx="209">
                  <c:v>43417</c:v>
                </c:pt>
                <c:pt idx="210">
                  <c:v>43418</c:v>
                </c:pt>
                <c:pt idx="211">
                  <c:v>43419</c:v>
                </c:pt>
                <c:pt idx="212">
                  <c:v>43420</c:v>
                </c:pt>
                <c:pt idx="213">
                  <c:v>43423</c:v>
                </c:pt>
                <c:pt idx="214">
                  <c:v>43424</c:v>
                </c:pt>
                <c:pt idx="215">
                  <c:v>43425</c:v>
                </c:pt>
                <c:pt idx="216">
                  <c:v>43426</c:v>
                </c:pt>
                <c:pt idx="217">
                  <c:v>43427</c:v>
                </c:pt>
                <c:pt idx="218">
                  <c:v>43430</c:v>
                </c:pt>
                <c:pt idx="219">
                  <c:v>43431</c:v>
                </c:pt>
                <c:pt idx="220">
                  <c:v>43432</c:v>
                </c:pt>
                <c:pt idx="221">
                  <c:v>43433</c:v>
                </c:pt>
                <c:pt idx="222">
                  <c:v>43434</c:v>
                </c:pt>
                <c:pt idx="223">
                  <c:v>43437</c:v>
                </c:pt>
                <c:pt idx="224">
                  <c:v>43438</c:v>
                </c:pt>
                <c:pt idx="225">
                  <c:v>43439</c:v>
                </c:pt>
                <c:pt idx="226">
                  <c:v>43440</c:v>
                </c:pt>
                <c:pt idx="227">
                  <c:v>43441</c:v>
                </c:pt>
                <c:pt idx="228">
                  <c:v>43444</c:v>
                </c:pt>
                <c:pt idx="229">
                  <c:v>43445</c:v>
                </c:pt>
                <c:pt idx="230">
                  <c:v>43446</c:v>
                </c:pt>
                <c:pt idx="231">
                  <c:v>43447</c:v>
                </c:pt>
                <c:pt idx="232">
                  <c:v>43448</c:v>
                </c:pt>
                <c:pt idx="233">
                  <c:v>43451</c:v>
                </c:pt>
                <c:pt idx="234">
                  <c:v>43452</c:v>
                </c:pt>
                <c:pt idx="235">
                  <c:v>43453</c:v>
                </c:pt>
                <c:pt idx="236">
                  <c:v>43454</c:v>
                </c:pt>
                <c:pt idx="237">
                  <c:v>43455</c:v>
                </c:pt>
                <c:pt idx="238">
                  <c:v>43458</c:v>
                </c:pt>
                <c:pt idx="239">
                  <c:v>43459</c:v>
                </c:pt>
                <c:pt idx="240">
                  <c:v>43460</c:v>
                </c:pt>
                <c:pt idx="241">
                  <c:v>43461</c:v>
                </c:pt>
                <c:pt idx="242">
                  <c:v>43462</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43486</c:v>
                </c:pt>
                <c:pt idx="257">
                  <c:v>43487</c:v>
                </c:pt>
                <c:pt idx="258">
                  <c:v>43488</c:v>
                </c:pt>
                <c:pt idx="259">
                  <c:v>43489</c:v>
                </c:pt>
                <c:pt idx="260">
                  <c:v>43490</c:v>
                </c:pt>
                <c:pt idx="261">
                  <c:v>43493</c:v>
                </c:pt>
                <c:pt idx="262">
                  <c:v>43494</c:v>
                </c:pt>
                <c:pt idx="263">
                  <c:v>43495</c:v>
                </c:pt>
                <c:pt idx="264">
                  <c:v>43496</c:v>
                </c:pt>
                <c:pt idx="265">
                  <c:v>43497</c:v>
                </c:pt>
                <c:pt idx="266">
                  <c:v>43507</c:v>
                </c:pt>
                <c:pt idx="267">
                  <c:v>43508</c:v>
                </c:pt>
                <c:pt idx="268">
                  <c:v>43509</c:v>
                </c:pt>
                <c:pt idx="269">
                  <c:v>43510</c:v>
                </c:pt>
                <c:pt idx="270">
                  <c:v>43511</c:v>
                </c:pt>
                <c:pt idx="271">
                  <c:v>43514</c:v>
                </c:pt>
                <c:pt idx="272">
                  <c:v>43515</c:v>
                </c:pt>
                <c:pt idx="273">
                  <c:v>43516</c:v>
                </c:pt>
                <c:pt idx="274">
                  <c:v>43517</c:v>
                </c:pt>
                <c:pt idx="275">
                  <c:v>43518</c:v>
                </c:pt>
                <c:pt idx="276">
                  <c:v>43521</c:v>
                </c:pt>
                <c:pt idx="277">
                  <c:v>43522</c:v>
                </c:pt>
                <c:pt idx="278">
                  <c:v>43523</c:v>
                </c:pt>
                <c:pt idx="279">
                  <c:v>43524</c:v>
                </c:pt>
                <c:pt idx="280">
                  <c:v>43525</c:v>
                </c:pt>
                <c:pt idx="281">
                  <c:v>43528</c:v>
                </c:pt>
                <c:pt idx="282">
                  <c:v>43529</c:v>
                </c:pt>
                <c:pt idx="283">
                  <c:v>43530</c:v>
                </c:pt>
                <c:pt idx="284">
                  <c:v>43531</c:v>
                </c:pt>
                <c:pt idx="285">
                  <c:v>43532</c:v>
                </c:pt>
                <c:pt idx="286">
                  <c:v>43535</c:v>
                </c:pt>
                <c:pt idx="287">
                  <c:v>43536</c:v>
                </c:pt>
                <c:pt idx="288">
                  <c:v>43537</c:v>
                </c:pt>
                <c:pt idx="289">
                  <c:v>43538</c:v>
                </c:pt>
                <c:pt idx="290">
                  <c:v>43539</c:v>
                </c:pt>
                <c:pt idx="291">
                  <c:v>43542</c:v>
                </c:pt>
                <c:pt idx="292">
                  <c:v>43543</c:v>
                </c:pt>
                <c:pt idx="293">
                  <c:v>43544</c:v>
                </c:pt>
                <c:pt idx="294">
                  <c:v>43545</c:v>
                </c:pt>
                <c:pt idx="295">
                  <c:v>43546</c:v>
                </c:pt>
                <c:pt idx="296">
                  <c:v>43549</c:v>
                </c:pt>
                <c:pt idx="297">
                  <c:v>43550</c:v>
                </c:pt>
                <c:pt idx="298">
                  <c:v>43551</c:v>
                </c:pt>
                <c:pt idx="299">
                  <c:v>43552</c:v>
                </c:pt>
                <c:pt idx="300">
                  <c:v>43553</c:v>
                </c:pt>
                <c:pt idx="301">
                  <c:v>43556</c:v>
                </c:pt>
                <c:pt idx="302">
                  <c:v>43557</c:v>
                </c:pt>
                <c:pt idx="303">
                  <c:v>43558</c:v>
                </c:pt>
                <c:pt idx="304">
                  <c:v>43559</c:v>
                </c:pt>
                <c:pt idx="305">
                  <c:v>43563</c:v>
                </c:pt>
                <c:pt idx="306">
                  <c:v>43564</c:v>
                </c:pt>
                <c:pt idx="307">
                  <c:v>43565</c:v>
                </c:pt>
                <c:pt idx="308">
                  <c:v>43566</c:v>
                </c:pt>
                <c:pt idx="309">
                  <c:v>43567</c:v>
                </c:pt>
                <c:pt idx="310">
                  <c:v>43570</c:v>
                </c:pt>
                <c:pt idx="311">
                  <c:v>43571</c:v>
                </c:pt>
                <c:pt idx="312">
                  <c:v>43572</c:v>
                </c:pt>
                <c:pt idx="313">
                  <c:v>43573</c:v>
                </c:pt>
                <c:pt idx="314">
                  <c:v>43574</c:v>
                </c:pt>
                <c:pt idx="315">
                  <c:v>43577</c:v>
                </c:pt>
                <c:pt idx="316">
                  <c:v>43578</c:v>
                </c:pt>
                <c:pt idx="317">
                  <c:v>43579</c:v>
                </c:pt>
                <c:pt idx="318">
                  <c:v>43580</c:v>
                </c:pt>
                <c:pt idx="319">
                  <c:v>43581</c:v>
                </c:pt>
                <c:pt idx="320">
                  <c:v>43584</c:v>
                </c:pt>
                <c:pt idx="321">
                  <c:v>43585</c:v>
                </c:pt>
                <c:pt idx="322">
                  <c:v>43591</c:v>
                </c:pt>
                <c:pt idx="323">
                  <c:v>43592</c:v>
                </c:pt>
                <c:pt idx="324">
                  <c:v>43593</c:v>
                </c:pt>
                <c:pt idx="325">
                  <c:v>43594</c:v>
                </c:pt>
                <c:pt idx="326">
                  <c:v>43595</c:v>
                </c:pt>
                <c:pt idx="327">
                  <c:v>43598</c:v>
                </c:pt>
                <c:pt idx="328">
                  <c:v>43599</c:v>
                </c:pt>
                <c:pt idx="329">
                  <c:v>43600</c:v>
                </c:pt>
                <c:pt idx="330">
                  <c:v>43601</c:v>
                </c:pt>
                <c:pt idx="331">
                  <c:v>43602</c:v>
                </c:pt>
                <c:pt idx="332">
                  <c:v>43605</c:v>
                </c:pt>
                <c:pt idx="333">
                  <c:v>43606</c:v>
                </c:pt>
                <c:pt idx="334">
                  <c:v>43607</c:v>
                </c:pt>
                <c:pt idx="335">
                  <c:v>43608</c:v>
                </c:pt>
                <c:pt idx="336">
                  <c:v>43609</c:v>
                </c:pt>
                <c:pt idx="337">
                  <c:v>43612</c:v>
                </c:pt>
                <c:pt idx="338">
                  <c:v>43613</c:v>
                </c:pt>
                <c:pt idx="339">
                  <c:v>43614</c:v>
                </c:pt>
                <c:pt idx="340">
                  <c:v>43615</c:v>
                </c:pt>
                <c:pt idx="341">
                  <c:v>43616</c:v>
                </c:pt>
                <c:pt idx="342">
                  <c:v>43619</c:v>
                </c:pt>
                <c:pt idx="343">
                  <c:v>43620</c:v>
                </c:pt>
                <c:pt idx="344">
                  <c:v>43621</c:v>
                </c:pt>
                <c:pt idx="345">
                  <c:v>43622</c:v>
                </c:pt>
                <c:pt idx="346">
                  <c:v>43623</c:v>
                </c:pt>
                <c:pt idx="347">
                  <c:v>43626</c:v>
                </c:pt>
                <c:pt idx="348">
                  <c:v>43627</c:v>
                </c:pt>
                <c:pt idx="349">
                  <c:v>43628</c:v>
                </c:pt>
                <c:pt idx="350">
                  <c:v>43629</c:v>
                </c:pt>
                <c:pt idx="351">
                  <c:v>43630</c:v>
                </c:pt>
                <c:pt idx="352">
                  <c:v>43633</c:v>
                </c:pt>
                <c:pt idx="353">
                  <c:v>43634</c:v>
                </c:pt>
                <c:pt idx="354">
                  <c:v>43635</c:v>
                </c:pt>
                <c:pt idx="355">
                  <c:v>43636</c:v>
                </c:pt>
                <c:pt idx="356">
                  <c:v>43637</c:v>
                </c:pt>
                <c:pt idx="357">
                  <c:v>43640</c:v>
                </c:pt>
                <c:pt idx="358">
                  <c:v>43641</c:v>
                </c:pt>
                <c:pt idx="359">
                  <c:v>43642</c:v>
                </c:pt>
                <c:pt idx="360">
                  <c:v>43643</c:v>
                </c:pt>
                <c:pt idx="361">
                  <c:v>43644</c:v>
                </c:pt>
                <c:pt idx="362">
                  <c:v>43647</c:v>
                </c:pt>
                <c:pt idx="363">
                  <c:v>43648</c:v>
                </c:pt>
                <c:pt idx="364">
                  <c:v>43649</c:v>
                </c:pt>
                <c:pt idx="365">
                  <c:v>43650</c:v>
                </c:pt>
                <c:pt idx="366">
                  <c:v>43651</c:v>
                </c:pt>
                <c:pt idx="367">
                  <c:v>43654</c:v>
                </c:pt>
                <c:pt idx="368">
                  <c:v>43655</c:v>
                </c:pt>
                <c:pt idx="369">
                  <c:v>43656</c:v>
                </c:pt>
                <c:pt idx="370">
                  <c:v>43657</c:v>
                </c:pt>
                <c:pt idx="371">
                  <c:v>43658</c:v>
                </c:pt>
                <c:pt idx="372">
                  <c:v>43661</c:v>
                </c:pt>
                <c:pt idx="373">
                  <c:v>43662</c:v>
                </c:pt>
                <c:pt idx="374">
                  <c:v>43663</c:v>
                </c:pt>
                <c:pt idx="375">
                  <c:v>43664</c:v>
                </c:pt>
                <c:pt idx="376">
                  <c:v>43665</c:v>
                </c:pt>
                <c:pt idx="377">
                  <c:v>43668</c:v>
                </c:pt>
                <c:pt idx="378">
                  <c:v>43669</c:v>
                </c:pt>
                <c:pt idx="379">
                  <c:v>43670</c:v>
                </c:pt>
                <c:pt idx="380">
                  <c:v>43671</c:v>
                </c:pt>
                <c:pt idx="381">
                  <c:v>43672</c:v>
                </c:pt>
                <c:pt idx="382">
                  <c:v>43675</c:v>
                </c:pt>
                <c:pt idx="383">
                  <c:v>43676</c:v>
                </c:pt>
                <c:pt idx="384">
                  <c:v>43677</c:v>
                </c:pt>
                <c:pt idx="385">
                  <c:v>43678</c:v>
                </c:pt>
                <c:pt idx="386">
                  <c:v>43679</c:v>
                </c:pt>
                <c:pt idx="387">
                  <c:v>43682</c:v>
                </c:pt>
                <c:pt idx="388">
                  <c:v>43683</c:v>
                </c:pt>
                <c:pt idx="389">
                  <c:v>43684</c:v>
                </c:pt>
                <c:pt idx="390">
                  <c:v>43685</c:v>
                </c:pt>
                <c:pt idx="391">
                  <c:v>43686</c:v>
                </c:pt>
                <c:pt idx="392">
                  <c:v>43689</c:v>
                </c:pt>
                <c:pt idx="393">
                  <c:v>43690</c:v>
                </c:pt>
                <c:pt idx="394">
                  <c:v>43691</c:v>
                </c:pt>
                <c:pt idx="395">
                  <c:v>43692</c:v>
                </c:pt>
                <c:pt idx="396">
                  <c:v>43693</c:v>
                </c:pt>
                <c:pt idx="397">
                  <c:v>43696</c:v>
                </c:pt>
                <c:pt idx="398">
                  <c:v>43697</c:v>
                </c:pt>
                <c:pt idx="399">
                  <c:v>43698</c:v>
                </c:pt>
                <c:pt idx="400">
                  <c:v>43699</c:v>
                </c:pt>
              </c:numCache>
            </c:numRef>
          </c:cat>
          <c:val>
            <c:numRef>
              <c:f>美元人民币!$B$2:$B$430</c:f>
              <c:numCache>
                <c:formatCode>General</c:formatCode>
                <c:ptCount val="401"/>
                <c:pt idx="0">
                  <c:v>6.5079000000000002</c:v>
                </c:pt>
                <c:pt idx="1">
                  <c:v>6.492</c:v>
                </c:pt>
                <c:pt idx="2">
                  <c:v>6.5042999999999997</c:v>
                </c:pt>
                <c:pt idx="3">
                  <c:v>6.4915000000000003</c:v>
                </c:pt>
                <c:pt idx="4">
                  <c:v>6.4832000000000001</c:v>
                </c:pt>
                <c:pt idx="5">
                  <c:v>6.4968000000000004</c:v>
                </c:pt>
                <c:pt idx="6">
                  <c:v>6.5206999999999997</c:v>
                </c:pt>
                <c:pt idx="7">
                  <c:v>6.5147000000000004</c:v>
                </c:pt>
                <c:pt idx="8">
                  <c:v>6.4931999999999999</c:v>
                </c:pt>
                <c:pt idx="9">
                  <c:v>6.4573999999999998</c:v>
                </c:pt>
                <c:pt idx="10">
                  <c:v>6.4371999999999998</c:v>
                </c:pt>
                <c:pt idx="11">
                  <c:v>6.4335000000000004</c:v>
                </c:pt>
                <c:pt idx="12">
                  <c:v>6.4401000000000002</c:v>
                </c:pt>
                <c:pt idx="13">
                  <c:v>6.4169</c:v>
                </c:pt>
                <c:pt idx="14">
                  <c:v>6.4112</c:v>
                </c:pt>
                <c:pt idx="15">
                  <c:v>6.4009</c:v>
                </c:pt>
                <c:pt idx="16">
                  <c:v>6.3916000000000004</c:v>
                </c:pt>
                <c:pt idx="17">
                  <c:v>6.3723999999999998</c:v>
                </c:pt>
                <c:pt idx="18">
                  <c:v>6.3436000000000003</c:v>
                </c:pt>
                <c:pt idx="19">
                  <c:v>6.3266999999999998</c:v>
                </c:pt>
                <c:pt idx="20">
                  <c:v>6.3311999999999999</c:v>
                </c:pt>
                <c:pt idx="21">
                  <c:v>6.3338999999999999</c:v>
                </c:pt>
                <c:pt idx="22">
                  <c:v>6.3045</c:v>
                </c:pt>
                <c:pt idx="23">
                  <c:v>6.2885</c:v>
                </c:pt>
                <c:pt idx="24">
                  <c:v>6.3018999999999998</c:v>
                </c:pt>
                <c:pt idx="25">
                  <c:v>6.3071999999999999</c:v>
                </c:pt>
                <c:pt idx="26">
                  <c:v>6.2881999999999998</c:v>
                </c:pt>
                <c:pt idx="27">
                  <c:v>6.2821999999999996</c:v>
                </c:pt>
                <c:pt idx="28">
                  <c:v>6.3193999999999999</c:v>
                </c:pt>
                <c:pt idx="29">
                  <c:v>6.3000999999999996</c:v>
                </c:pt>
                <c:pt idx="30">
                  <c:v>6.3247</c:v>
                </c:pt>
                <c:pt idx="31">
                  <c:v>6.3428000000000004</c:v>
                </c:pt>
                <c:pt idx="32">
                  <c:v>6.3529999999999998</c:v>
                </c:pt>
                <c:pt idx="33">
                  <c:v>6.3482000000000003</c:v>
                </c:pt>
                <c:pt idx="34">
                  <c:v>6.3377999999999997</c:v>
                </c:pt>
                <c:pt idx="35">
                  <c:v>6.3146000000000004</c:v>
                </c:pt>
                <c:pt idx="36">
                  <c:v>6.3293999999999997</c:v>
                </c:pt>
                <c:pt idx="37">
                  <c:v>6.3352000000000004</c:v>
                </c:pt>
                <c:pt idx="38">
                  <c:v>6.3334000000000001</c:v>
                </c:pt>
                <c:pt idx="39">
                  <c:v>6.3430999999999997</c:v>
                </c:pt>
                <c:pt idx="40">
                  <c:v>6.3385999999999996</c:v>
                </c:pt>
                <c:pt idx="41">
                  <c:v>6.3293999999999997</c:v>
                </c:pt>
                <c:pt idx="42">
                  <c:v>6.3239000000000001</c:v>
                </c:pt>
                <c:pt idx="43">
                  <c:v>6.3451000000000004</c:v>
                </c:pt>
                <c:pt idx="44">
                  <c:v>6.3333000000000004</c:v>
                </c:pt>
                <c:pt idx="45">
                  <c:v>6.3217999999999996</c:v>
                </c:pt>
                <c:pt idx="46">
                  <c:v>6.3205</c:v>
                </c:pt>
                <c:pt idx="47">
                  <c:v>6.3140999999999998</c:v>
                </c:pt>
                <c:pt idx="48">
                  <c:v>6.3339999999999996</c:v>
                </c:pt>
                <c:pt idx="49">
                  <c:v>6.3319999999999999</c:v>
                </c:pt>
                <c:pt idx="50">
                  <c:v>6.3246000000000002</c:v>
                </c:pt>
                <c:pt idx="51">
                  <c:v>6.3395999999999999</c:v>
                </c:pt>
                <c:pt idx="52">
                  <c:v>6.3167</c:v>
                </c:pt>
                <c:pt idx="53">
                  <c:v>6.3272000000000004</c:v>
                </c:pt>
                <c:pt idx="54">
                  <c:v>6.3193000000000001</c:v>
                </c:pt>
                <c:pt idx="55">
                  <c:v>6.2816000000000001</c:v>
                </c:pt>
                <c:pt idx="56">
                  <c:v>6.2785000000000002</c:v>
                </c:pt>
                <c:pt idx="57">
                  <c:v>6.3045999999999998</c:v>
                </c:pt>
                <c:pt idx="58">
                  <c:v>6.2881</c:v>
                </c:pt>
                <c:pt idx="59">
                  <c:v>6.2763999999999998</c:v>
                </c:pt>
                <c:pt idx="60">
                  <c:v>6.2832999999999997</c:v>
                </c:pt>
                <c:pt idx="61">
                  <c:v>6.2926000000000002</c:v>
                </c:pt>
                <c:pt idx="62">
                  <c:v>6.3113999999999999</c:v>
                </c:pt>
                <c:pt idx="63">
                  <c:v>6.3071000000000002</c:v>
                </c:pt>
                <c:pt idx="64">
                  <c:v>6.2911000000000001</c:v>
                </c:pt>
                <c:pt idx="65">
                  <c:v>6.2834000000000003</c:v>
                </c:pt>
                <c:pt idx="66">
                  <c:v>6.2897999999999996</c:v>
                </c:pt>
                <c:pt idx="67">
                  <c:v>6.2884000000000002</c:v>
                </c:pt>
                <c:pt idx="68">
                  <c:v>6.2770999999999999</c:v>
                </c:pt>
                <c:pt idx="69">
                  <c:v>6.2816999999999998</c:v>
                </c:pt>
                <c:pt idx="70">
                  <c:v>6.2831999999999999</c:v>
                </c:pt>
                <c:pt idx="71">
                  <c:v>6.2896999999999998</c:v>
                </c:pt>
                <c:pt idx="72">
                  <c:v>6.3033999999999999</c:v>
                </c:pt>
                <c:pt idx="73">
                  <c:v>6.3228999999999997</c:v>
                </c:pt>
                <c:pt idx="74">
                  <c:v>6.3066000000000004</c:v>
                </c:pt>
                <c:pt idx="75">
                  <c:v>6.3282999999999996</c:v>
                </c:pt>
                <c:pt idx="76">
                  <c:v>6.3392999999999997</c:v>
                </c:pt>
                <c:pt idx="77">
                  <c:v>6.367</c:v>
                </c:pt>
                <c:pt idx="78">
                  <c:v>6.3731999999999998</c:v>
                </c:pt>
                <c:pt idx="79">
                  <c:v>6.3521000000000001</c:v>
                </c:pt>
                <c:pt idx="80">
                  <c:v>6.3583999999999996</c:v>
                </c:pt>
                <c:pt idx="81">
                  <c:v>6.3673999999999999</c:v>
                </c:pt>
                <c:pt idx="82">
                  <c:v>6.3733000000000004</c:v>
                </c:pt>
                <c:pt idx="83">
                  <c:v>6.3768000000000002</c:v>
                </c:pt>
                <c:pt idx="84">
                  <c:v>6.3524000000000003</c:v>
                </c:pt>
                <c:pt idx="85">
                  <c:v>6.3345000000000002</c:v>
                </c:pt>
                <c:pt idx="86">
                  <c:v>6.3486000000000002</c:v>
                </c:pt>
                <c:pt idx="87">
                  <c:v>6.3745000000000003</c:v>
                </c:pt>
                <c:pt idx="88">
                  <c:v>6.3678999999999997</c:v>
                </c:pt>
                <c:pt idx="89">
                  <c:v>6.3762999999999996</c:v>
                </c:pt>
                <c:pt idx="90">
                  <c:v>6.3852000000000002</c:v>
                </c:pt>
                <c:pt idx="91">
                  <c:v>6.3799000000000001</c:v>
                </c:pt>
                <c:pt idx="92">
                  <c:v>6.3773</c:v>
                </c:pt>
                <c:pt idx="93">
                  <c:v>6.3815999999999997</c:v>
                </c:pt>
                <c:pt idx="94">
                  <c:v>6.3867000000000003</c:v>
                </c:pt>
                <c:pt idx="95">
                  <c:v>6.3962000000000003</c:v>
                </c:pt>
                <c:pt idx="96">
                  <c:v>6.4020999999999999</c:v>
                </c:pt>
                <c:pt idx="97">
                  <c:v>6.4207000000000001</c:v>
                </c:pt>
                <c:pt idx="98">
                  <c:v>6.4143999999999997</c:v>
                </c:pt>
                <c:pt idx="99">
                  <c:v>6.4077999999999999</c:v>
                </c:pt>
                <c:pt idx="100">
                  <c:v>6.4207999999999998</c:v>
                </c:pt>
                <c:pt idx="101">
                  <c:v>6.4157000000000002</c:v>
                </c:pt>
                <c:pt idx="102">
                  <c:v>6.4039999999999999</c:v>
                </c:pt>
                <c:pt idx="103">
                  <c:v>6.3918999999999997</c:v>
                </c:pt>
                <c:pt idx="104">
                  <c:v>6.4002999999999997</c:v>
                </c:pt>
                <c:pt idx="105">
                  <c:v>6.4063999999999997</c:v>
                </c:pt>
                <c:pt idx="106">
                  <c:v>6.4120999999999997</c:v>
                </c:pt>
                <c:pt idx="107">
                  <c:v>6.4156000000000004</c:v>
                </c:pt>
                <c:pt idx="108">
                  <c:v>6.3962000000000003</c:v>
                </c:pt>
                <c:pt idx="109">
                  <c:v>6.4306000000000001</c:v>
                </c:pt>
                <c:pt idx="110">
                  <c:v>6.4234999999999998</c:v>
                </c:pt>
                <c:pt idx="111">
                  <c:v>6.4585999999999997</c:v>
                </c:pt>
                <c:pt idx="112">
                  <c:v>6.4706000000000001</c:v>
                </c:pt>
                <c:pt idx="113">
                  <c:v>6.4804000000000004</c:v>
                </c:pt>
                <c:pt idx="114">
                  <c:v>6.4893000000000001</c:v>
                </c:pt>
                <c:pt idx="115">
                  <c:v>6.5179999999999998</c:v>
                </c:pt>
                <c:pt idx="116">
                  <c:v>6.5568999999999997</c:v>
                </c:pt>
                <c:pt idx="117">
                  <c:v>6.5960000000000001</c:v>
                </c:pt>
                <c:pt idx="118">
                  <c:v>6.6166</c:v>
                </c:pt>
                <c:pt idx="119">
                  <c:v>6.6157000000000004</c:v>
                </c:pt>
                <c:pt idx="120">
                  <c:v>6.6497000000000002</c:v>
                </c:pt>
                <c:pt idx="121">
                  <c:v>6.6595000000000004</c:v>
                </c:pt>
                <c:pt idx="122">
                  <c:v>6.6180000000000003</c:v>
                </c:pt>
                <c:pt idx="123">
                  <c:v>6.6336000000000004</c:v>
                </c:pt>
                <c:pt idx="124">
                  <c:v>6.6393000000000004</c:v>
                </c:pt>
                <c:pt idx="125">
                  <c:v>6.6258999999999997</c:v>
                </c:pt>
                <c:pt idx="126">
                  <c:v>6.6234000000000002</c:v>
                </c:pt>
                <c:pt idx="127">
                  <c:v>6.6726000000000001</c:v>
                </c:pt>
                <c:pt idx="128">
                  <c:v>6.6726999999999999</c:v>
                </c:pt>
                <c:pt idx="129">
                  <c:v>6.6757999999999997</c:v>
                </c:pt>
                <c:pt idx="130">
                  <c:v>6.6821000000000002</c:v>
                </c:pt>
                <c:pt idx="131">
                  <c:v>6.6913999999999998</c:v>
                </c:pt>
                <c:pt idx="132">
                  <c:v>6.7065999999999999</c:v>
                </c:pt>
                <c:pt idx="133">
                  <c:v>6.7671000000000001</c:v>
                </c:pt>
                <c:pt idx="134">
                  <c:v>6.7592999999999996</c:v>
                </c:pt>
                <c:pt idx="135">
                  <c:v>6.7891000000000004</c:v>
                </c:pt>
                <c:pt idx="136">
                  <c:v>6.8040000000000003</c:v>
                </c:pt>
                <c:pt idx="137">
                  <c:v>6.7662000000000004</c:v>
                </c:pt>
                <c:pt idx="138">
                  <c:v>6.7942</c:v>
                </c:pt>
                <c:pt idx="139">
                  <c:v>6.8131000000000004</c:v>
                </c:pt>
                <c:pt idx="140">
                  <c:v>6.8164999999999996</c:v>
                </c:pt>
                <c:pt idx="141">
                  <c:v>6.8292999999999999</c:v>
                </c:pt>
                <c:pt idx="142">
                  <c:v>6.7942</c:v>
                </c:pt>
                <c:pt idx="143">
                  <c:v>6.8322000000000003</c:v>
                </c:pt>
                <c:pt idx="144">
                  <c:v>6.8513000000000002</c:v>
                </c:pt>
                <c:pt idx="145">
                  <c:v>6.8430999999999997</c:v>
                </c:pt>
                <c:pt idx="146">
                  <c:v>6.8312999999999997</c:v>
                </c:pt>
                <c:pt idx="147">
                  <c:v>6.8316999999999997</c:v>
                </c:pt>
                <c:pt idx="148">
                  <c:v>6.8395000000000001</c:v>
                </c:pt>
                <c:pt idx="149">
                  <c:v>6.8628999999999998</c:v>
                </c:pt>
                <c:pt idx="150">
                  <c:v>6.8695000000000004</c:v>
                </c:pt>
                <c:pt idx="151">
                  <c:v>6.8856000000000002</c:v>
                </c:pt>
                <c:pt idx="152">
                  <c:v>6.8945999999999996</c:v>
                </c:pt>
                <c:pt idx="153">
                  <c:v>6.8894000000000002</c:v>
                </c:pt>
                <c:pt idx="154">
                  <c:v>6.8718000000000004</c:v>
                </c:pt>
                <c:pt idx="155">
                  <c:v>6.8360000000000003</c:v>
                </c:pt>
                <c:pt idx="156">
                  <c:v>6.8270999999999997</c:v>
                </c:pt>
                <c:pt idx="157">
                  <c:v>6.8367000000000004</c:v>
                </c:pt>
                <c:pt idx="158">
                  <c:v>6.8710000000000004</c:v>
                </c:pt>
                <c:pt idx="159">
                  <c:v>6.8507999999999996</c:v>
                </c:pt>
                <c:pt idx="160">
                  <c:v>6.8052000000000001</c:v>
                </c:pt>
                <c:pt idx="161">
                  <c:v>6.8071999999999999</c:v>
                </c:pt>
                <c:pt idx="162">
                  <c:v>6.8113000000000001</c:v>
                </c:pt>
                <c:pt idx="163">
                  <c:v>6.8246000000000002</c:v>
                </c:pt>
                <c:pt idx="164">
                  <c:v>6.8346999999999998</c:v>
                </c:pt>
                <c:pt idx="165">
                  <c:v>6.8182999999999998</c:v>
                </c:pt>
                <c:pt idx="166">
                  <c:v>6.8266</c:v>
                </c:pt>
                <c:pt idx="167">
                  <c:v>6.8216999999999999</c:v>
                </c:pt>
                <c:pt idx="168">
                  <c:v>6.8212000000000002</c:v>
                </c:pt>
                <c:pt idx="169">
                  <c:v>6.8388999999999998</c:v>
                </c:pt>
                <c:pt idx="170">
                  <c:v>6.8487999999999998</c:v>
                </c:pt>
                <c:pt idx="171">
                  <c:v>6.8545999999999996</c:v>
                </c:pt>
                <c:pt idx="172">
                  <c:v>6.8487999999999998</c:v>
                </c:pt>
                <c:pt idx="173">
                  <c:v>6.8361999999999998</c:v>
                </c:pt>
                <c:pt idx="174">
                  <c:v>6.8509000000000002</c:v>
                </c:pt>
                <c:pt idx="175">
                  <c:v>6.8554000000000004</c:v>
                </c:pt>
                <c:pt idx="176">
                  <c:v>6.8569000000000004</c:v>
                </c:pt>
                <c:pt idx="177">
                  <c:v>6.8529999999999998</c:v>
                </c:pt>
                <c:pt idx="178">
                  <c:v>6.8357000000000001</c:v>
                </c:pt>
                <c:pt idx="179">
                  <c:v>6.8440000000000003</c:v>
                </c:pt>
                <c:pt idx="180">
                  <c:v>6.8571</c:v>
                </c:pt>
                <c:pt idx="181">
                  <c:v>6.8642000000000003</c:v>
                </c:pt>
                <c:pt idx="182">
                  <c:v>6.8792</c:v>
                </c:pt>
                <c:pt idx="183">
                  <c:v>6.8956999999999997</c:v>
                </c:pt>
                <c:pt idx="184">
                  <c:v>6.9019000000000004</c:v>
                </c:pt>
                <c:pt idx="185">
                  <c:v>6.9071999999999996</c:v>
                </c:pt>
                <c:pt idx="186">
                  <c:v>6.9097999999999997</c:v>
                </c:pt>
                <c:pt idx="187">
                  <c:v>6.9119999999999999</c:v>
                </c:pt>
                <c:pt idx="188">
                  <c:v>6.9154</c:v>
                </c:pt>
                <c:pt idx="189">
                  <c:v>6.9119000000000002</c:v>
                </c:pt>
                <c:pt idx="190">
                  <c:v>6.9103000000000003</c:v>
                </c:pt>
                <c:pt idx="191">
                  <c:v>6.9275000000000002</c:v>
                </c:pt>
                <c:pt idx="192">
                  <c:v>6.9386999999999999</c:v>
                </c:pt>
                <c:pt idx="193">
                  <c:v>6.9236000000000004</c:v>
                </c:pt>
                <c:pt idx="194">
                  <c:v>6.9337999999999997</c:v>
                </c:pt>
                <c:pt idx="195">
                  <c:v>6.9356999999999998</c:v>
                </c:pt>
                <c:pt idx="196">
                  <c:v>6.9409000000000001</c:v>
                </c:pt>
                <c:pt idx="197">
                  <c:v>6.9509999999999996</c:v>
                </c:pt>
                <c:pt idx="198">
                  <c:v>6.9377000000000004</c:v>
                </c:pt>
                <c:pt idx="199">
                  <c:v>6.9573999999999998</c:v>
                </c:pt>
                <c:pt idx="200">
                  <c:v>6.9645999999999999</c:v>
                </c:pt>
                <c:pt idx="201">
                  <c:v>6.9669999999999996</c:v>
                </c:pt>
                <c:pt idx="202">
                  <c:v>6.9371</c:v>
                </c:pt>
                <c:pt idx="203">
                  <c:v>6.8975999999999997</c:v>
                </c:pt>
                <c:pt idx="204">
                  <c:v>6.9074999999999998</c:v>
                </c:pt>
                <c:pt idx="205">
                  <c:v>6.9065000000000003</c:v>
                </c:pt>
                <c:pt idx="206">
                  <c:v>6.9162999999999997</c:v>
                </c:pt>
                <c:pt idx="207">
                  <c:v>6.9329000000000001</c:v>
                </c:pt>
                <c:pt idx="208">
                  <c:v>6.9476000000000004</c:v>
                </c:pt>
                <c:pt idx="209">
                  <c:v>6.9629000000000003</c:v>
                </c:pt>
                <c:pt idx="210">
                  <c:v>6.9401999999999999</c:v>
                </c:pt>
                <c:pt idx="211">
                  <c:v>6.9391999999999996</c:v>
                </c:pt>
                <c:pt idx="212">
                  <c:v>6.9377000000000004</c:v>
                </c:pt>
                <c:pt idx="213">
                  <c:v>6.9245000000000001</c:v>
                </c:pt>
                <c:pt idx="214">
                  <c:v>6.9279999999999999</c:v>
                </c:pt>
                <c:pt idx="215">
                  <c:v>6.9448999999999996</c:v>
                </c:pt>
                <c:pt idx="216">
                  <c:v>6.9390999999999998</c:v>
                </c:pt>
                <c:pt idx="217">
                  <c:v>6.9306000000000001</c:v>
                </c:pt>
                <c:pt idx="218">
                  <c:v>6.9452999999999996</c:v>
                </c:pt>
                <c:pt idx="219">
                  <c:v>6.9462999999999999</c:v>
                </c:pt>
                <c:pt idx="220">
                  <c:v>6.95</c:v>
                </c:pt>
                <c:pt idx="221">
                  <c:v>6.9352999999999998</c:v>
                </c:pt>
                <c:pt idx="222">
                  <c:v>6.9356999999999998</c:v>
                </c:pt>
                <c:pt idx="223">
                  <c:v>6.9431000000000003</c:v>
                </c:pt>
                <c:pt idx="224">
                  <c:v>6.8939000000000004</c:v>
                </c:pt>
                <c:pt idx="225">
                  <c:v>6.8475999999999999</c:v>
                </c:pt>
                <c:pt idx="226">
                  <c:v>6.8598999999999997</c:v>
                </c:pt>
                <c:pt idx="227">
                  <c:v>6.8663999999999996</c:v>
                </c:pt>
                <c:pt idx="228">
                  <c:v>6.8693</c:v>
                </c:pt>
                <c:pt idx="229">
                  <c:v>6.8996000000000004</c:v>
                </c:pt>
                <c:pt idx="230">
                  <c:v>6.9063999999999997</c:v>
                </c:pt>
                <c:pt idx="231">
                  <c:v>6.8769</c:v>
                </c:pt>
                <c:pt idx="232">
                  <c:v>6.875</c:v>
                </c:pt>
                <c:pt idx="233">
                  <c:v>6.8907999999999996</c:v>
                </c:pt>
                <c:pt idx="234">
                  <c:v>6.8853999999999997</c:v>
                </c:pt>
                <c:pt idx="235">
                  <c:v>6.8868999999999998</c:v>
                </c:pt>
                <c:pt idx="236">
                  <c:v>6.8936000000000002</c:v>
                </c:pt>
                <c:pt idx="237">
                  <c:v>6.8825000000000003</c:v>
                </c:pt>
                <c:pt idx="238">
                  <c:v>6.9005999999999998</c:v>
                </c:pt>
                <c:pt idx="239">
                  <c:v>6.8918999999999997</c:v>
                </c:pt>
                <c:pt idx="240">
                  <c:v>6.8845000000000001</c:v>
                </c:pt>
                <c:pt idx="241">
                  <c:v>6.8894000000000002</c:v>
                </c:pt>
                <c:pt idx="242">
                  <c:v>6.8632</c:v>
                </c:pt>
                <c:pt idx="243">
                  <c:v>6.8482000000000003</c:v>
                </c:pt>
                <c:pt idx="244">
                  <c:v>6.8631000000000002</c:v>
                </c:pt>
                <c:pt idx="245">
                  <c:v>6.8586</c:v>
                </c:pt>
                <c:pt idx="246">
                  <c:v>6.8517000000000001</c:v>
                </c:pt>
                <c:pt idx="247">
                  <c:v>6.8402000000000003</c:v>
                </c:pt>
                <c:pt idx="248">
                  <c:v>6.8525999999999998</c:v>
                </c:pt>
                <c:pt idx="249">
                  <c:v>6.8159999999999998</c:v>
                </c:pt>
                <c:pt idx="250">
                  <c:v>6.7908999999999997</c:v>
                </c:pt>
                <c:pt idx="251">
                  <c:v>6.7560000000000002</c:v>
                </c:pt>
                <c:pt idx="252">
                  <c:v>6.7542</c:v>
                </c:pt>
                <c:pt idx="253">
                  <c:v>6.7614999999999998</c:v>
                </c:pt>
                <c:pt idx="254">
                  <c:v>6.7591999999999999</c:v>
                </c:pt>
                <c:pt idx="255">
                  <c:v>6.7664999999999997</c:v>
                </c:pt>
                <c:pt idx="256">
                  <c:v>6.7774000000000001</c:v>
                </c:pt>
                <c:pt idx="257">
                  <c:v>6.7854000000000001</c:v>
                </c:pt>
                <c:pt idx="258">
                  <c:v>6.7968999999999999</c:v>
                </c:pt>
                <c:pt idx="259">
                  <c:v>6.7801999999999998</c:v>
                </c:pt>
                <c:pt idx="260">
                  <c:v>6.7941000000000003</c:v>
                </c:pt>
                <c:pt idx="261">
                  <c:v>6.7472000000000003</c:v>
                </c:pt>
                <c:pt idx="262">
                  <c:v>6.7355999999999998</c:v>
                </c:pt>
                <c:pt idx="263">
                  <c:v>6.7343000000000002</c:v>
                </c:pt>
                <c:pt idx="264">
                  <c:v>6.7024999999999997</c:v>
                </c:pt>
                <c:pt idx="265">
                  <c:v>6.7081</c:v>
                </c:pt>
                <c:pt idx="266">
                  <c:v>6.7495000000000003</c:v>
                </c:pt>
                <c:pt idx="267">
                  <c:v>6.7765000000000004</c:v>
                </c:pt>
                <c:pt idx="268">
                  <c:v>6.7675000000000001</c:v>
                </c:pt>
                <c:pt idx="269">
                  <c:v>6.7744</c:v>
                </c:pt>
                <c:pt idx="270">
                  <c:v>6.7622999999999998</c:v>
                </c:pt>
                <c:pt idx="271">
                  <c:v>6.7659000000000002</c:v>
                </c:pt>
                <c:pt idx="272">
                  <c:v>6.7641999999999998</c:v>
                </c:pt>
                <c:pt idx="273">
                  <c:v>6.7557999999999998</c:v>
                </c:pt>
                <c:pt idx="274">
                  <c:v>6.7220000000000004</c:v>
                </c:pt>
                <c:pt idx="275">
                  <c:v>6.7150999999999996</c:v>
                </c:pt>
                <c:pt idx="276">
                  <c:v>6.7130999999999998</c:v>
                </c:pt>
                <c:pt idx="277">
                  <c:v>6.6951999999999998</c:v>
                </c:pt>
                <c:pt idx="278">
                  <c:v>6.6856999999999998</c:v>
                </c:pt>
                <c:pt idx="279">
                  <c:v>6.6901000000000002</c:v>
                </c:pt>
                <c:pt idx="280">
                  <c:v>6.6957000000000004</c:v>
                </c:pt>
                <c:pt idx="281">
                  <c:v>6.7049000000000003</c:v>
                </c:pt>
                <c:pt idx="282">
                  <c:v>6.6997999999999998</c:v>
                </c:pt>
                <c:pt idx="283">
                  <c:v>6.7053000000000003</c:v>
                </c:pt>
                <c:pt idx="284">
                  <c:v>6.7110000000000003</c:v>
                </c:pt>
                <c:pt idx="285">
                  <c:v>6.7234999999999996</c:v>
                </c:pt>
                <c:pt idx="286">
                  <c:v>6.7202000000000002</c:v>
                </c:pt>
                <c:pt idx="287">
                  <c:v>6.7127999999999997</c:v>
                </c:pt>
                <c:pt idx="288">
                  <c:v>6.7114000000000003</c:v>
                </c:pt>
                <c:pt idx="289">
                  <c:v>6.7008999999999999</c:v>
                </c:pt>
                <c:pt idx="290">
                  <c:v>6.7167000000000003</c:v>
                </c:pt>
                <c:pt idx="291">
                  <c:v>6.7088000000000001</c:v>
                </c:pt>
                <c:pt idx="292">
                  <c:v>6.7061999999999999</c:v>
                </c:pt>
                <c:pt idx="293">
                  <c:v>6.7100999999999997</c:v>
                </c:pt>
                <c:pt idx="294">
                  <c:v>6.6849999999999996</c:v>
                </c:pt>
                <c:pt idx="295">
                  <c:v>6.6943999999999999</c:v>
                </c:pt>
                <c:pt idx="296">
                  <c:v>6.7098000000000004</c:v>
                </c:pt>
                <c:pt idx="297">
                  <c:v>6.7042000000000002</c:v>
                </c:pt>
                <c:pt idx="298">
                  <c:v>6.7141000000000002</c:v>
                </c:pt>
                <c:pt idx="299">
                  <c:v>6.7263000000000002</c:v>
                </c:pt>
                <c:pt idx="300">
                  <c:v>6.7335000000000003</c:v>
                </c:pt>
                <c:pt idx="301">
                  <c:v>6.7192999999999996</c:v>
                </c:pt>
                <c:pt idx="302">
                  <c:v>6.7161</c:v>
                </c:pt>
                <c:pt idx="303">
                  <c:v>6.7194000000000003</c:v>
                </c:pt>
                <c:pt idx="304">
                  <c:v>6.7054999999999998</c:v>
                </c:pt>
                <c:pt idx="305">
                  <c:v>6.7201000000000004</c:v>
                </c:pt>
                <c:pt idx="306">
                  <c:v>6.7141999999999999</c:v>
                </c:pt>
                <c:pt idx="307">
                  <c:v>6.7110000000000003</c:v>
                </c:pt>
                <c:pt idx="308">
                  <c:v>6.7088000000000001</c:v>
                </c:pt>
                <c:pt idx="309">
                  <c:v>6.7220000000000004</c:v>
                </c:pt>
                <c:pt idx="310">
                  <c:v>6.7111999999999998</c:v>
                </c:pt>
                <c:pt idx="311">
                  <c:v>6.7096999999999998</c:v>
                </c:pt>
                <c:pt idx="312">
                  <c:v>6.7110000000000003</c:v>
                </c:pt>
                <c:pt idx="313">
                  <c:v>6.6910999999999996</c:v>
                </c:pt>
                <c:pt idx="314">
                  <c:v>6.7042999999999999</c:v>
                </c:pt>
                <c:pt idx="315">
                  <c:v>6.7035</c:v>
                </c:pt>
                <c:pt idx="316">
                  <c:v>6.7081999999999997</c:v>
                </c:pt>
                <c:pt idx="317">
                  <c:v>6.7205000000000004</c:v>
                </c:pt>
                <c:pt idx="318">
                  <c:v>6.7306999999999997</c:v>
                </c:pt>
                <c:pt idx="319">
                  <c:v>6.7306999999999997</c:v>
                </c:pt>
                <c:pt idx="320">
                  <c:v>6.7309999999999999</c:v>
                </c:pt>
                <c:pt idx="321">
                  <c:v>6.7286000000000001</c:v>
                </c:pt>
                <c:pt idx="322">
                  <c:v>6.7343999999999999</c:v>
                </c:pt>
                <c:pt idx="323">
                  <c:v>6.7614000000000001</c:v>
                </c:pt>
                <c:pt idx="324">
                  <c:v>6.7595999999999998</c:v>
                </c:pt>
                <c:pt idx="325">
                  <c:v>6.7664999999999997</c:v>
                </c:pt>
                <c:pt idx="326">
                  <c:v>6.7911999999999999</c:v>
                </c:pt>
                <c:pt idx="327">
                  <c:v>6.7953999999999999</c:v>
                </c:pt>
                <c:pt idx="328">
                  <c:v>6.8365</c:v>
                </c:pt>
                <c:pt idx="329">
                  <c:v>6.8648999999999996</c:v>
                </c:pt>
                <c:pt idx="330">
                  <c:v>6.8688000000000002</c:v>
                </c:pt>
                <c:pt idx="331">
                  <c:v>6.8859000000000004</c:v>
                </c:pt>
                <c:pt idx="332">
                  <c:v>6.8987999999999996</c:v>
                </c:pt>
                <c:pt idx="333">
                  <c:v>6.899</c:v>
                </c:pt>
                <c:pt idx="334">
                  <c:v>6.8992000000000004</c:v>
                </c:pt>
                <c:pt idx="335">
                  <c:v>6.8994</c:v>
                </c:pt>
                <c:pt idx="336">
                  <c:v>6.8993000000000002</c:v>
                </c:pt>
                <c:pt idx="337">
                  <c:v>6.8924000000000003</c:v>
                </c:pt>
                <c:pt idx="338">
                  <c:v>6.8973000000000004</c:v>
                </c:pt>
                <c:pt idx="339">
                  <c:v>6.8987999999999996</c:v>
                </c:pt>
                <c:pt idx="340">
                  <c:v>6.899</c:v>
                </c:pt>
                <c:pt idx="341">
                  <c:v>6.8992000000000004</c:v>
                </c:pt>
                <c:pt idx="342">
                  <c:v>6.8895999999999997</c:v>
                </c:pt>
                <c:pt idx="343">
                  <c:v>6.8822000000000001</c:v>
                </c:pt>
                <c:pt idx="344">
                  <c:v>6.8902999999999999</c:v>
                </c:pt>
                <c:pt idx="345">
                  <c:v>6.8944999999999999</c:v>
                </c:pt>
                <c:pt idx="347">
                  <c:v>6.8925000000000001</c:v>
                </c:pt>
                <c:pt idx="348">
                  <c:v>6.8929999999999998</c:v>
                </c:pt>
                <c:pt idx="349">
                  <c:v>6.8932000000000002</c:v>
                </c:pt>
                <c:pt idx="350">
                  <c:v>6.8933999999999997</c:v>
                </c:pt>
                <c:pt idx="351">
                  <c:v>6.8936999999999999</c:v>
                </c:pt>
                <c:pt idx="352">
                  <c:v>6.8940000000000001</c:v>
                </c:pt>
                <c:pt idx="353">
                  <c:v>6.8941999999999997</c:v>
                </c:pt>
                <c:pt idx="354">
                  <c:v>6.8893000000000004</c:v>
                </c:pt>
                <c:pt idx="355">
                  <c:v>6.8804999999999996</c:v>
                </c:pt>
                <c:pt idx="356">
                  <c:v>6.8472</c:v>
                </c:pt>
                <c:pt idx="357">
                  <c:v>6.8502999999999998</c:v>
                </c:pt>
                <c:pt idx="358">
                  <c:v>6.8579999999999997</c:v>
                </c:pt>
                <c:pt idx="359">
                  <c:v>6.8700999999999999</c:v>
                </c:pt>
                <c:pt idx="360">
                  <c:v>6.8777999999999997</c:v>
                </c:pt>
                <c:pt idx="361">
                  <c:v>6.8746999999999998</c:v>
                </c:pt>
                <c:pt idx="362">
                  <c:v>6.8715999999999999</c:v>
                </c:pt>
                <c:pt idx="363">
                  <c:v>6.8513000000000002</c:v>
                </c:pt>
                <c:pt idx="364">
                  <c:v>6.8639999999999999</c:v>
                </c:pt>
                <c:pt idx="365">
                  <c:v>6.8704999999999998</c:v>
                </c:pt>
                <c:pt idx="366">
                  <c:v>6.8696999999999999</c:v>
                </c:pt>
                <c:pt idx="367">
                  <c:v>6.8880999999999997</c:v>
                </c:pt>
                <c:pt idx="368">
                  <c:v>6.8853</c:v>
                </c:pt>
                <c:pt idx="369">
                  <c:v>6.8856000000000002</c:v>
                </c:pt>
                <c:pt idx="370">
                  <c:v>6.8677000000000001</c:v>
                </c:pt>
                <c:pt idx="371">
                  <c:v>6.8662000000000001</c:v>
                </c:pt>
                <c:pt idx="372">
                  <c:v>6.8677000000000001</c:v>
                </c:pt>
                <c:pt idx="373">
                  <c:v>6.8710000000000004</c:v>
                </c:pt>
                <c:pt idx="374">
                  <c:v>6.8826999999999998</c:v>
                </c:pt>
                <c:pt idx="375">
                  <c:v>6.8761000000000001</c:v>
                </c:pt>
                <c:pt idx="376">
                  <c:v>6.8635000000000002</c:v>
                </c:pt>
                <c:pt idx="377">
                  <c:v>6.8758999999999997</c:v>
                </c:pt>
                <c:pt idx="378">
                  <c:v>6.8818000000000001</c:v>
                </c:pt>
                <c:pt idx="379">
                  <c:v>6.8860000000000001</c:v>
                </c:pt>
                <c:pt idx="380">
                  <c:v>6.8737000000000004</c:v>
                </c:pt>
                <c:pt idx="381">
                  <c:v>6.8795999999999999</c:v>
                </c:pt>
                <c:pt idx="382">
                  <c:v>6.8821000000000003</c:v>
                </c:pt>
                <c:pt idx="383">
                  <c:v>6.8861999999999997</c:v>
                </c:pt>
                <c:pt idx="384">
                  <c:v>6.8841000000000001</c:v>
                </c:pt>
                <c:pt idx="385">
                  <c:v>6.8937999999999997</c:v>
                </c:pt>
                <c:pt idx="386">
                  <c:v>6.8996000000000004</c:v>
                </c:pt>
                <c:pt idx="387">
                  <c:v>6.9225000000000003</c:v>
                </c:pt>
                <c:pt idx="388">
                  <c:v>6.9683000000000002</c:v>
                </c:pt>
                <c:pt idx="389">
                  <c:v>6.9996</c:v>
                </c:pt>
                <c:pt idx="390">
                  <c:v>7.0038999999999998</c:v>
                </c:pt>
                <c:pt idx="391">
                  <c:v>7.0136000000000003</c:v>
                </c:pt>
                <c:pt idx="392">
                  <c:v>7.0210999999999997</c:v>
                </c:pt>
                <c:pt idx="393">
                  <c:v>7.0326000000000004</c:v>
                </c:pt>
                <c:pt idx="394">
                  <c:v>7.0312000000000001</c:v>
                </c:pt>
                <c:pt idx="395">
                  <c:v>7.0267999999999997</c:v>
                </c:pt>
                <c:pt idx="396">
                  <c:v>7.0312000000000001</c:v>
                </c:pt>
                <c:pt idx="397">
                  <c:v>7.0365000000000002</c:v>
                </c:pt>
                <c:pt idx="398">
                  <c:v>7.0453999999999999</c:v>
                </c:pt>
                <c:pt idx="399">
                  <c:v>7.0433000000000003</c:v>
                </c:pt>
                <c:pt idx="400">
                  <c:v>7.0490000000000004</c:v>
                </c:pt>
              </c:numCache>
            </c:numRef>
          </c:val>
          <c:smooth val="0"/>
          <c:extLst>
            <c:ext xmlns:c16="http://schemas.microsoft.com/office/drawing/2014/chart" uri="{C3380CC4-5D6E-409C-BE32-E72D297353CC}">
              <c16:uniqueId val="{00000000-C4FC-430E-9677-7C07A7879A8F}"/>
            </c:ext>
          </c:extLst>
        </c:ser>
        <c:dLbls>
          <c:showLegendKey val="0"/>
          <c:showVal val="0"/>
          <c:showCatName val="0"/>
          <c:showSerName val="0"/>
          <c:showPercent val="0"/>
          <c:showBubbleSize val="0"/>
        </c:dLbls>
        <c:marker val="1"/>
        <c:smooth val="0"/>
        <c:axId val="-1324964976"/>
        <c:axId val="-1324966064"/>
      </c:lineChart>
      <c:lineChart>
        <c:grouping val="standard"/>
        <c:varyColors val="0"/>
        <c:ser>
          <c:idx val="1"/>
          <c:order val="1"/>
          <c:tx>
            <c:strRef>
              <c:f>美元人民币!$C$1</c:f>
              <c:strCache>
                <c:ptCount val="1"/>
                <c:pt idx="0">
                  <c:v>美元指数（右）</c:v>
                </c:pt>
              </c:strCache>
            </c:strRef>
          </c:tx>
          <c:spPr>
            <a:ln w="19050" cap="rnd">
              <a:solidFill>
                <a:schemeClr val="accent2"/>
              </a:solidFill>
              <a:round/>
            </a:ln>
            <a:effectLst/>
          </c:spPr>
          <c:marker>
            <c:symbol val="none"/>
          </c:marker>
          <c:cat>
            <c:numRef>
              <c:f>美元人民币!$A$2:$A$430</c:f>
              <c:numCache>
                <c:formatCode>yyyy\-mm\-dd</c:formatCode>
                <c:ptCount val="401"/>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43145</c:v>
                </c:pt>
                <c:pt idx="32">
                  <c:v>43153</c:v>
                </c:pt>
                <c:pt idx="33">
                  <c:v>43154</c:v>
                </c:pt>
                <c:pt idx="34">
                  <c:v>43157</c:v>
                </c:pt>
                <c:pt idx="35">
                  <c:v>43158</c:v>
                </c:pt>
                <c:pt idx="36">
                  <c:v>43159</c:v>
                </c:pt>
                <c:pt idx="37">
                  <c:v>43160</c:v>
                </c:pt>
                <c:pt idx="38">
                  <c:v>43161</c:v>
                </c:pt>
                <c:pt idx="39">
                  <c:v>43164</c:v>
                </c:pt>
                <c:pt idx="40">
                  <c:v>43165</c:v>
                </c:pt>
                <c:pt idx="41">
                  <c:v>43166</c:v>
                </c:pt>
                <c:pt idx="42">
                  <c:v>43167</c:v>
                </c:pt>
                <c:pt idx="43">
                  <c:v>43168</c:v>
                </c:pt>
                <c:pt idx="44">
                  <c:v>43171</c:v>
                </c:pt>
                <c:pt idx="45">
                  <c:v>43172</c:v>
                </c:pt>
                <c:pt idx="46">
                  <c:v>43173</c:v>
                </c:pt>
                <c:pt idx="47">
                  <c:v>43174</c:v>
                </c:pt>
                <c:pt idx="48">
                  <c:v>43175</c:v>
                </c:pt>
                <c:pt idx="49">
                  <c:v>43178</c:v>
                </c:pt>
                <c:pt idx="50">
                  <c:v>43179</c:v>
                </c:pt>
                <c:pt idx="51">
                  <c:v>43180</c:v>
                </c:pt>
                <c:pt idx="52">
                  <c:v>43181</c:v>
                </c:pt>
                <c:pt idx="53">
                  <c:v>43182</c:v>
                </c:pt>
                <c:pt idx="54">
                  <c:v>43185</c:v>
                </c:pt>
                <c:pt idx="55">
                  <c:v>43186</c:v>
                </c:pt>
                <c:pt idx="56">
                  <c:v>43187</c:v>
                </c:pt>
                <c:pt idx="57">
                  <c:v>43188</c:v>
                </c:pt>
                <c:pt idx="58">
                  <c:v>43189</c:v>
                </c:pt>
                <c:pt idx="59">
                  <c:v>43192</c:v>
                </c:pt>
                <c:pt idx="60">
                  <c:v>43193</c:v>
                </c:pt>
                <c:pt idx="61">
                  <c:v>43194</c:v>
                </c:pt>
                <c:pt idx="62">
                  <c:v>43199</c:v>
                </c:pt>
                <c:pt idx="63">
                  <c:v>43200</c:v>
                </c:pt>
                <c:pt idx="64">
                  <c:v>43201</c:v>
                </c:pt>
                <c:pt idx="65">
                  <c:v>43202</c:v>
                </c:pt>
                <c:pt idx="66">
                  <c:v>43203</c:v>
                </c:pt>
                <c:pt idx="67">
                  <c:v>43206</c:v>
                </c:pt>
                <c:pt idx="68">
                  <c:v>43207</c:v>
                </c:pt>
                <c:pt idx="69">
                  <c:v>43208</c:v>
                </c:pt>
                <c:pt idx="70">
                  <c:v>43209</c:v>
                </c:pt>
                <c:pt idx="71">
                  <c:v>43210</c:v>
                </c:pt>
                <c:pt idx="72">
                  <c:v>43213</c:v>
                </c:pt>
                <c:pt idx="73">
                  <c:v>43214</c:v>
                </c:pt>
                <c:pt idx="74">
                  <c:v>43215</c:v>
                </c:pt>
                <c:pt idx="75">
                  <c:v>43216</c:v>
                </c:pt>
                <c:pt idx="76">
                  <c:v>43217</c:v>
                </c:pt>
                <c:pt idx="77">
                  <c:v>43222</c:v>
                </c:pt>
                <c:pt idx="78">
                  <c:v>43223</c:v>
                </c:pt>
                <c:pt idx="79">
                  <c:v>43224</c:v>
                </c:pt>
                <c:pt idx="80">
                  <c:v>43227</c:v>
                </c:pt>
                <c:pt idx="81">
                  <c:v>43228</c:v>
                </c:pt>
                <c:pt idx="82">
                  <c:v>43229</c:v>
                </c:pt>
                <c:pt idx="83">
                  <c:v>43230</c:v>
                </c:pt>
                <c:pt idx="84">
                  <c:v>43231</c:v>
                </c:pt>
                <c:pt idx="85">
                  <c:v>43234</c:v>
                </c:pt>
                <c:pt idx="86">
                  <c:v>43235</c:v>
                </c:pt>
                <c:pt idx="87">
                  <c:v>43236</c:v>
                </c:pt>
                <c:pt idx="88">
                  <c:v>43237</c:v>
                </c:pt>
                <c:pt idx="89">
                  <c:v>43238</c:v>
                </c:pt>
                <c:pt idx="90">
                  <c:v>43241</c:v>
                </c:pt>
                <c:pt idx="91">
                  <c:v>43242</c:v>
                </c:pt>
                <c:pt idx="92">
                  <c:v>43243</c:v>
                </c:pt>
                <c:pt idx="93">
                  <c:v>43244</c:v>
                </c:pt>
                <c:pt idx="94">
                  <c:v>43245</c:v>
                </c:pt>
                <c:pt idx="95">
                  <c:v>43248</c:v>
                </c:pt>
                <c:pt idx="96">
                  <c:v>43249</c:v>
                </c:pt>
                <c:pt idx="97">
                  <c:v>43250</c:v>
                </c:pt>
                <c:pt idx="98">
                  <c:v>43251</c:v>
                </c:pt>
                <c:pt idx="99">
                  <c:v>43252</c:v>
                </c:pt>
                <c:pt idx="100">
                  <c:v>43255</c:v>
                </c:pt>
                <c:pt idx="101">
                  <c:v>43256</c:v>
                </c:pt>
                <c:pt idx="102">
                  <c:v>43257</c:v>
                </c:pt>
                <c:pt idx="103">
                  <c:v>43258</c:v>
                </c:pt>
                <c:pt idx="104">
                  <c:v>43259</c:v>
                </c:pt>
                <c:pt idx="105">
                  <c:v>43262</c:v>
                </c:pt>
                <c:pt idx="106">
                  <c:v>43263</c:v>
                </c:pt>
                <c:pt idx="107">
                  <c:v>43264</c:v>
                </c:pt>
                <c:pt idx="108">
                  <c:v>43265</c:v>
                </c:pt>
                <c:pt idx="109">
                  <c:v>43266</c:v>
                </c:pt>
                <c:pt idx="110">
                  <c:v>43270</c:v>
                </c:pt>
                <c:pt idx="111">
                  <c:v>43271</c:v>
                </c:pt>
                <c:pt idx="112">
                  <c:v>43272</c:v>
                </c:pt>
                <c:pt idx="113">
                  <c:v>43273</c:v>
                </c:pt>
                <c:pt idx="114">
                  <c:v>43276</c:v>
                </c:pt>
                <c:pt idx="115">
                  <c:v>43277</c:v>
                </c:pt>
                <c:pt idx="116">
                  <c:v>43278</c:v>
                </c:pt>
                <c:pt idx="117">
                  <c:v>43279</c:v>
                </c:pt>
                <c:pt idx="118">
                  <c:v>43280</c:v>
                </c:pt>
                <c:pt idx="119">
                  <c:v>43283</c:v>
                </c:pt>
                <c:pt idx="120">
                  <c:v>43284</c:v>
                </c:pt>
                <c:pt idx="121">
                  <c:v>43285</c:v>
                </c:pt>
                <c:pt idx="122">
                  <c:v>43286</c:v>
                </c:pt>
                <c:pt idx="123">
                  <c:v>43287</c:v>
                </c:pt>
                <c:pt idx="124">
                  <c:v>43290</c:v>
                </c:pt>
                <c:pt idx="125">
                  <c:v>43291</c:v>
                </c:pt>
                <c:pt idx="126">
                  <c:v>43292</c:v>
                </c:pt>
                <c:pt idx="127">
                  <c:v>43293</c:v>
                </c:pt>
                <c:pt idx="128">
                  <c:v>43294</c:v>
                </c:pt>
                <c:pt idx="129">
                  <c:v>43297</c:v>
                </c:pt>
                <c:pt idx="130">
                  <c:v>43298</c:v>
                </c:pt>
                <c:pt idx="131">
                  <c:v>43299</c:v>
                </c:pt>
                <c:pt idx="132">
                  <c:v>43300</c:v>
                </c:pt>
                <c:pt idx="133">
                  <c:v>43301</c:v>
                </c:pt>
                <c:pt idx="134">
                  <c:v>43304</c:v>
                </c:pt>
                <c:pt idx="135">
                  <c:v>43305</c:v>
                </c:pt>
                <c:pt idx="136">
                  <c:v>43306</c:v>
                </c:pt>
                <c:pt idx="137">
                  <c:v>43307</c:v>
                </c:pt>
                <c:pt idx="138">
                  <c:v>43308</c:v>
                </c:pt>
                <c:pt idx="139">
                  <c:v>43311</c:v>
                </c:pt>
                <c:pt idx="140">
                  <c:v>43312</c:v>
                </c:pt>
                <c:pt idx="141">
                  <c:v>43313</c:v>
                </c:pt>
                <c:pt idx="142">
                  <c:v>43314</c:v>
                </c:pt>
                <c:pt idx="143">
                  <c:v>43315</c:v>
                </c:pt>
                <c:pt idx="144">
                  <c:v>43318</c:v>
                </c:pt>
                <c:pt idx="145">
                  <c:v>43319</c:v>
                </c:pt>
                <c:pt idx="146">
                  <c:v>43320</c:v>
                </c:pt>
                <c:pt idx="147">
                  <c:v>43321</c:v>
                </c:pt>
                <c:pt idx="148">
                  <c:v>43322</c:v>
                </c:pt>
                <c:pt idx="149">
                  <c:v>43325</c:v>
                </c:pt>
                <c:pt idx="150">
                  <c:v>43326</c:v>
                </c:pt>
                <c:pt idx="151">
                  <c:v>43327</c:v>
                </c:pt>
                <c:pt idx="152">
                  <c:v>43328</c:v>
                </c:pt>
                <c:pt idx="153">
                  <c:v>43329</c:v>
                </c:pt>
                <c:pt idx="154">
                  <c:v>43332</c:v>
                </c:pt>
                <c:pt idx="155">
                  <c:v>43333</c:v>
                </c:pt>
                <c:pt idx="156">
                  <c:v>43334</c:v>
                </c:pt>
                <c:pt idx="157">
                  <c:v>43335</c:v>
                </c:pt>
                <c:pt idx="158">
                  <c:v>43336</c:v>
                </c:pt>
                <c:pt idx="159">
                  <c:v>43339</c:v>
                </c:pt>
                <c:pt idx="160">
                  <c:v>43340</c:v>
                </c:pt>
                <c:pt idx="161">
                  <c:v>43341</c:v>
                </c:pt>
                <c:pt idx="162">
                  <c:v>43342</c:v>
                </c:pt>
                <c:pt idx="163">
                  <c:v>43343</c:v>
                </c:pt>
                <c:pt idx="164">
                  <c:v>43346</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43368</c:v>
                </c:pt>
                <c:pt idx="180">
                  <c:v>43369</c:v>
                </c:pt>
                <c:pt idx="181">
                  <c:v>43370</c:v>
                </c:pt>
                <c:pt idx="182">
                  <c:v>43371</c:v>
                </c:pt>
                <c:pt idx="183">
                  <c:v>43381</c:v>
                </c:pt>
                <c:pt idx="184">
                  <c:v>43382</c:v>
                </c:pt>
                <c:pt idx="185">
                  <c:v>43383</c:v>
                </c:pt>
                <c:pt idx="186">
                  <c:v>43384</c:v>
                </c:pt>
                <c:pt idx="187">
                  <c:v>43385</c:v>
                </c:pt>
                <c:pt idx="188">
                  <c:v>43388</c:v>
                </c:pt>
                <c:pt idx="189">
                  <c:v>43389</c:v>
                </c:pt>
                <c:pt idx="190">
                  <c:v>43390</c:v>
                </c:pt>
                <c:pt idx="191">
                  <c:v>43391</c:v>
                </c:pt>
                <c:pt idx="192">
                  <c:v>43392</c:v>
                </c:pt>
                <c:pt idx="193">
                  <c:v>43395</c:v>
                </c:pt>
                <c:pt idx="194">
                  <c:v>43396</c:v>
                </c:pt>
                <c:pt idx="195">
                  <c:v>43397</c:v>
                </c:pt>
                <c:pt idx="196">
                  <c:v>43398</c:v>
                </c:pt>
                <c:pt idx="197">
                  <c:v>43399</c:v>
                </c:pt>
                <c:pt idx="198">
                  <c:v>43402</c:v>
                </c:pt>
                <c:pt idx="199">
                  <c:v>43403</c:v>
                </c:pt>
                <c:pt idx="200">
                  <c:v>43404</c:v>
                </c:pt>
                <c:pt idx="201">
                  <c:v>43405</c:v>
                </c:pt>
                <c:pt idx="202">
                  <c:v>43406</c:v>
                </c:pt>
                <c:pt idx="203">
                  <c:v>43409</c:v>
                </c:pt>
                <c:pt idx="204">
                  <c:v>43410</c:v>
                </c:pt>
                <c:pt idx="205">
                  <c:v>43411</c:v>
                </c:pt>
                <c:pt idx="206">
                  <c:v>43412</c:v>
                </c:pt>
                <c:pt idx="207">
                  <c:v>43413</c:v>
                </c:pt>
                <c:pt idx="208">
                  <c:v>43416</c:v>
                </c:pt>
                <c:pt idx="209">
                  <c:v>43417</c:v>
                </c:pt>
                <c:pt idx="210">
                  <c:v>43418</c:v>
                </c:pt>
                <c:pt idx="211">
                  <c:v>43419</c:v>
                </c:pt>
                <c:pt idx="212">
                  <c:v>43420</c:v>
                </c:pt>
                <c:pt idx="213">
                  <c:v>43423</c:v>
                </c:pt>
                <c:pt idx="214">
                  <c:v>43424</c:v>
                </c:pt>
                <c:pt idx="215">
                  <c:v>43425</c:v>
                </c:pt>
                <c:pt idx="216">
                  <c:v>43426</c:v>
                </c:pt>
                <c:pt idx="217">
                  <c:v>43427</c:v>
                </c:pt>
                <c:pt idx="218">
                  <c:v>43430</c:v>
                </c:pt>
                <c:pt idx="219">
                  <c:v>43431</c:v>
                </c:pt>
                <c:pt idx="220">
                  <c:v>43432</c:v>
                </c:pt>
                <c:pt idx="221">
                  <c:v>43433</c:v>
                </c:pt>
                <c:pt idx="222">
                  <c:v>43434</c:v>
                </c:pt>
                <c:pt idx="223">
                  <c:v>43437</c:v>
                </c:pt>
                <c:pt idx="224">
                  <c:v>43438</c:v>
                </c:pt>
                <c:pt idx="225">
                  <c:v>43439</c:v>
                </c:pt>
                <c:pt idx="226">
                  <c:v>43440</c:v>
                </c:pt>
                <c:pt idx="227">
                  <c:v>43441</c:v>
                </c:pt>
                <c:pt idx="228">
                  <c:v>43444</c:v>
                </c:pt>
                <c:pt idx="229">
                  <c:v>43445</c:v>
                </c:pt>
                <c:pt idx="230">
                  <c:v>43446</c:v>
                </c:pt>
                <c:pt idx="231">
                  <c:v>43447</c:v>
                </c:pt>
                <c:pt idx="232">
                  <c:v>43448</c:v>
                </c:pt>
                <c:pt idx="233">
                  <c:v>43451</c:v>
                </c:pt>
                <c:pt idx="234">
                  <c:v>43452</c:v>
                </c:pt>
                <c:pt idx="235">
                  <c:v>43453</c:v>
                </c:pt>
                <c:pt idx="236">
                  <c:v>43454</c:v>
                </c:pt>
                <c:pt idx="237">
                  <c:v>43455</c:v>
                </c:pt>
                <c:pt idx="238">
                  <c:v>43458</c:v>
                </c:pt>
                <c:pt idx="239">
                  <c:v>43459</c:v>
                </c:pt>
                <c:pt idx="240">
                  <c:v>43460</c:v>
                </c:pt>
                <c:pt idx="241">
                  <c:v>43461</c:v>
                </c:pt>
                <c:pt idx="242">
                  <c:v>43462</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43486</c:v>
                </c:pt>
                <c:pt idx="257">
                  <c:v>43487</c:v>
                </c:pt>
                <c:pt idx="258">
                  <c:v>43488</c:v>
                </c:pt>
                <c:pt idx="259">
                  <c:v>43489</c:v>
                </c:pt>
                <c:pt idx="260">
                  <c:v>43490</c:v>
                </c:pt>
                <c:pt idx="261">
                  <c:v>43493</c:v>
                </c:pt>
                <c:pt idx="262">
                  <c:v>43494</c:v>
                </c:pt>
                <c:pt idx="263">
                  <c:v>43495</c:v>
                </c:pt>
                <c:pt idx="264">
                  <c:v>43496</c:v>
                </c:pt>
                <c:pt idx="265">
                  <c:v>43497</c:v>
                </c:pt>
                <c:pt idx="266">
                  <c:v>43507</c:v>
                </c:pt>
                <c:pt idx="267">
                  <c:v>43508</c:v>
                </c:pt>
                <c:pt idx="268">
                  <c:v>43509</c:v>
                </c:pt>
                <c:pt idx="269">
                  <c:v>43510</c:v>
                </c:pt>
                <c:pt idx="270">
                  <c:v>43511</c:v>
                </c:pt>
                <c:pt idx="271">
                  <c:v>43514</c:v>
                </c:pt>
                <c:pt idx="272">
                  <c:v>43515</c:v>
                </c:pt>
                <c:pt idx="273">
                  <c:v>43516</c:v>
                </c:pt>
                <c:pt idx="274">
                  <c:v>43517</c:v>
                </c:pt>
                <c:pt idx="275">
                  <c:v>43518</c:v>
                </c:pt>
                <c:pt idx="276">
                  <c:v>43521</c:v>
                </c:pt>
                <c:pt idx="277">
                  <c:v>43522</c:v>
                </c:pt>
                <c:pt idx="278">
                  <c:v>43523</c:v>
                </c:pt>
                <c:pt idx="279">
                  <c:v>43524</c:v>
                </c:pt>
                <c:pt idx="280">
                  <c:v>43525</c:v>
                </c:pt>
                <c:pt idx="281">
                  <c:v>43528</c:v>
                </c:pt>
                <c:pt idx="282">
                  <c:v>43529</c:v>
                </c:pt>
                <c:pt idx="283">
                  <c:v>43530</c:v>
                </c:pt>
                <c:pt idx="284">
                  <c:v>43531</c:v>
                </c:pt>
                <c:pt idx="285">
                  <c:v>43532</c:v>
                </c:pt>
                <c:pt idx="286">
                  <c:v>43535</c:v>
                </c:pt>
                <c:pt idx="287">
                  <c:v>43536</c:v>
                </c:pt>
                <c:pt idx="288">
                  <c:v>43537</c:v>
                </c:pt>
                <c:pt idx="289">
                  <c:v>43538</c:v>
                </c:pt>
                <c:pt idx="290">
                  <c:v>43539</c:v>
                </c:pt>
                <c:pt idx="291">
                  <c:v>43542</c:v>
                </c:pt>
                <c:pt idx="292">
                  <c:v>43543</c:v>
                </c:pt>
                <c:pt idx="293">
                  <c:v>43544</c:v>
                </c:pt>
                <c:pt idx="294">
                  <c:v>43545</c:v>
                </c:pt>
                <c:pt idx="295">
                  <c:v>43546</c:v>
                </c:pt>
                <c:pt idx="296">
                  <c:v>43549</c:v>
                </c:pt>
                <c:pt idx="297">
                  <c:v>43550</c:v>
                </c:pt>
                <c:pt idx="298">
                  <c:v>43551</c:v>
                </c:pt>
                <c:pt idx="299">
                  <c:v>43552</c:v>
                </c:pt>
                <c:pt idx="300">
                  <c:v>43553</c:v>
                </c:pt>
                <c:pt idx="301">
                  <c:v>43556</c:v>
                </c:pt>
                <c:pt idx="302">
                  <c:v>43557</c:v>
                </c:pt>
                <c:pt idx="303">
                  <c:v>43558</c:v>
                </c:pt>
                <c:pt idx="304">
                  <c:v>43559</c:v>
                </c:pt>
                <c:pt idx="305">
                  <c:v>43563</c:v>
                </c:pt>
                <c:pt idx="306">
                  <c:v>43564</c:v>
                </c:pt>
                <c:pt idx="307">
                  <c:v>43565</c:v>
                </c:pt>
                <c:pt idx="308">
                  <c:v>43566</c:v>
                </c:pt>
                <c:pt idx="309">
                  <c:v>43567</c:v>
                </c:pt>
                <c:pt idx="310">
                  <c:v>43570</c:v>
                </c:pt>
                <c:pt idx="311">
                  <c:v>43571</c:v>
                </c:pt>
                <c:pt idx="312">
                  <c:v>43572</c:v>
                </c:pt>
                <c:pt idx="313">
                  <c:v>43573</c:v>
                </c:pt>
                <c:pt idx="314">
                  <c:v>43574</c:v>
                </c:pt>
                <c:pt idx="315">
                  <c:v>43577</c:v>
                </c:pt>
                <c:pt idx="316">
                  <c:v>43578</c:v>
                </c:pt>
                <c:pt idx="317">
                  <c:v>43579</c:v>
                </c:pt>
                <c:pt idx="318">
                  <c:v>43580</c:v>
                </c:pt>
                <c:pt idx="319">
                  <c:v>43581</c:v>
                </c:pt>
                <c:pt idx="320">
                  <c:v>43584</c:v>
                </c:pt>
                <c:pt idx="321">
                  <c:v>43585</c:v>
                </c:pt>
                <c:pt idx="322">
                  <c:v>43591</c:v>
                </c:pt>
                <c:pt idx="323">
                  <c:v>43592</c:v>
                </c:pt>
                <c:pt idx="324">
                  <c:v>43593</c:v>
                </c:pt>
                <c:pt idx="325">
                  <c:v>43594</c:v>
                </c:pt>
                <c:pt idx="326">
                  <c:v>43595</c:v>
                </c:pt>
                <c:pt idx="327">
                  <c:v>43598</c:v>
                </c:pt>
                <c:pt idx="328">
                  <c:v>43599</c:v>
                </c:pt>
                <c:pt idx="329">
                  <c:v>43600</c:v>
                </c:pt>
                <c:pt idx="330">
                  <c:v>43601</c:v>
                </c:pt>
                <c:pt idx="331">
                  <c:v>43602</c:v>
                </c:pt>
                <c:pt idx="332">
                  <c:v>43605</c:v>
                </c:pt>
                <c:pt idx="333">
                  <c:v>43606</c:v>
                </c:pt>
                <c:pt idx="334">
                  <c:v>43607</c:v>
                </c:pt>
                <c:pt idx="335">
                  <c:v>43608</c:v>
                </c:pt>
                <c:pt idx="336">
                  <c:v>43609</c:v>
                </c:pt>
                <c:pt idx="337">
                  <c:v>43612</c:v>
                </c:pt>
                <c:pt idx="338">
                  <c:v>43613</c:v>
                </c:pt>
                <c:pt idx="339">
                  <c:v>43614</c:v>
                </c:pt>
                <c:pt idx="340">
                  <c:v>43615</c:v>
                </c:pt>
                <c:pt idx="341">
                  <c:v>43616</c:v>
                </c:pt>
                <c:pt idx="342">
                  <c:v>43619</c:v>
                </c:pt>
                <c:pt idx="343">
                  <c:v>43620</c:v>
                </c:pt>
                <c:pt idx="344">
                  <c:v>43621</c:v>
                </c:pt>
                <c:pt idx="345">
                  <c:v>43622</c:v>
                </c:pt>
                <c:pt idx="346">
                  <c:v>43623</c:v>
                </c:pt>
                <c:pt idx="347">
                  <c:v>43626</c:v>
                </c:pt>
                <c:pt idx="348">
                  <c:v>43627</c:v>
                </c:pt>
                <c:pt idx="349">
                  <c:v>43628</c:v>
                </c:pt>
                <c:pt idx="350">
                  <c:v>43629</c:v>
                </c:pt>
                <c:pt idx="351">
                  <c:v>43630</c:v>
                </c:pt>
                <c:pt idx="352">
                  <c:v>43633</c:v>
                </c:pt>
                <c:pt idx="353">
                  <c:v>43634</c:v>
                </c:pt>
                <c:pt idx="354">
                  <c:v>43635</c:v>
                </c:pt>
                <c:pt idx="355">
                  <c:v>43636</c:v>
                </c:pt>
                <c:pt idx="356">
                  <c:v>43637</c:v>
                </c:pt>
                <c:pt idx="357">
                  <c:v>43640</c:v>
                </c:pt>
                <c:pt idx="358">
                  <c:v>43641</c:v>
                </c:pt>
                <c:pt idx="359">
                  <c:v>43642</c:v>
                </c:pt>
                <c:pt idx="360">
                  <c:v>43643</c:v>
                </c:pt>
                <c:pt idx="361">
                  <c:v>43644</c:v>
                </c:pt>
                <c:pt idx="362">
                  <c:v>43647</c:v>
                </c:pt>
                <c:pt idx="363">
                  <c:v>43648</c:v>
                </c:pt>
                <c:pt idx="364">
                  <c:v>43649</c:v>
                </c:pt>
                <c:pt idx="365">
                  <c:v>43650</c:v>
                </c:pt>
                <c:pt idx="366">
                  <c:v>43651</c:v>
                </c:pt>
                <c:pt idx="367">
                  <c:v>43654</c:v>
                </c:pt>
                <c:pt idx="368">
                  <c:v>43655</c:v>
                </c:pt>
                <c:pt idx="369">
                  <c:v>43656</c:v>
                </c:pt>
                <c:pt idx="370">
                  <c:v>43657</c:v>
                </c:pt>
                <c:pt idx="371">
                  <c:v>43658</c:v>
                </c:pt>
                <c:pt idx="372">
                  <c:v>43661</c:v>
                </c:pt>
                <c:pt idx="373">
                  <c:v>43662</c:v>
                </c:pt>
                <c:pt idx="374">
                  <c:v>43663</c:v>
                </c:pt>
                <c:pt idx="375">
                  <c:v>43664</c:v>
                </c:pt>
                <c:pt idx="376">
                  <c:v>43665</c:v>
                </c:pt>
                <c:pt idx="377">
                  <c:v>43668</c:v>
                </c:pt>
                <c:pt idx="378">
                  <c:v>43669</c:v>
                </c:pt>
                <c:pt idx="379">
                  <c:v>43670</c:v>
                </c:pt>
                <c:pt idx="380">
                  <c:v>43671</c:v>
                </c:pt>
                <c:pt idx="381">
                  <c:v>43672</c:v>
                </c:pt>
                <c:pt idx="382">
                  <c:v>43675</c:v>
                </c:pt>
                <c:pt idx="383">
                  <c:v>43676</c:v>
                </c:pt>
                <c:pt idx="384">
                  <c:v>43677</c:v>
                </c:pt>
                <c:pt idx="385">
                  <c:v>43678</c:v>
                </c:pt>
                <c:pt idx="386">
                  <c:v>43679</c:v>
                </c:pt>
                <c:pt idx="387">
                  <c:v>43682</c:v>
                </c:pt>
                <c:pt idx="388">
                  <c:v>43683</c:v>
                </c:pt>
                <c:pt idx="389">
                  <c:v>43684</c:v>
                </c:pt>
                <c:pt idx="390">
                  <c:v>43685</c:v>
                </c:pt>
                <c:pt idx="391">
                  <c:v>43686</c:v>
                </c:pt>
                <c:pt idx="392">
                  <c:v>43689</c:v>
                </c:pt>
                <c:pt idx="393">
                  <c:v>43690</c:v>
                </c:pt>
                <c:pt idx="394">
                  <c:v>43691</c:v>
                </c:pt>
                <c:pt idx="395">
                  <c:v>43692</c:v>
                </c:pt>
                <c:pt idx="396">
                  <c:v>43693</c:v>
                </c:pt>
                <c:pt idx="397">
                  <c:v>43696</c:v>
                </c:pt>
                <c:pt idx="398">
                  <c:v>43697</c:v>
                </c:pt>
                <c:pt idx="399">
                  <c:v>43698</c:v>
                </c:pt>
                <c:pt idx="400">
                  <c:v>43699</c:v>
                </c:pt>
              </c:numCache>
            </c:numRef>
          </c:cat>
          <c:val>
            <c:numRef>
              <c:f>美元人民币!$C$2:$C$430</c:f>
              <c:numCache>
                <c:formatCode>General</c:formatCode>
                <c:ptCount val="401"/>
                <c:pt idx="0">
                  <c:v>91.861599999999996</c:v>
                </c:pt>
                <c:pt idx="1">
                  <c:v>92.1708</c:v>
                </c:pt>
                <c:pt idx="2">
                  <c:v>91.869100000000003</c:v>
                </c:pt>
                <c:pt idx="3">
                  <c:v>92.026799999999994</c:v>
                </c:pt>
                <c:pt idx="4">
                  <c:v>92.335099999999997</c:v>
                </c:pt>
                <c:pt idx="5">
                  <c:v>92.506299999999996</c:v>
                </c:pt>
                <c:pt idx="6">
                  <c:v>92.379099999999994</c:v>
                </c:pt>
                <c:pt idx="7">
                  <c:v>91.916300000000007</c:v>
                </c:pt>
                <c:pt idx="8">
                  <c:v>90.861500000000007</c:v>
                </c:pt>
                <c:pt idx="9">
                  <c:v>90.435400000000001</c:v>
                </c:pt>
                <c:pt idx="10">
                  <c:v>90.467100000000002</c:v>
                </c:pt>
                <c:pt idx="11">
                  <c:v>90.882300000000001</c:v>
                </c:pt>
                <c:pt idx="12">
                  <c:v>90.523200000000003</c:v>
                </c:pt>
                <c:pt idx="13">
                  <c:v>90.702500000000001</c:v>
                </c:pt>
                <c:pt idx="14">
                  <c:v>90.372600000000006</c:v>
                </c:pt>
                <c:pt idx="15">
                  <c:v>90.091899999999995</c:v>
                </c:pt>
                <c:pt idx="16">
                  <c:v>89.203299999999999</c:v>
                </c:pt>
                <c:pt idx="17">
                  <c:v>89.352800000000002</c:v>
                </c:pt>
                <c:pt idx="18">
                  <c:v>89.020499999999998</c:v>
                </c:pt>
                <c:pt idx="19">
                  <c:v>89.357799999999997</c:v>
                </c:pt>
                <c:pt idx="20">
                  <c:v>89.184399999999997</c:v>
                </c:pt>
                <c:pt idx="21">
                  <c:v>89.120099999999994</c:v>
                </c:pt>
                <c:pt idx="22">
                  <c:v>88.648600000000002</c:v>
                </c:pt>
                <c:pt idx="23">
                  <c:v>89.190100000000001</c:v>
                </c:pt>
                <c:pt idx="24">
                  <c:v>89.685199999999995</c:v>
                </c:pt>
                <c:pt idx="25">
                  <c:v>89.665499999999994</c:v>
                </c:pt>
                <c:pt idx="26">
                  <c:v>90.301599999999993</c:v>
                </c:pt>
                <c:pt idx="27">
                  <c:v>90.303299999999993</c:v>
                </c:pt>
                <c:pt idx="28">
                  <c:v>90.334699999999998</c:v>
                </c:pt>
                <c:pt idx="29">
                  <c:v>90.134699999999995</c:v>
                </c:pt>
                <c:pt idx="30">
                  <c:v>89.721199999999996</c:v>
                </c:pt>
                <c:pt idx="31">
                  <c:v>89.016800000000003</c:v>
                </c:pt>
                <c:pt idx="32">
                  <c:v>89.741799999999998</c:v>
                </c:pt>
                <c:pt idx="33">
                  <c:v>89.889200000000002</c:v>
                </c:pt>
                <c:pt idx="34">
                  <c:v>89.870999999999995</c:v>
                </c:pt>
                <c:pt idx="35">
                  <c:v>90.379000000000005</c:v>
                </c:pt>
                <c:pt idx="36">
                  <c:v>90.669300000000007</c:v>
                </c:pt>
                <c:pt idx="37">
                  <c:v>90.264600000000002</c:v>
                </c:pt>
                <c:pt idx="38">
                  <c:v>89.999099999999999</c:v>
                </c:pt>
                <c:pt idx="39">
                  <c:v>89.996799999999993</c:v>
                </c:pt>
                <c:pt idx="40">
                  <c:v>89.593299999999999</c:v>
                </c:pt>
                <c:pt idx="41">
                  <c:v>89.590299999999999</c:v>
                </c:pt>
                <c:pt idx="42">
                  <c:v>90.130200000000002</c:v>
                </c:pt>
                <c:pt idx="43">
                  <c:v>90.134200000000007</c:v>
                </c:pt>
                <c:pt idx="44">
                  <c:v>89.9221</c:v>
                </c:pt>
                <c:pt idx="45">
                  <c:v>89.723500000000001</c:v>
                </c:pt>
                <c:pt idx="46">
                  <c:v>89.766000000000005</c:v>
                </c:pt>
                <c:pt idx="47">
                  <c:v>90.128399999999999</c:v>
                </c:pt>
                <c:pt idx="48">
                  <c:v>90.189899999999994</c:v>
                </c:pt>
                <c:pt idx="49">
                  <c:v>89.919899999999998</c:v>
                </c:pt>
                <c:pt idx="50">
                  <c:v>90.427700000000002</c:v>
                </c:pt>
                <c:pt idx="51">
                  <c:v>89.707999999999998</c:v>
                </c:pt>
                <c:pt idx="52">
                  <c:v>89.860500000000002</c:v>
                </c:pt>
                <c:pt idx="53">
                  <c:v>89.514700000000005</c:v>
                </c:pt>
                <c:pt idx="54">
                  <c:v>89.073800000000006</c:v>
                </c:pt>
                <c:pt idx="55">
                  <c:v>89.345100000000002</c:v>
                </c:pt>
                <c:pt idx="56">
                  <c:v>90.085599999999999</c:v>
                </c:pt>
                <c:pt idx="57">
                  <c:v>90.093699999999998</c:v>
                </c:pt>
                <c:pt idx="58">
                  <c:v>89.982900000000001</c:v>
                </c:pt>
                <c:pt idx="59">
                  <c:v>90.033500000000004</c:v>
                </c:pt>
                <c:pt idx="60">
                  <c:v>90.181899999999999</c:v>
                </c:pt>
                <c:pt idx="61">
                  <c:v>90.142099999999999</c:v>
                </c:pt>
                <c:pt idx="62">
                  <c:v>89.8399</c:v>
                </c:pt>
                <c:pt idx="63">
                  <c:v>89.621300000000005</c:v>
                </c:pt>
                <c:pt idx="64">
                  <c:v>89.524199999999993</c:v>
                </c:pt>
                <c:pt idx="65">
                  <c:v>89.785600000000002</c:v>
                </c:pt>
                <c:pt idx="66">
                  <c:v>89.805000000000007</c:v>
                </c:pt>
                <c:pt idx="67">
                  <c:v>89.437200000000004</c:v>
                </c:pt>
                <c:pt idx="68">
                  <c:v>89.501199999999997</c:v>
                </c:pt>
                <c:pt idx="69">
                  <c:v>89.632099999999994</c:v>
                </c:pt>
                <c:pt idx="70">
                  <c:v>89.892799999999994</c:v>
                </c:pt>
                <c:pt idx="71">
                  <c:v>90.331299999999999</c:v>
                </c:pt>
                <c:pt idx="72">
                  <c:v>90.927899999999994</c:v>
                </c:pt>
                <c:pt idx="73">
                  <c:v>90.798100000000005</c:v>
                </c:pt>
                <c:pt idx="74">
                  <c:v>91.258399999999995</c:v>
                </c:pt>
                <c:pt idx="75">
                  <c:v>91.584500000000006</c:v>
                </c:pt>
                <c:pt idx="76">
                  <c:v>91.510999999999996</c:v>
                </c:pt>
                <c:pt idx="77">
                  <c:v>92.749399999999994</c:v>
                </c:pt>
                <c:pt idx="78">
                  <c:v>92.422799999999995</c:v>
                </c:pt>
                <c:pt idx="79">
                  <c:v>92.581000000000003</c:v>
                </c:pt>
                <c:pt idx="80">
                  <c:v>92.772599999999997</c:v>
                </c:pt>
                <c:pt idx="81">
                  <c:v>93.081400000000002</c:v>
                </c:pt>
                <c:pt idx="82">
                  <c:v>93.113399999999999</c:v>
                </c:pt>
                <c:pt idx="83">
                  <c:v>92.717500000000001</c:v>
                </c:pt>
                <c:pt idx="84">
                  <c:v>92.576899999999995</c:v>
                </c:pt>
                <c:pt idx="85">
                  <c:v>92.682599999999994</c:v>
                </c:pt>
                <c:pt idx="86">
                  <c:v>93.277900000000002</c:v>
                </c:pt>
                <c:pt idx="87">
                  <c:v>93.377499999999998</c:v>
                </c:pt>
                <c:pt idx="88">
                  <c:v>93.484200000000001</c:v>
                </c:pt>
                <c:pt idx="89">
                  <c:v>93.689599999999999</c:v>
                </c:pt>
                <c:pt idx="90">
                  <c:v>93.550799999999995</c:v>
                </c:pt>
                <c:pt idx="91">
                  <c:v>93.602699999999999</c:v>
                </c:pt>
                <c:pt idx="92">
                  <c:v>93.997600000000006</c:v>
                </c:pt>
                <c:pt idx="93">
                  <c:v>93.790700000000001</c:v>
                </c:pt>
                <c:pt idx="94">
                  <c:v>94.270499999999998</c:v>
                </c:pt>
                <c:pt idx="95">
                  <c:v>94.420199999999994</c:v>
                </c:pt>
                <c:pt idx="96">
                  <c:v>94.862399999999994</c:v>
                </c:pt>
                <c:pt idx="97">
                  <c:v>94.099800000000002</c:v>
                </c:pt>
                <c:pt idx="98">
                  <c:v>93.985900000000001</c:v>
                </c:pt>
                <c:pt idx="99">
                  <c:v>94.1982</c:v>
                </c:pt>
                <c:pt idx="100">
                  <c:v>94.024299999999997</c:v>
                </c:pt>
                <c:pt idx="101">
                  <c:v>93.874799999999993</c:v>
                </c:pt>
                <c:pt idx="102">
                  <c:v>93.635499999999993</c:v>
                </c:pt>
                <c:pt idx="103">
                  <c:v>93.437899999999999</c:v>
                </c:pt>
                <c:pt idx="104">
                  <c:v>93.550399999999996</c:v>
                </c:pt>
                <c:pt idx="105">
                  <c:v>93.584100000000007</c:v>
                </c:pt>
                <c:pt idx="106">
                  <c:v>93.834100000000007</c:v>
                </c:pt>
                <c:pt idx="107">
                  <c:v>93.567700000000002</c:v>
                </c:pt>
                <c:pt idx="108">
                  <c:v>94.926400000000001</c:v>
                </c:pt>
                <c:pt idx="109">
                  <c:v>94.806600000000003</c:v>
                </c:pt>
                <c:pt idx="110">
                  <c:v>95.002899999999997</c:v>
                </c:pt>
                <c:pt idx="111">
                  <c:v>95.123400000000004</c:v>
                </c:pt>
                <c:pt idx="112">
                  <c:v>94.883300000000006</c:v>
                </c:pt>
                <c:pt idx="113">
                  <c:v>94.545599999999993</c:v>
                </c:pt>
                <c:pt idx="114">
                  <c:v>94.299000000000007</c:v>
                </c:pt>
                <c:pt idx="115">
                  <c:v>94.676500000000004</c:v>
                </c:pt>
                <c:pt idx="116">
                  <c:v>95.327799999999996</c:v>
                </c:pt>
                <c:pt idx="117">
                  <c:v>95.278800000000004</c:v>
                </c:pt>
                <c:pt idx="118">
                  <c:v>94.518299999999996</c:v>
                </c:pt>
                <c:pt idx="119">
                  <c:v>94.853999999999999</c:v>
                </c:pt>
                <c:pt idx="120">
                  <c:v>94.589299999999994</c:v>
                </c:pt>
                <c:pt idx="121">
                  <c:v>94.5441</c:v>
                </c:pt>
                <c:pt idx="122">
                  <c:v>94.386600000000001</c:v>
                </c:pt>
                <c:pt idx="123">
                  <c:v>94.019300000000001</c:v>
                </c:pt>
                <c:pt idx="124">
                  <c:v>94.072999999999993</c:v>
                </c:pt>
                <c:pt idx="125">
                  <c:v>94.112200000000001</c:v>
                </c:pt>
                <c:pt idx="126">
                  <c:v>94.737099999999998</c:v>
                </c:pt>
                <c:pt idx="127">
                  <c:v>94.808099999999996</c:v>
                </c:pt>
                <c:pt idx="128">
                  <c:v>94.701599999999999</c:v>
                </c:pt>
                <c:pt idx="129">
                  <c:v>94.513499999999993</c:v>
                </c:pt>
                <c:pt idx="130">
                  <c:v>94.972700000000003</c:v>
                </c:pt>
                <c:pt idx="131">
                  <c:v>95.104699999999994</c:v>
                </c:pt>
                <c:pt idx="132">
                  <c:v>95.193899999999999</c:v>
                </c:pt>
                <c:pt idx="133">
                  <c:v>94.472200000000001</c:v>
                </c:pt>
                <c:pt idx="134">
                  <c:v>94.636799999999994</c:v>
                </c:pt>
                <c:pt idx="135">
                  <c:v>94.597800000000007</c:v>
                </c:pt>
                <c:pt idx="136">
                  <c:v>94.217500000000001</c:v>
                </c:pt>
                <c:pt idx="137">
                  <c:v>94.771500000000003</c:v>
                </c:pt>
                <c:pt idx="138">
                  <c:v>94.690200000000004</c:v>
                </c:pt>
                <c:pt idx="139">
                  <c:v>94.284899999999993</c:v>
                </c:pt>
                <c:pt idx="140">
                  <c:v>94.537199999999999</c:v>
                </c:pt>
                <c:pt idx="141">
                  <c:v>94.670299999999997</c:v>
                </c:pt>
                <c:pt idx="142">
                  <c:v>95.176699999999997</c:v>
                </c:pt>
                <c:pt idx="143">
                  <c:v>95.217299999999994</c:v>
                </c:pt>
                <c:pt idx="144">
                  <c:v>95.370900000000006</c:v>
                </c:pt>
                <c:pt idx="145">
                  <c:v>95.180899999999994</c:v>
                </c:pt>
                <c:pt idx="146">
                  <c:v>95.110299999999995</c:v>
                </c:pt>
                <c:pt idx="147">
                  <c:v>95.618700000000004</c:v>
                </c:pt>
                <c:pt idx="148">
                  <c:v>96.328999999999994</c:v>
                </c:pt>
                <c:pt idx="149">
                  <c:v>96.293400000000005</c:v>
                </c:pt>
                <c:pt idx="150">
                  <c:v>96.666799999999995</c:v>
                </c:pt>
                <c:pt idx="151">
                  <c:v>96.721100000000007</c:v>
                </c:pt>
                <c:pt idx="152">
                  <c:v>96.589500000000001</c:v>
                </c:pt>
                <c:pt idx="153">
                  <c:v>96.123599999999996</c:v>
                </c:pt>
                <c:pt idx="154">
                  <c:v>95.793499999999995</c:v>
                </c:pt>
                <c:pt idx="155">
                  <c:v>95.255700000000004</c:v>
                </c:pt>
                <c:pt idx="156">
                  <c:v>95.098200000000006</c:v>
                </c:pt>
                <c:pt idx="157">
                  <c:v>95.635999999999996</c:v>
                </c:pt>
                <c:pt idx="158">
                  <c:v>95.173699999999997</c:v>
                </c:pt>
                <c:pt idx="159">
                  <c:v>94.7774</c:v>
                </c:pt>
                <c:pt idx="160">
                  <c:v>94.715000000000003</c:v>
                </c:pt>
                <c:pt idx="161">
                  <c:v>94.54</c:v>
                </c:pt>
                <c:pt idx="162">
                  <c:v>94.679199999999994</c:v>
                </c:pt>
                <c:pt idx="163">
                  <c:v>95.121300000000005</c:v>
                </c:pt>
                <c:pt idx="164">
                  <c:v>95.122799999999998</c:v>
                </c:pt>
                <c:pt idx="165">
                  <c:v>95.434899999999999</c:v>
                </c:pt>
                <c:pt idx="166">
                  <c:v>95.114800000000002</c:v>
                </c:pt>
                <c:pt idx="167">
                  <c:v>95.035700000000006</c:v>
                </c:pt>
                <c:pt idx="168">
                  <c:v>95.413700000000006</c:v>
                </c:pt>
                <c:pt idx="169">
                  <c:v>95.164199999999994</c:v>
                </c:pt>
                <c:pt idx="170">
                  <c:v>95.079899999999995</c:v>
                </c:pt>
                <c:pt idx="171">
                  <c:v>94.847399999999993</c:v>
                </c:pt>
                <c:pt idx="172">
                  <c:v>94.537899999999993</c:v>
                </c:pt>
                <c:pt idx="173">
                  <c:v>94.976600000000005</c:v>
                </c:pt>
                <c:pt idx="174">
                  <c:v>94.52</c:v>
                </c:pt>
                <c:pt idx="175">
                  <c:v>94.638300000000001</c:v>
                </c:pt>
                <c:pt idx="176">
                  <c:v>94.551599999999993</c:v>
                </c:pt>
                <c:pt idx="177">
                  <c:v>93.9024</c:v>
                </c:pt>
                <c:pt idx="178">
                  <c:v>94.211799999999997</c:v>
                </c:pt>
                <c:pt idx="179">
                  <c:v>94.153999999999996</c:v>
                </c:pt>
                <c:pt idx="180">
                  <c:v>94.307500000000005</c:v>
                </c:pt>
                <c:pt idx="181">
                  <c:v>94.988799999999998</c:v>
                </c:pt>
                <c:pt idx="182">
                  <c:v>95.190399999999997</c:v>
                </c:pt>
                <c:pt idx="183">
                  <c:v>95.7697</c:v>
                </c:pt>
                <c:pt idx="184">
                  <c:v>95.709500000000006</c:v>
                </c:pt>
                <c:pt idx="185">
                  <c:v>95.529600000000002</c:v>
                </c:pt>
                <c:pt idx="186">
                  <c:v>95.028999999999996</c:v>
                </c:pt>
                <c:pt idx="187">
                  <c:v>95.261600000000001</c:v>
                </c:pt>
                <c:pt idx="188">
                  <c:v>95.070300000000003</c:v>
                </c:pt>
                <c:pt idx="189">
                  <c:v>95.082400000000007</c:v>
                </c:pt>
                <c:pt idx="190">
                  <c:v>95.637500000000003</c:v>
                </c:pt>
                <c:pt idx="191">
                  <c:v>95.972399999999993</c:v>
                </c:pt>
                <c:pt idx="192">
                  <c:v>95.666799999999995</c:v>
                </c:pt>
                <c:pt idx="193">
                  <c:v>96.0334</c:v>
                </c:pt>
                <c:pt idx="194">
                  <c:v>95.946600000000004</c:v>
                </c:pt>
                <c:pt idx="195">
                  <c:v>96.430999999999997</c:v>
                </c:pt>
                <c:pt idx="196">
                  <c:v>96.593800000000002</c:v>
                </c:pt>
                <c:pt idx="197">
                  <c:v>96.406999999999996</c:v>
                </c:pt>
                <c:pt idx="198">
                  <c:v>96.690600000000003</c:v>
                </c:pt>
                <c:pt idx="199">
                  <c:v>96.991699999999994</c:v>
                </c:pt>
                <c:pt idx="200">
                  <c:v>97.130099999999999</c:v>
                </c:pt>
                <c:pt idx="201">
                  <c:v>96.289900000000003</c:v>
                </c:pt>
                <c:pt idx="202">
                  <c:v>96.509699999999995</c:v>
                </c:pt>
                <c:pt idx="203">
                  <c:v>96.346500000000006</c:v>
                </c:pt>
                <c:pt idx="204">
                  <c:v>96.231800000000007</c:v>
                </c:pt>
                <c:pt idx="205">
                  <c:v>96.194599999999994</c:v>
                </c:pt>
                <c:pt idx="206">
                  <c:v>96.662400000000005</c:v>
                </c:pt>
                <c:pt idx="207">
                  <c:v>96.908299999999997</c:v>
                </c:pt>
                <c:pt idx="208">
                  <c:v>97.688900000000004</c:v>
                </c:pt>
                <c:pt idx="209">
                  <c:v>97.144099999999995</c:v>
                </c:pt>
                <c:pt idx="210">
                  <c:v>97.044200000000004</c:v>
                </c:pt>
                <c:pt idx="211">
                  <c:v>97.0715</c:v>
                </c:pt>
                <c:pt idx="212">
                  <c:v>96.417900000000003</c:v>
                </c:pt>
                <c:pt idx="213">
                  <c:v>96.207599999999999</c:v>
                </c:pt>
                <c:pt idx="214">
                  <c:v>96.8155</c:v>
                </c:pt>
                <c:pt idx="215">
                  <c:v>96.7376</c:v>
                </c:pt>
                <c:pt idx="216">
                  <c:v>96.491500000000002</c:v>
                </c:pt>
                <c:pt idx="217">
                  <c:v>96.952600000000004</c:v>
                </c:pt>
                <c:pt idx="218">
                  <c:v>97.083699999999993</c:v>
                </c:pt>
                <c:pt idx="219">
                  <c:v>97.351200000000006</c:v>
                </c:pt>
                <c:pt idx="220">
                  <c:v>96.864099999999993</c:v>
                </c:pt>
                <c:pt idx="221">
                  <c:v>96.766099999999994</c:v>
                </c:pt>
                <c:pt idx="222">
                  <c:v>97.199700000000007</c:v>
                </c:pt>
                <c:pt idx="223">
                  <c:v>96.967299999999994</c:v>
                </c:pt>
                <c:pt idx="224">
                  <c:v>96.972300000000004</c:v>
                </c:pt>
                <c:pt idx="225">
                  <c:v>97.031199999999998</c:v>
                </c:pt>
                <c:pt idx="226">
                  <c:v>96.771600000000007</c:v>
                </c:pt>
                <c:pt idx="227">
                  <c:v>96.7226</c:v>
                </c:pt>
                <c:pt idx="228">
                  <c:v>97.207099999999997</c:v>
                </c:pt>
                <c:pt idx="229">
                  <c:v>97.472200000000001</c:v>
                </c:pt>
                <c:pt idx="230">
                  <c:v>97.050799999999995</c:v>
                </c:pt>
                <c:pt idx="231">
                  <c:v>97.097099999999998</c:v>
                </c:pt>
                <c:pt idx="232">
                  <c:v>97.444900000000004</c:v>
                </c:pt>
                <c:pt idx="233">
                  <c:v>97.134900000000002</c:v>
                </c:pt>
                <c:pt idx="234">
                  <c:v>97.058700000000002</c:v>
                </c:pt>
                <c:pt idx="235">
                  <c:v>97.026399999999995</c:v>
                </c:pt>
                <c:pt idx="236">
                  <c:v>96.447299999999998</c:v>
                </c:pt>
                <c:pt idx="237">
                  <c:v>96.954899999999995</c:v>
                </c:pt>
                <c:pt idx="238">
                  <c:v>96.581400000000002</c:v>
                </c:pt>
                <c:pt idx="239">
                  <c:v>96.667500000000004</c:v>
                </c:pt>
                <c:pt idx="240">
                  <c:v>97.059299999999993</c:v>
                </c:pt>
                <c:pt idx="241">
                  <c:v>96.584999999999994</c:v>
                </c:pt>
                <c:pt idx="242">
                  <c:v>96.373800000000003</c:v>
                </c:pt>
                <c:pt idx="243">
                  <c:v>96.782499999999999</c:v>
                </c:pt>
                <c:pt idx="244">
                  <c:v>96.273399999999995</c:v>
                </c:pt>
                <c:pt idx="245">
                  <c:v>96.2149</c:v>
                </c:pt>
                <c:pt idx="246">
                  <c:v>95.695099999999996</c:v>
                </c:pt>
                <c:pt idx="247">
                  <c:v>95.916799999999995</c:v>
                </c:pt>
                <c:pt idx="248">
                  <c:v>95.203199999999995</c:v>
                </c:pt>
                <c:pt idx="249">
                  <c:v>95.539400000000001</c:v>
                </c:pt>
                <c:pt idx="250">
                  <c:v>95.6584</c:v>
                </c:pt>
                <c:pt idx="251">
                  <c:v>95.597300000000004</c:v>
                </c:pt>
                <c:pt idx="252">
                  <c:v>95.951999999999998</c:v>
                </c:pt>
                <c:pt idx="253">
                  <c:v>96.104399999999998</c:v>
                </c:pt>
                <c:pt idx="254">
                  <c:v>96.080100000000002</c:v>
                </c:pt>
                <c:pt idx="255">
                  <c:v>96.369399999999999</c:v>
                </c:pt>
                <c:pt idx="256">
                  <c:v>96.351900000000001</c:v>
                </c:pt>
                <c:pt idx="257">
                  <c:v>96.3232</c:v>
                </c:pt>
                <c:pt idx="258">
                  <c:v>96.139700000000005</c:v>
                </c:pt>
                <c:pt idx="259">
                  <c:v>96.546899999999994</c:v>
                </c:pt>
                <c:pt idx="260">
                  <c:v>95.819299999999998</c:v>
                </c:pt>
                <c:pt idx="261">
                  <c:v>95.756200000000007</c:v>
                </c:pt>
                <c:pt idx="262">
                  <c:v>95.833699999999993</c:v>
                </c:pt>
                <c:pt idx="263">
                  <c:v>95.427800000000005</c:v>
                </c:pt>
                <c:pt idx="264">
                  <c:v>95.553299999999993</c:v>
                </c:pt>
                <c:pt idx="265">
                  <c:v>95.61</c:v>
                </c:pt>
                <c:pt idx="266">
                  <c:v>97.059299999999993</c:v>
                </c:pt>
                <c:pt idx="267">
                  <c:v>96.733599999999996</c:v>
                </c:pt>
                <c:pt idx="268">
                  <c:v>97.190299999999993</c:v>
                </c:pt>
                <c:pt idx="269">
                  <c:v>97.017700000000005</c:v>
                </c:pt>
                <c:pt idx="270">
                  <c:v>96.918099999999995</c:v>
                </c:pt>
                <c:pt idx="271">
                  <c:v>96.802400000000006</c:v>
                </c:pt>
                <c:pt idx="272">
                  <c:v>96.518699999999995</c:v>
                </c:pt>
                <c:pt idx="273">
                  <c:v>96.558899999999994</c:v>
                </c:pt>
                <c:pt idx="274">
                  <c:v>96.619100000000003</c:v>
                </c:pt>
                <c:pt idx="275">
                  <c:v>96.541799999999995</c:v>
                </c:pt>
                <c:pt idx="276">
                  <c:v>96.438999999999993</c:v>
                </c:pt>
                <c:pt idx="277">
                  <c:v>96.073899999999995</c:v>
                </c:pt>
                <c:pt idx="278">
                  <c:v>96.153700000000001</c:v>
                </c:pt>
                <c:pt idx="279">
                  <c:v>96.221800000000002</c:v>
                </c:pt>
                <c:pt idx="280">
                  <c:v>96.463700000000003</c:v>
                </c:pt>
                <c:pt idx="281">
                  <c:v>96.620400000000004</c:v>
                </c:pt>
                <c:pt idx="282">
                  <c:v>96.838899999999995</c:v>
                </c:pt>
                <c:pt idx="283">
                  <c:v>96.887699999999995</c:v>
                </c:pt>
                <c:pt idx="284">
                  <c:v>97.611999999999995</c:v>
                </c:pt>
                <c:pt idx="285">
                  <c:v>97.372200000000007</c:v>
                </c:pt>
                <c:pt idx="286">
                  <c:v>97.180499999999995</c:v>
                </c:pt>
                <c:pt idx="287">
                  <c:v>97.007999999999996</c:v>
                </c:pt>
                <c:pt idx="288">
                  <c:v>96.468900000000005</c:v>
                </c:pt>
                <c:pt idx="289">
                  <c:v>96.757099999999994</c:v>
                </c:pt>
                <c:pt idx="290">
                  <c:v>96.543400000000005</c:v>
                </c:pt>
                <c:pt idx="291">
                  <c:v>96.500799999999998</c:v>
                </c:pt>
                <c:pt idx="292">
                  <c:v>96.403199999999998</c:v>
                </c:pt>
                <c:pt idx="293">
                  <c:v>96.013599999999997</c:v>
                </c:pt>
                <c:pt idx="294">
                  <c:v>96.354500000000002</c:v>
                </c:pt>
                <c:pt idx="295">
                  <c:v>96.6066</c:v>
                </c:pt>
                <c:pt idx="296">
                  <c:v>96.535300000000007</c:v>
                </c:pt>
                <c:pt idx="297">
                  <c:v>96.823400000000007</c:v>
                </c:pt>
                <c:pt idx="298">
                  <c:v>96.965800000000002</c:v>
                </c:pt>
                <c:pt idx="299">
                  <c:v>97.247900000000001</c:v>
                </c:pt>
                <c:pt idx="300">
                  <c:v>97.245599999999996</c:v>
                </c:pt>
                <c:pt idx="301">
                  <c:v>97.243700000000004</c:v>
                </c:pt>
                <c:pt idx="302">
                  <c:v>97.293400000000005</c:v>
                </c:pt>
                <c:pt idx="303">
                  <c:v>97.137299999999996</c:v>
                </c:pt>
                <c:pt idx="304">
                  <c:v>97.315799999999996</c:v>
                </c:pt>
                <c:pt idx="305">
                  <c:v>97.059200000000004</c:v>
                </c:pt>
                <c:pt idx="306">
                  <c:v>97.036299999999997</c:v>
                </c:pt>
                <c:pt idx="307">
                  <c:v>96.930899999999994</c:v>
                </c:pt>
                <c:pt idx="308">
                  <c:v>97.200400000000002</c:v>
                </c:pt>
                <c:pt idx="309">
                  <c:v>96.949100000000001</c:v>
                </c:pt>
                <c:pt idx="310">
                  <c:v>96.936999999999998</c:v>
                </c:pt>
                <c:pt idx="311">
                  <c:v>97.084699999999998</c:v>
                </c:pt>
                <c:pt idx="312">
                  <c:v>97.0334</c:v>
                </c:pt>
                <c:pt idx="313">
                  <c:v>97.452600000000004</c:v>
                </c:pt>
                <c:pt idx="314">
                  <c:v>97.375</c:v>
                </c:pt>
                <c:pt idx="315">
                  <c:v>97.295599999999993</c:v>
                </c:pt>
                <c:pt idx="316">
                  <c:v>97.574799999999996</c:v>
                </c:pt>
                <c:pt idx="317">
                  <c:v>98.090500000000006</c:v>
                </c:pt>
                <c:pt idx="318">
                  <c:v>98.178899999999999</c:v>
                </c:pt>
                <c:pt idx="319">
                  <c:v>98.033000000000001</c:v>
                </c:pt>
                <c:pt idx="320">
                  <c:v>97.839399999999998</c:v>
                </c:pt>
                <c:pt idx="321">
                  <c:v>97.523499999999999</c:v>
                </c:pt>
                <c:pt idx="322">
                  <c:v>97.532399999999996</c:v>
                </c:pt>
                <c:pt idx="323">
                  <c:v>97.565600000000003</c:v>
                </c:pt>
                <c:pt idx="324">
                  <c:v>97.622600000000006</c:v>
                </c:pt>
                <c:pt idx="325">
                  <c:v>97.462999999999994</c:v>
                </c:pt>
                <c:pt idx="326">
                  <c:v>97.335599999999999</c:v>
                </c:pt>
                <c:pt idx="327">
                  <c:v>97.381500000000003</c:v>
                </c:pt>
                <c:pt idx="328">
                  <c:v>97.537800000000004</c:v>
                </c:pt>
                <c:pt idx="329">
                  <c:v>97.588899999999995</c:v>
                </c:pt>
                <c:pt idx="330">
                  <c:v>97.835400000000007</c:v>
                </c:pt>
                <c:pt idx="331">
                  <c:v>98.026399999999995</c:v>
                </c:pt>
                <c:pt idx="332">
                  <c:v>97.945400000000006</c:v>
                </c:pt>
                <c:pt idx="333">
                  <c:v>98.04</c:v>
                </c:pt>
                <c:pt idx="334">
                  <c:v>98.1173</c:v>
                </c:pt>
                <c:pt idx="335">
                  <c:v>97.873999999999995</c:v>
                </c:pt>
                <c:pt idx="336">
                  <c:v>97.602099999999993</c:v>
                </c:pt>
                <c:pt idx="337">
                  <c:v>97.750699999999995</c:v>
                </c:pt>
                <c:pt idx="338">
                  <c:v>97.975099999999998</c:v>
                </c:pt>
                <c:pt idx="339">
                  <c:v>98.173199999999994</c:v>
                </c:pt>
                <c:pt idx="340">
                  <c:v>98.182500000000005</c:v>
                </c:pt>
                <c:pt idx="341">
                  <c:v>97.774000000000001</c:v>
                </c:pt>
                <c:pt idx="342">
                  <c:v>97.2363</c:v>
                </c:pt>
                <c:pt idx="343">
                  <c:v>97.136399999999995</c:v>
                </c:pt>
                <c:pt idx="344">
                  <c:v>97.360600000000005</c:v>
                </c:pt>
                <c:pt idx="345">
                  <c:v>97.023200000000003</c:v>
                </c:pt>
                <c:pt idx="346">
                  <c:v>96.590999999999994</c:v>
                </c:pt>
                <c:pt idx="347">
                  <c:v>96.785499999999999</c:v>
                </c:pt>
                <c:pt idx="348">
                  <c:v>96.718900000000005</c:v>
                </c:pt>
                <c:pt idx="349">
                  <c:v>97.002899999999997</c:v>
                </c:pt>
                <c:pt idx="350">
                  <c:v>97.041300000000007</c:v>
                </c:pt>
                <c:pt idx="351">
                  <c:v>97.561400000000006</c:v>
                </c:pt>
                <c:pt idx="352">
                  <c:v>97.557000000000002</c:v>
                </c:pt>
                <c:pt idx="353">
                  <c:v>97.6464</c:v>
                </c:pt>
                <c:pt idx="354">
                  <c:v>97.26</c:v>
                </c:pt>
                <c:pt idx="355">
                  <c:v>96.643699999999995</c:v>
                </c:pt>
                <c:pt idx="356">
                  <c:v>96.201999999999998</c:v>
                </c:pt>
                <c:pt idx="357">
                  <c:v>95.984300000000005</c:v>
                </c:pt>
                <c:pt idx="358">
                  <c:v>96.188599999999994</c:v>
                </c:pt>
                <c:pt idx="359">
                  <c:v>96.220500000000001</c:v>
                </c:pt>
                <c:pt idx="360">
                  <c:v>96.2102</c:v>
                </c:pt>
                <c:pt idx="361">
                  <c:v>96.192999999999998</c:v>
                </c:pt>
                <c:pt idx="362">
                  <c:v>96.828800000000001</c:v>
                </c:pt>
                <c:pt idx="363">
                  <c:v>96.770200000000003</c:v>
                </c:pt>
                <c:pt idx="364">
                  <c:v>96.778800000000004</c:v>
                </c:pt>
                <c:pt idx="365">
                  <c:v>96.728099999999998</c:v>
                </c:pt>
                <c:pt idx="366">
                  <c:v>97.261399999999995</c:v>
                </c:pt>
                <c:pt idx="367">
                  <c:v>97.372799999999998</c:v>
                </c:pt>
                <c:pt idx="368">
                  <c:v>97.498000000000005</c:v>
                </c:pt>
                <c:pt idx="369">
                  <c:v>97.132599999999996</c:v>
                </c:pt>
                <c:pt idx="370">
                  <c:v>97.072100000000006</c:v>
                </c:pt>
                <c:pt idx="371">
                  <c:v>96.822500000000005</c:v>
                </c:pt>
                <c:pt idx="372">
                  <c:v>96.948300000000003</c:v>
                </c:pt>
                <c:pt idx="373">
                  <c:v>97.376000000000005</c:v>
                </c:pt>
                <c:pt idx="374">
                  <c:v>97.212100000000007</c:v>
                </c:pt>
                <c:pt idx="375">
                  <c:v>96.704999999999998</c:v>
                </c:pt>
                <c:pt idx="376">
                  <c:v>97.124499999999998</c:v>
                </c:pt>
                <c:pt idx="377">
                  <c:v>97.279499999999999</c:v>
                </c:pt>
                <c:pt idx="378">
                  <c:v>97.700299999999999</c:v>
                </c:pt>
                <c:pt idx="379">
                  <c:v>97.689599999999999</c:v>
                </c:pt>
                <c:pt idx="380">
                  <c:v>97.795299999999997</c:v>
                </c:pt>
                <c:pt idx="381">
                  <c:v>97.999600000000001</c:v>
                </c:pt>
                <c:pt idx="382">
                  <c:v>98.054900000000004</c:v>
                </c:pt>
                <c:pt idx="383">
                  <c:v>98.072699999999998</c:v>
                </c:pt>
                <c:pt idx="384">
                  <c:v>98.566699999999997</c:v>
                </c:pt>
                <c:pt idx="385">
                  <c:v>98.369699999999995</c:v>
                </c:pt>
                <c:pt idx="386">
                  <c:v>98.084299999999999</c:v>
                </c:pt>
                <c:pt idx="387">
                  <c:v>97.506500000000003</c:v>
                </c:pt>
                <c:pt idx="388">
                  <c:v>97.608000000000004</c:v>
                </c:pt>
                <c:pt idx="389">
                  <c:v>97.6404</c:v>
                </c:pt>
                <c:pt idx="390">
                  <c:v>97.660499999999999</c:v>
                </c:pt>
                <c:pt idx="391">
                  <c:v>97.570999999999998</c:v>
                </c:pt>
                <c:pt idx="392">
                  <c:v>97.418000000000006</c:v>
                </c:pt>
                <c:pt idx="393">
                  <c:v>97.836299999999994</c:v>
                </c:pt>
                <c:pt idx="394">
                  <c:v>97.992500000000007</c:v>
                </c:pt>
                <c:pt idx="395">
                  <c:v>98.097800000000007</c:v>
                </c:pt>
                <c:pt idx="396">
                  <c:v>98.204899999999995</c:v>
                </c:pt>
                <c:pt idx="397">
                  <c:v>98.380600000000001</c:v>
                </c:pt>
                <c:pt idx="398">
                  <c:v>98.159300000000002</c:v>
                </c:pt>
                <c:pt idx="399">
                  <c:v>98.297799999999995</c:v>
                </c:pt>
                <c:pt idx="400">
                  <c:v>98.2136</c:v>
                </c:pt>
              </c:numCache>
            </c:numRef>
          </c:val>
          <c:smooth val="0"/>
          <c:extLst>
            <c:ext xmlns:c16="http://schemas.microsoft.com/office/drawing/2014/chart" uri="{C3380CC4-5D6E-409C-BE32-E72D297353CC}">
              <c16:uniqueId val="{00000001-C4FC-430E-9677-7C07A7879A8F}"/>
            </c:ext>
          </c:extLst>
        </c:ser>
        <c:dLbls>
          <c:showLegendKey val="0"/>
          <c:showVal val="0"/>
          <c:showCatName val="0"/>
          <c:showSerName val="0"/>
          <c:showPercent val="0"/>
          <c:showBubbleSize val="0"/>
        </c:dLbls>
        <c:marker val="1"/>
        <c:smooth val="0"/>
        <c:axId val="-1324964432"/>
        <c:axId val="-1324947568"/>
      </c:lineChart>
      <c:dateAx>
        <c:axId val="-1324964976"/>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6064"/>
        <c:crosses val="autoZero"/>
        <c:auto val="1"/>
        <c:lblOffset val="100"/>
        <c:baseTimeUnit val="days"/>
      </c:dateAx>
      <c:valAx>
        <c:axId val="-132496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4976"/>
        <c:crosses val="autoZero"/>
        <c:crossBetween val="between"/>
      </c:valAx>
      <c:valAx>
        <c:axId val="-1324947568"/>
        <c:scaling>
          <c:orientation val="minMax"/>
          <c:min val="85"/>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4432"/>
        <c:crosses val="max"/>
        <c:crossBetween val="between"/>
      </c:valAx>
      <c:dateAx>
        <c:axId val="-1324964432"/>
        <c:scaling>
          <c:orientation val="minMax"/>
        </c:scaling>
        <c:delete val="1"/>
        <c:axPos val="b"/>
        <c:numFmt formatCode="yyyy\-mm\-dd" sourceLinked="1"/>
        <c:majorTickMark val="out"/>
        <c:minorTickMark val="none"/>
        <c:tickLblPos val="nextTo"/>
        <c:crossAx val="-1324947568"/>
        <c:crosses val="autoZero"/>
        <c:auto val="1"/>
        <c:lblOffset val="100"/>
        <c:baseTimeUnit val="days"/>
        <c:majorUnit val="1"/>
        <c:minorUnit val="1"/>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全国</a:t>
            </a:r>
            <a:r>
              <a:rPr lang="en-US" sz="1800"/>
              <a:t>247</a:t>
            </a:r>
            <a:r>
              <a:rPr lang="zh-CN" sz="1800"/>
              <a:t>家钢厂生产调研</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2"/>
          <c:order val="2"/>
          <c:tx>
            <c:strRef>
              <c:f>'[247家钢厂高炉开工率及铁水产量.xls]Sheet1'!$D$2:$D$3</c:f>
              <c:strCache>
                <c:ptCount val="2"/>
                <c:pt idx="0">
                  <c:v>日均铁水产量</c:v>
                </c:pt>
                <c:pt idx="1">
                  <c:v>万吨</c:v>
                </c:pt>
              </c:strCache>
            </c:strRef>
          </c:tx>
          <c:spPr>
            <a:solidFill>
              <a:schemeClr val="accent3"/>
            </a:solidFill>
            <a:ln>
              <a:noFill/>
            </a:ln>
            <a:effectLst/>
          </c:spPr>
          <c:invertIfNegative val="0"/>
          <c:cat>
            <c:numRef>
              <c:f>'[247家钢厂高炉开工率及铁水产量.xls]Sheet1'!$A$4:$A$80</c:f>
              <c:numCache>
                <c:formatCode>yyyy\-mm\-dd</c:formatCode>
                <c:ptCount val="77"/>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pt idx="65">
                  <c:v>43616</c:v>
                </c:pt>
                <c:pt idx="66">
                  <c:v>43623</c:v>
                </c:pt>
                <c:pt idx="67">
                  <c:v>43630</c:v>
                </c:pt>
                <c:pt idx="68">
                  <c:v>43637</c:v>
                </c:pt>
                <c:pt idx="69">
                  <c:v>43644</c:v>
                </c:pt>
                <c:pt idx="70">
                  <c:v>43651</c:v>
                </c:pt>
                <c:pt idx="71">
                  <c:v>43658</c:v>
                </c:pt>
                <c:pt idx="72">
                  <c:v>43665</c:v>
                </c:pt>
                <c:pt idx="73">
                  <c:v>43672</c:v>
                </c:pt>
                <c:pt idx="74">
                  <c:v>43679</c:v>
                </c:pt>
                <c:pt idx="75">
                  <c:v>43686</c:v>
                </c:pt>
                <c:pt idx="76">
                  <c:v>43693</c:v>
                </c:pt>
              </c:numCache>
            </c:numRef>
          </c:cat>
          <c:val>
            <c:numRef>
              <c:f>'[247家钢厂高炉开工率及铁水产量.xls]Sheet1'!$D$4:$D$80</c:f>
              <c:numCache>
                <c:formatCode>General</c:formatCode>
                <c:ptCount val="77"/>
                <c:pt idx="0">
                  <c:v>208.55</c:v>
                </c:pt>
                <c:pt idx="1">
                  <c:v>209.57</c:v>
                </c:pt>
                <c:pt idx="2">
                  <c:v>208.41</c:v>
                </c:pt>
                <c:pt idx="3">
                  <c:v>209.34</c:v>
                </c:pt>
                <c:pt idx="4">
                  <c:v>211.82</c:v>
                </c:pt>
                <c:pt idx="5">
                  <c:v>214.7</c:v>
                </c:pt>
                <c:pt idx="6">
                  <c:v>217.9</c:v>
                </c:pt>
                <c:pt idx="7">
                  <c:v>218.81</c:v>
                </c:pt>
                <c:pt idx="8">
                  <c:v>216.45</c:v>
                </c:pt>
                <c:pt idx="9">
                  <c:v>217.53</c:v>
                </c:pt>
                <c:pt idx="10">
                  <c:v>221.26</c:v>
                </c:pt>
                <c:pt idx="11">
                  <c:v>224.82</c:v>
                </c:pt>
                <c:pt idx="12">
                  <c:v>227.87</c:v>
                </c:pt>
                <c:pt idx="13">
                  <c:v>228.27</c:v>
                </c:pt>
                <c:pt idx="14">
                  <c:v>228.21</c:v>
                </c:pt>
                <c:pt idx="15">
                  <c:v>227.39</c:v>
                </c:pt>
                <c:pt idx="16">
                  <c:v>227.31</c:v>
                </c:pt>
                <c:pt idx="17">
                  <c:v>226.8</c:v>
                </c:pt>
                <c:pt idx="18">
                  <c:v>227.71</c:v>
                </c:pt>
                <c:pt idx="19">
                  <c:v>227.96</c:v>
                </c:pt>
                <c:pt idx="20">
                  <c:v>228.35</c:v>
                </c:pt>
                <c:pt idx="21">
                  <c:v>223.72</c:v>
                </c:pt>
                <c:pt idx="22">
                  <c:v>222.86</c:v>
                </c:pt>
                <c:pt idx="23">
                  <c:v>221.25</c:v>
                </c:pt>
                <c:pt idx="24">
                  <c:v>221.36</c:v>
                </c:pt>
                <c:pt idx="25">
                  <c:v>221.58</c:v>
                </c:pt>
                <c:pt idx="26">
                  <c:v>221.62</c:v>
                </c:pt>
                <c:pt idx="27">
                  <c:v>222.62</c:v>
                </c:pt>
                <c:pt idx="28">
                  <c:v>223.24</c:v>
                </c:pt>
                <c:pt idx="29">
                  <c:v>224.92</c:v>
                </c:pt>
                <c:pt idx="30">
                  <c:v>227.68</c:v>
                </c:pt>
                <c:pt idx="31">
                  <c:v>228.22</c:v>
                </c:pt>
                <c:pt idx="32">
                  <c:v>229.1</c:v>
                </c:pt>
                <c:pt idx="33">
                  <c:v>229.41</c:v>
                </c:pt>
                <c:pt idx="34">
                  <c:v>228.36</c:v>
                </c:pt>
                <c:pt idx="35">
                  <c:v>228.5</c:v>
                </c:pt>
                <c:pt idx="36">
                  <c:v>225.81</c:v>
                </c:pt>
                <c:pt idx="37">
                  <c:v>225.11</c:v>
                </c:pt>
                <c:pt idx="38">
                  <c:v>221.55</c:v>
                </c:pt>
                <c:pt idx="39">
                  <c:v>221.8</c:v>
                </c:pt>
                <c:pt idx="40">
                  <c:v>220.21</c:v>
                </c:pt>
                <c:pt idx="41">
                  <c:v>218.31</c:v>
                </c:pt>
                <c:pt idx="42">
                  <c:v>217.54</c:v>
                </c:pt>
                <c:pt idx="43">
                  <c:v>214.78</c:v>
                </c:pt>
                <c:pt idx="44">
                  <c:v>212.61</c:v>
                </c:pt>
                <c:pt idx="45">
                  <c:v>213.69</c:v>
                </c:pt>
                <c:pt idx="46">
                  <c:v>213.8</c:v>
                </c:pt>
                <c:pt idx="47">
                  <c:v>216</c:v>
                </c:pt>
                <c:pt idx="48">
                  <c:v>217.54</c:v>
                </c:pt>
                <c:pt idx="49">
                  <c:v>218.09</c:v>
                </c:pt>
                <c:pt idx="50">
                  <c:v>219.85</c:v>
                </c:pt>
                <c:pt idx="51">
                  <c:v>221.09</c:v>
                </c:pt>
                <c:pt idx="52">
                  <c:v>220.57</c:v>
                </c:pt>
                <c:pt idx="53">
                  <c:v>215.2</c:v>
                </c:pt>
                <c:pt idx="54">
                  <c:v>214.15</c:v>
                </c:pt>
                <c:pt idx="55">
                  <c:v>216.73</c:v>
                </c:pt>
                <c:pt idx="56">
                  <c:v>219</c:v>
                </c:pt>
                <c:pt idx="57">
                  <c:v>222.16</c:v>
                </c:pt>
                <c:pt idx="58">
                  <c:v>228.59</c:v>
                </c:pt>
                <c:pt idx="59">
                  <c:v>232.24</c:v>
                </c:pt>
                <c:pt idx="60">
                  <c:v>233.62</c:v>
                </c:pt>
                <c:pt idx="61">
                  <c:v>234.78</c:v>
                </c:pt>
                <c:pt idx="62">
                  <c:v>233.3</c:v>
                </c:pt>
                <c:pt idx="63">
                  <c:v>234.02</c:v>
                </c:pt>
                <c:pt idx="64">
                  <c:v>235.37</c:v>
                </c:pt>
                <c:pt idx="65">
                  <c:v>235.93</c:v>
                </c:pt>
                <c:pt idx="66">
                  <c:v>237.83</c:v>
                </c:pt>
                <c:pt idx="67">
                  <c:v>237.79</c:v>
                </c:pt>
                <c:pt idx="68">
                  <c:v>236.41</c:v>
                </c:pt>
                <c:pt idx="69">
                  <c:v>234.37</c:v>
                </c:pt>
                <c:pt idx="70">
                  <c:v>226.87</c:v>
                </c:pt>
                <c:pt idx="71">
                  <c:v>226.08</c:v>
                </c:pt>
                <c:pt idx="72">
                  <c:v>224.91</c:v>
                </c:pt>
                <c:pt idx="73">
                  <c:v>225.74</c:v>
                </c:pt>
                <c:pt idx="74">
                  <c:v>219.34</c:v>
                </c:pt>
                <c:pt idx="75">
                  <c:v>229.42</c:v>
                </c:pt>
                <c:pt idx="76">
                  <c:v>230.02</c:v>
                </c:pt>
              </c:numCache>
            </c:numRef>
          </c:val>
          <c:extLst>
            <c:ext xmlns:c16="http://schemas.microsoft.com/office/drawing/2014/chart" uri="{C3380CC4-5D6E-409C-BE32-E72D297353CC}">
              <c16:uniqueId val="{00000000-34D2-4D0B-B9D2-23B1C2156C7E}"/>
            </c:ext>
          </c:extLst>
        </c:ser>
        <c:dLbls>
          <c:showLegendKey val="0"/>
          <c:showVal val="0"/>
          <c:showCatName val="0"/>
          <c:showSerName val="0"/>
          <c:showPercent val="0"/>
          <c:showBubbleSize val="0"/>
        </c:dLbls>
        <c:gapWidth val="150"/>
        <c:axId val="255977775"/>
        <c:axId val="255964879"/>
      </c:barChart>
      <c:lineChart>
        <c:grouping val="standard"/>
        <c:varyColors val="0"/>
        <c:ser>
          <c:idx val="0"/>
          <c:order val="0"/>
          <c:tx>
            <c:strRef>
              <c:f>'[247家钢厂高炉开工率及铁水产量.xls]Sheet1'!$B$2:$B$3</c:f>
              <c:strCache>
                <c:ptCount val="2"/>
                <c:pt idx="0">
                  <c:v>高炉开工率</c:v>
                </c:pt>
                <c:pt idx="1">
                  <c:v>%</c:v>
                </c:pt>
              </c:strCache>
            </c:strRef>
          </c:tx>
          <c:spPr>
            <a:ln w="28575" cap="rnd">
              <a:solidFill>
                <a:schemeClr val="accent1"/>
              </a:solidFill>
              <a:round/>
            </a:ln>
            <a:effectLst/>
          </c:spPr>
          <c:marker>
            <c:symbol val="none"/>
          </c:marker>
          <c:cat>
            <c:numRef>
              <c:f>'[247家钢厂高炉开工率及铁水产量.xls]Sheet1'!$A$4:$A$80</c:f>
              <c:numCache>
                <c:formatCode>yyyy\-mm\-dd</c:formatCode>
                <c:ptCount val="77"/>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pt idx="65">
                  <c:v>43616</c:v>
                </c:pt>
                <c:pt idx="66">
                  <c:v>43623</c:v>
                </c:pt>
                <c:pt idx="67">
                  <c:v>43630</c:v>
                </c:pt>
                <c:pt idx="68">
                  <c:v>43637</c:v>
                </c:pt>
                <c:pt idx="69">
                  <c:v>43644</c:v>
                </c:pt>
                <c:pt idx="70">
                  <c:v>43651</c:v>
                </c:pt>
                <c:pt idx="71">
                  <c:v>43658</c:v>
                </c:pt>
                <c:pt idx="72">
                  <c:v>43665</c:v>
                </c:pt>
                <c:pt idx="73">
                  <c:v>43672</c:v>
                </c:pt>
                <c:pt idx="74">
                  <c:v>43679</c:v>
                </c:pt>
                <c:pt idx="75">
                  <c:v>43686</c:v>
                </c:pt>
                <c:pt idx="76">
                  <c:v>43693</c:v>
                </c:pt>
              </c:numCache>
            </c:numRef>
          </c:cat>
          <c:val>
            <c:numRef>
              <c:f>'[247家钢厂高炉开工率及铁水产量.xls]Sheet1'!$B$4:$B$80</c:f>
              <c:numCache>
                <c:formatCode>General</c:formatCode>
                <c:ptCount val="77"/>
                <c:pt idx="0">
                  <c:v>75.489999999999995</c:v>
                </c:pt>
                <c:pt idx="1">
                  <c:v>75.150000000000006</c:v>
                </c:pt>
                <c:pt idx="2">
                  <c:v>75.260000000000005</c:v>
                </c:pt>
                <c:pt idx="3">
                  <c:v>76.31</c:v>
                </c:pt>
                <c:pt idx="4">
                  <c:v>77.930000000000007</c:v>
                </c:pt>
                <c:pt idx="5">
                  <c:v>78.510000000000005</c:v>
                </c:pt>
                <c:pt idx="6">
                  <c:v>79.67</c:v>
                </c:pt>
                <c:pt idx="7">
                  <c:v>78.86</c:v>
                </c:pt>
                <c:pt idx="8">
                  <c:v>78.510000000000005</c:v>
                </c:pt>
                <c:pt idx="9">
                  <c:v>79.33</c:v>
                </c:pt>
                <c:pt idx="10">
                  <c:v>80.489999999999995</c:v>
                </c:pt>
                <c:pt idx="11">
                  <c:v>81.53</c:v>
                </c:pt>
                <c:pt idx="12">
                  <c:v>83.39</c:v>
                </c:pt>
                <c:pt idx="13">
                  <c:v>83.62</c:v>
                </c:pt>
                <c:pt idx="14">
                  <c:v>83.28</c:v>
                </c:pt>
                <c:pt idx="15">
                  <c:v>83.28</c:v>
                </c:pt>
                <c:pt idx="16">
                  <c:v>83.16</c:v>
                </c:pt>
                <c:pt idx="17">
                  <c:v>82.58</c:v>
                </c:pt>
                <c:pt idx="18">
                  <c:v>83.28</c:v>
                </c:pt>
                <c:pt idx="19">
                  <c:v>82.93</c:v>
                </c:pt>
                <c:pt idx="20">
                  <c:v>83.16</c:v>
                </c:pt>
                <c:pt idx="21">
                  <c:v>80.02</c:v>
                </c:pt>
                <c:pt idx="22">
                  <c:v>79.44</c:v>
                </c:pt>
                <c:pt idx="23">
                  <c:v>78.75</c:v>
                </c:pt>
                <c:pt idx="24">
                  <c:v>78.75</c:v>
                </c:pt>
                <c:pt idx="25">
                  <c:v>78.86</c:v>
                </c:pt>
                <c:pt idx="26">
                  <c:v>79.09</c:v>
                </c:pt>
                <c:pt idx="27">
                  <c:v>79.44</c:v>
                </c:pt>
                <c:pt idx="28">
                  <c:v>80.599999999999994</c:v>
                </c:pt>
                <c:pt idx="29">
                  <c:v>80.489999999999995</c:v>
                </c:pt>
                <c:pt idx="30">
                  <c:v>80.84</c:v>
                </c:pt>
                <c:pt idx="31">
                  <c:v>80.02</c:v>
                </c:pt>
                <c:pt idx="32">
                  <c:v>80.84</c:v>
                </c:pt>
                <c:pt idx="33">
                  <c:v>80.37</c:v>
                </c:pt>
                <c:pt idx="34">
                  <c:v>80.14</c:v>
                </c:pt>
                <c:pt idx="35">
                  <c:v>79.44</c:v>
                </c:pt>
                <c:pt idx="36">
                  <c:v>79.09</c:v>
                </c:pt>
                <c:pt idx="37">
                  <c:v>78.400000000000006</c:v>
                </c:pt>
                <c:pt idx="38">
                  <c:v>77.58</c:v>
                </c:pt>
                <c:pt idx="39">
                  <c:v>76.89</c:v>
                </c:pt>
                <c:pt idx="40">
                  <c:v>76.31</c:v>
                </c:pt>
                <c:pt idx="41">
                  <c:v>76.19</c:v>
                </c:pt>
                <c:pt idx="42">
                  <c:v>75.260000000000005</c:v>
                </c:pt>
                <c:pt idx="43">
                  <c:v>75.489999999999995</c:v>
                </c:pt>
                <c:pt idx="44">
                  <c:v>74.8</c:v>
                </c:pt>
                <c:pt idx="45">
                  <c:v>75.03</c:v>
                </c:pt>
                <c:pt idx="46">
                  <c:v>75.84</c:v>
                </c:pt>
                <c:pt idx="47">
                  <c:v>77.12</c:v>
                </c:pt>
                <c:pt idx="48">
                  <c:v>77.58</c:v>
                </c:pt>
                <c:pt idx="49">
                  <c:v>77.239999999999995</c:v>
                </c:pt>
                <c:pt idx="50">
                  <c:v>77.239999999999995</c:v>
                </c:pt>
                <c:pt idx="51">
                  <c:v>77.58</c:v>
                </c:pt>
                <c:pt idx="52">
                  <c:v>77.239999999999995</c:v>
                </c:pt>
                <c:pt idx="53">
                  <c:v>74.099999999999994</c:v>
                </c:pt>
                <c:pt idx="54">
                  <c:v>73.87</c:v>
                </c:pt>
                <c:pt idx="55">
                  <c:v>75.03</c:v>
                </c:pt>
                <c:pt idx="56">
                  <c:v>75.73</c:v>
                </c:pt>
                <c:pt idx="57">
                  <c:v>79.91</c:v>
                </c:pt>
                <c:pt idx="58">
                  <c:v>81.42</c:v>
                </c:pt>
                <c:pt idx="59">
                  <c:v>82.46</c:v>
                </c:pt>
                <c:pt idx="60">
                  <c:v>83.16</c:v>
                </c:pt>
                <c:pt idx="61">
                  <c:v>83.39</c:v>
                </c:pt>
                <c:pt idx="62">
                  <c:v>81.88</c:v>
                </c:pt>
                <c:pt idx="63">
                  <c:v>82.23</c:v>
                </c:pt>
                <c:pt idx="64">
                  <c:v>84.32</c:v>
                </c:pt>
                <c:pt idx="65">
                  <c:v>84.67</c:v>
                </c:pt>
                <c:pt idx="66">
                  <c:v>84.9</c:v>
                </c:pt>
                <c:pt idx="67">
                  <c:v>84.67</c:v>
                </c:pt>
                <c:pt idx="68">
                  <c:v>84.44</c:v>
                </c:pt>
                <c:pt idx="69">
                  <c:v>81.650000000000006</c:v>
                </c:pt>
                <c:pt idx="70">
                  <c:v>80.14</c:v>
                </c:pt>
                <c:pt idx="71">
                  <c:v>79.91</c:v>
                </c:pt>
                <c:pt idx="72">
                  <c:v>80.37</c:v>
                </c:pt>
                <c:pt idx="73">
                  <c:v>80.14</c:v>
                </c:pt>
                <c:pt idx="74">
                  <c:v>80.95</c:v>
                </c:pt>
                <c:pt idx="75">
                  <c:v>82.69</c:v>
                </c:pt>
                <c:pt idx="76">
                  <c:v>81.069999999999993</c:v>
                </c:pt>
              </c:numCache>
            </c:numRef>
          </c:val>
          <c:smooth val="0"/>
          <c:extLst>
            <c:ext xmlns:c16="http://schemas.microsoft.com/office/drawing/2014/chart" uri="{C3380CC4-5D6E-409C-BE32-E72D297353CC}">
              <c16:uniqueId val="{00000001-34D2-4D0B-B9D2-23B1C2156C7E}"/>
            </c:ext>
          </c:extLst>
        </c:ser>
        <c:ser>
          <c:idx val="1"/>
          <c:order val="1"/>
          <c:tx>
            <c:strRef>
              <c:f>'[247家钢厂高炉开工率及铁水产量.xls]Sheet1'!$C$2:$C$3</c:f>
              <c:strCache>
                <c:ptCount val="2"/>
                <c:pt idx="0">
                  <c:v>产能利用率</c:v>
                </c:pt>
                <c:pt idx="1">
                  <c:v>%</c:v>
                </c:pt>
              </c:strCache>
            </c:strRef>
          </c:tx>
          <c:spPr>
            <a:ln w="28575" cap="rnd">
              <a:solidFill>
                <a:schemeClr val="accent2"/>
              </a:solidFill>
              <a:round/>
            </a:ln>
            <a:effectLst/>
          </c:spPr>
          <c:marker>
            <c:symbol val="none"/>
          </c:marker>
          <c:cat>
            <c:numRef>
              <c:f>'[247家钢厂高炉开工率及铁水产量.xls]Sheet1'!$A$4:$A$80</c:f>
              <c:numCache>
                <c:formatCode>yyyy\-mm\-dd</c:formatCode>
                <c:ptCount val="77"/>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pt idx="65">
                  <c:v>43616</c:v>
                </c:pt>
                <c:pt idx="66">
                  <c:v>43623</c:v>
                </c:pt>
                <c:pt idx="67">
                  <c:v>43630</c:v>
                </c:pt>
                <c:pt idx="68">
                  <c:v>43637</c:v>
                </c:pt>
                <c:pt idx="69">
                  <c:v>43644</c:v>
                </c:pt>
                <c:pt idx="70">
                  <c:v>43651</c:v>
                </c:pt>
                <c:pt idx="71">
                  <c:v>43658</c:v>
                </c:pt>
                <c:pt idx="72">
                  <c:v>43665</c:v>
                </c:pt>
                <c:pt idx="73">
                  <c:v>43672</c:v>
                </c:pt>
                <c:pt idx="74">
                  <c:v>43679</c:v>
                </c:pt>
                <c:pt idx="75">
                  <c:v>43686</c:v>
                </c:pt>
                <c:pt idx="76">
                  <c:v>43693</c:v>
                </c:pt>
              </c:numCache>
            </c:numRef>
          </c:cat>
          <c:val>
            <c:numRef>
              <c:f>'[247家钢厂高炉开工率及铁水产量.xls]Sheet1'!$C$4:$C$80</c:f>
              <c:numCache>
                <c:formatCode>General</c:formatCode>
                <c:ptCount val="77"/>
                <c:pt idx="0">
                  <c:v>74.58</c:v>
                </c:pt>
                <c:pt idx="1">
                  <c:v>74.95</c:v>
                </c:pt>
                <c:pt idx="2">
                  <c:v>74.53</c:v>
                </c:pt>
                <c:pt idx="3">
                  <c:v>74.86</c:v>
                </c:pt>
                <c:pt idx="4">
                  <c:v>75.75</c:v>
                </c:pt>
                <c:pt idx="5">
                  <c:v>76.78</c:v>
                </c:pt>
                <c:pt idx="6">
                  <c:v>77.92</c:v>
                </c:pt>
                <c:pt idx="7">
                  <c:v>78.25</c:v>
                </c:pt>
                <c:pt idx="8">
                  <c:v>77.400000000000006</c:v>
                </c:pt>
                <c:pt idx="9">
                  <c:v>77.790000000000006</c:v>
                </c:pt>
                <c:pt idx="10">
                  <c:v>79.12</c:v>
                </c:pt>
                <c:pt idx="11">
                  <c:v>80.400000000000006</c:v>
                </c:pt>
                <c:pt idx="12">
                  <c:v>81.489999999999995</c:v>
                </c:pt>
                <c:pt idx="13">
                  <c:v>81.63</c:v>
                </c:pt>
                <c:pt idx="14">
                  <c:v>81.61</c:v>
                </c:pt>
                <c:pt idx="15">
                  <c:v>81.319999999999993</c:v>
                </c:pt>
                <c:pt idx="16">
                  <c:v>81.290000000000006</c:v>
                </c:pt>
                <c:pt idx="17">
                  <c:v>81.099999999999994</c:v>
                </c:pt>
                <c:pt idx="18">
                  <c:v>81.430000000000007</c:v>
                </c:pt>
                <c:pt idx="19">
                  <c:v>81.52</c:v>
                </c:pt>
                <c:pt idx="20">
                  <c:v>81.66</c:v>
                </c:pt>
                <c:pt idx="21">
                  <c:v>80</c:v>
                </c:pt>
                <c:pt idx="22">
                  <c:v>79.69</c:v>
                </c:pt>
                <c:pt idx="23">
                  <c:v>79.12</c:v>
                </c:pt>
                <c:pt idx="24">
                  <c:v>79.16</c:v>
                </c:pt>
                <c:pt idx="25">
                  <c:v>79.239999999999995</c:v>
                </c:pt>
                <c:pt idx="26">
                  <c:v>79.25</c:v>
                </c:pt>
                <c:pt idx="27">
                  <c:v>79.61</c:v>
                </c:pt>
                <c:pt idx="28">
                  <c:v>79.83</c:v>
                </c:pt>
                <c:pt idx="29">
                  <c:v>80.430000000000007</c:v>
                </c:pt>
                <c:pt idx="30">
                  <c:v>81.42</c:v>
                </c:pt>
                <c:pt idx="31">
                  <c:v>81.61</c:v>
                </c:pt>
                <c:pt idx="32">
                  <c:v>81.93</c:v>
                </c:pt>
                <c:pt idx="33">
                  <c:v>82.04</c:v>
                </c:pt>
                <c:pt idx="34">
                  <c:v>81.66</c:v>
                </c:pt>
                <c:pt idx="35">
                  <c:v>81.709999999999994</c:v>
                </c:pt>
                <c:pt idx="36">
                  <c:v>80.75</c:v>
                </c:pt>
                <c:pt idx="37">
                  <c:v>80.5</c:v>
                </c:pt>
                <c:pt idx="38">
                  <c:v>79.23</c:v>
                </c:pt>
                <c:pt idx="39">
                  <c:v>79.31</c:v>
                </c:pt>
                <c:pt idx="40">
                  <c:v>78.81</c:v>
                </c:pt>
                <c:pt idx="41">
                  <c:v>78.13</c:v>
                </c:pt>
                <c:pt idx="42">
                  <c:v>77.790000000000006</c:v>
                </c:pt>
                <c:pt idx="43">
                  <c:v>76.8</c:v>
                </c:pt>
                <c:pt idx="44">
                  <c:v>76.03</c:v>
                </c:pt>
                <c:pt idx="45">
                  <c:v>76.42</c:v>
                </c:pt>
                <c:pt idx="46">
                  <c:v>76.45</c:v>
                </c:pt>
                <c:pt idx="47">
                  <c:v>77.239999999999995</c:v>
                </c:pt>
                <c:pt idx="48">
                  <c:v>77.790000000000006</c:v>
                </c:pt>
                <c:pt idx="49">
                  <c:v>77.989999999999995</c:v>
                </c:pt>
                <c:pt idx="50">
                  <c:v>78.62</c:v>
                </c:pt>
                <c:pt idx="51">
                  <c:v>79.06</c:v>
                </c:pt>
                <c:pt idx="52">
                  <c:v>78.88</c:v>
                </c:pt>
                <c:pt idx="53">
                  <c:v>76.959999999999994</c:v>
                </c:pt>
                <c:pt idx="54">
                  <c:v>76.58</c:v>
                </c:pt>
                <c:pt idx="55">
                  <c:v>77.5</c:v>
                </c:pt>
                <c:pt idx="56">
                  <c:v>78.31</c:v>
                </c:pt>
                <c:pt idx="57">
                  <c:v>79.45</c:v>
                </c:pt>
                <c:pt idx="58">
                  <c:v>81.739999999999995</c:v>
                </c:pt>
                <c:pt idx="59">
                  <c:v>83.05</c:v>
                </c:pt>
                <c:pt idx="60">
                  <c:v>83.54</c:v>
                </c:pt>
                <c:pt idx="61">
                  <c:v>83.96</c:v>
                </c:pt>
                <c:pt idx="62">
                  <c:v>83.43</c:v>
                </c:pt>
                <c:pt idx="63">
                  <c:v>83.69</c:v>
                </c:pt>
                <c:pt idx="64">
                  <c:v>84.17</c:v>
                </c:pt>
                <c:pt idx="65">
                  <c:v>84.37</c:v>
                </c:pt>
                <c:pt idx="66">
                  <c:v>85.05</c:v>
                </c:pt>
                <c:pt idx="67">
                  <c:v>85.03</c:v>
                </c:pt>
                <c:pt idx="68">
                  <c:v>84.54</c:v>
                </c:pt>
                <c:pt idx="69">
                  <c:v>83.81</c:v>
                </c:pt>
                <c:pt idx="70">
                  <c:v>81.13</c:v>
                </c:pt>
                <c:pt idx="71">
                  <c:v>80.849999999999994</c:v>
                </c:pt>
                <c:pt idx="72">
                  <c:v>80.430000000000007</c:v>
                </c:pt>
                <c:pt idx="73">
                  <c:v>80.73</c:v>
                </c:pt>
                <c:pt idx="74">
                  <c:v>78.44</c:v>
                </c:pt>
                <c:pt idx="75">
                  <c:v>82.04</c:v>
                </c:pt>
                <c:pt idx="76">
                  <c:v>82.25</c:v>
                </c:pt>
              </c:numCache>
            </c:numRef>
          </c:val>
          <c:smooth val="0"/>
          <c:extLst>
            <c:ext xmlns:c16="http://schemas.microsoft.com/office/drawing/2014/chart" uri="{C3380CC4-5D6E-409C-BE32-E72D297353CC}">
              <c16:uniqueId val="{00000002-34D2-4D0B-B9D2-23B1C2156C7E}"/>
            </c:ext>
          </c:extLst>
        </c:ser>
        <c:dLbls>
          <c:showLegendKey val="0"/>
          <c:showVal val="0"/>
          <c:showCatName val="0"/>
          <c:showSerName val="0"/>
          <c:showPercent val="0"/>
          <c:showBubbleSize val="0"/>
        </c:dLbls>
        <c:marker val="1"/>
        <c:smooth val="0"/>
        <c:axId val="250618383"/>
        <c:axId val="250608815"/>
      </c:lineChart>
      <c:dateAx>
        <c:axId val="250618383"/>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50608815"/>
        <c:crosses val="autoZero"/>
        <c:auto val="1"/>
        <c:lblOffset val="100"/>
        <c:baseTimeUnit val="days"/>
      </c:dateAx>
      <c:valAx>
        <c:axId val="2506088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50618383"/>
        <c:crosses val="autoZero"/>
        <c:crossBetween val="between"/>
      </c:valAx>
      <c:valAx>
        <c:axId val="25596487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55977775"/>
        <c:crosses val="max"/>
        <c:crossBetween val="between"/>
      </c:valAx>
      <c:dateAx>
        <c:axId val="255977775"/>
        <c:scaling>
          <c:orientation val="minMax"/>
        </c:scaling>
        <c:delete val="1"/>
        <c:axPos val="b"/>
        <c:numFmt formatCode="yyyy\-mm\-dd" sourceLinked="1"/>
        <c:majorTickMark val="out"/>
        <c:minorTickMark val="none"/>
        <c:tickLblPos val="nextTo"/>
        <c:crossAx val="255964879"/>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联合钢铁电炉产能利用率</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[数据汇总.xlsx]电炉产能!$B$1</c:f>
              <c:strCache>
                <c:ptCount val="1"/>
                <c:pt idx="0">
                  <c:v>全国</c:v>
                </c:pt>
              </c:strCache>
            </c:strRef>
          </c:tx>
          <c:spPr>
            <a:ln w="19050" cap="rnd">
              <a:solidFill>
                <a:schemeClr val="accent1"/>
              </a:solidFill>
              <a:round/>
            </a:ln>
            <a:effectLst/>
          </c:spPr>
          <c:marker>
            <c:symbol val="none"/>
          </c:marker>
          <c:cat>
            <c:numRef>
              <c:f>[数据汇总.xlsx]电炉产能!$A$2:$A$83</c:f>
              <c:numCache>
                <c:formatCode>yyyy\-mm\-dd</c:formatCode>
                <c:ptCount val="64"/>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pt idx="51">
                  <c:v>43609</c:v>
                </c:pt>
                <c:pt idx="52">
                  <c:v>43616</c:v>
                </c:pt>
                <c:pt idx="53">
                  <c:v>43622</c:v>
                </c:pt>
                <c:pt idx="54">
                  <c:v>43630</c:v>
                </c:pt>
                <c:pt idx="55">
                  <c:v>43637</c:v>
                </c:pt>
                <c:pt idx="56">
                  <c:v>43644</c:v>
                </c:pt>
                <c:pt idx="57">
                  <c:v>43651</c:v>
                </c:pt>
                <c:pt idx="58">
                  <c:v>43658</c:v>
                </c:pt>
                <c:pt idx="59">
                  <c:v>43665</c:v>
                </c:pt>
                <c:pt idx="60">
                  <c:v>43672</c:v>
                </c:pt>
                <c:pt idx="61">
                  <c:v>43679</c:v>
                </c:pt>
                <c:pt idx="62">
                  <c:v>43686</c:v>
                </c:pt>
                <c:pt idx="63">
                  <c:v>43693</c:v>
                </c:pt>
              </c:numCache>
            </c:numRef>
          </c:cat>
          <c:val>
            <c:numRef>
              <c:f>[数据汇总.xlsx]电炉产能!$B$2:$B$83</c:f>
              <c:numCache>
                <c:formatCode>General</c:formatCode>
                <c:ptCount val="64"/>
                <c:pt idx="0">
                  <c:v>66.400000000000006</c:v>
                </c:pt>
                <c:pt idx="1">
                  <c:v>66.989999999999995</c:v>
                </c:pt>
                <c:pt idx="2">
                  <c:v>66.290000000000006</c:v>
                </c:pt>
                <c:pt idx="3">
                  <c:v>63.06</c:v>
                </c:pt>
                <c:pt idx="4">
                  <c:v>64.03</c:v>
                </c:pt>
                <c:pt idx="5">
                  <c:v>64.28</c:v>
                </c:pt>
                <c:pt idx="6">
                  <c:v>64.47</c:v>
                </c:pt>
                <c:pt idx="7">
                  <c:v>65.03</c:v>
                </c:pt>
                <c:pt idx="8">
                  <c:v>66.569999999999993</c:v>
                </c:pt>
                <c:pt idx="9">
                  <c:v>67.510000000000005</c:v>
                </c:pt>
                <c:pt idx="10">
                  <c:v>67.760000000000005</c:v>
                </c:pt>
                <c:pt idx="11">
                  <c:v>69.38</c:v>
                </c:pt>
                <c:pt idx="12">
                  <c:v>68.819999999999993</c:v>
                </c:pt>
                <c:pt idx="13">
                  <c:v>69.400000000000006</c:v>
                </c:pt>
                <c:pt idx="14">
                  <c:v>70.11</c:v>
                </c:pt>
                <c:pt idx="15">
                  <c:v>70.53</c:v>
                </c:pt>
                <c:pt idx="16">
                  <c:v>71.25</c:v>
                </c:pt>
                <c:pt idx="17">
                  <c:v>70.59</c:v>
                </c:pt>
                <c:pt idx="18">
                  <c:v>70.98</c:v>
                </c:pt>
                <c:pt idx="19">
                  <c:v>71.150000000000006</c:v>
                </c:pt>
                <c:pt idx="20">
                  <c:v>71.760000000000005</c:v>
                </c:pt>
                <c:pt idx="21">
                  <c:v>71.13</c:v>
                </c:pt>
                <c:pt idx="22">
                  <c:v>69.540000000000006</c:v>
                </c:pt>
                <c:pt idx="23">
                  <c:v>69.819999999999993</c:v>
                </c:pt>
                <c:pt idx="24">
                  <c:v>70.650000000000006</c:v>
                </c:pt>
                <c:pt idx="25">
                  <c:v>69.63</c:v>
                </c:pt>
                <c:pt idx="26">
                  <c:v>70.150000000000006</c:v>
                </c:pt>
                <c:pt idx="27">
                  <c:v>69.89</c:v>
                </c:pt>
                <c:pt idx="28">
                  <c:v>69.87</c:v>
                </c:pt>
                <c:pt idx="29">
                  <c:v>67.89</c:v>
                </c:pt>
                <c:pt idx="30">
                  <c:v>66.08</c:v>
                </c:pt>
                <c:pt idx="31">
                  <c:v>65.290000000000006</c:v>
                </c:pt>
                <c:pt idx="32">
                  <c:v>63.37</c:v>
                </c:pt>
                <c:pt idx="33">
                  <c:v>65.53</c:v>
                </c:pt>
                <c:pt idx="34">
                  <c:v>64.739999999999995</c:v>
                </c:pt>
                <c:pt idx="35">
                  <c:v>58.71</c:v>
                </c:pt>
                <c:pt idx="36">
                  <c:v>46.67</c:v>
                </c:pt>
                <c:pt idx="37">
                  <c:v>34.840000000000003</c:v>
                </c:pt>
                <c:pt idx="38">
                  <c:v>36.15</c:v>
                </c:pt>
                <c:pt idx="39">
                  <c:v>42.92</c:v>
                </c:pt>
                <c:pt idx="40">
                  <c:v>50.82</c:v>
                </c:pt>
                <c:pt idx="41">
                  <c:v>57.17</c:v>
                </c:pt>
                <c:pt idx="42">
                  <c:v>61.23</c:v>
                </c:pt>
                <c:pt idx="43">
                  <c:v>63.1</c:v>
                </c:pt>
                <c:pt idx="44">
                  <c:v>65.900000000000006</c:v>
                </c:pt>
                <c:pt idx="45">
                  <c:v>67.069999999999993</c:v>
                </c:pt>
                <c:pt idx="46">
                  <c:v>67.45</c:v>
                </c:pt>
                <c:pt idx="47">
                  <c:v>68.66</c:v>
                </c:pt>
                <c:pt idx="48">
                  <c:v>69.22</c:v>
                </c:pt>
                <c:pt idx="49">
                  <c:v>69.64</c:v>
                </c:pt>
                <c:pt idx="50">
                  <c:v>69.55</c:v>
                </c:pt>
                <c:pt idx="51">
                  <c:v>70.010000000000005</c:v>
                </c:pt>
                <c:pt idx="52">
                  <c:v>70.06</c:v>
                </c:pt>
                <c:pt idx="53">
                  <c:v>69.69</c:v>
                </c:pt>
                <c:pt idx="54">
                  <c:v>68.33</c:v>
                </c:pt>
                <c:pt idx="55">
                  <c:v>68.05</c:v>
                </c:pt>
                <c:pt idx="56">
                  <c:v>67.73</c:v>
                </c:pt>
                <c:pt idx="57">
                  <c:v>67.959999999999994</c:v>
                </c:pt>
                <c:pt idx="58">
                  <c:v>67.87</c:v>
                </c:pt>
                <c:pt idx="59">
                  <c:v>68.52</c:v>
                </c:pt>
                <c:pt idx="60">
                  <c:v>67.91</c:v>
                </c:pt>
                <c:pt idx="61">
                  <c:v>67.069999999999993</c:v>
                </c:pt>
                <c:pt idx="62">
                  <c:v>63.24</c:v>
                </c:pt>
                <c:pt idx="63">
                  <c:v>61.75</c:v>
                </c:pt>
              </c:numCache>
            </c:numRef>
          </c:val>
          <c:smooth val="0"/>
          <c:extLst>
            <c:ext xmlns:c16="http://schemas.microsoft.com/office/drawing/2014/chart" uri="{C3380CC4-5D6E-409C-BE32-E72D297353CC}">
              <c16:uniqueId val="{00000000-460B-4C8B-BF37-D2D468A296E1}"/>
            </c:ext>
          </c:extLst>
        </c:ser>
        <c:ser>
          <c:idx val="1"/>
          <c:order val="1"/>
          <c:tx>
            <c:strRef>
              <c:f>[数据汇总.xlsx]电炉产能!$C$1</c:f>
              <c:strCache>
                <c:ptCount val="1"/>
                <c:pt idx="0">
                  <c:v>短流程钢厂</c:v>
                </c:pt>
              </c:strCache>
            </c:strRef>
          </c:tx>
          <c:spPr>
            <a:ln w="19050" cap="rnd">
              <a:solidFill>
                <a:schemeClr val="accent2"/>
              </a:solidFill>
              <a:round/>
            </a:ln>
            <a:effectLst/>
          </c:spPr>
          <c:marker>
            <c:symbol val="none"/>
          </c:marker>
          <c:cat>
            <c:numRef>
              <c:f>[数据汇总.xlsx]电炉产能!$A$2:$A$83</c:f>
              <c:numCache>
                <c:formatCode>yyyy\-mm\-dd</c:formatCode>
                <c:ptCount val="64"/>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pt idx="51">
                  <c:v>43609</c:v>
                </c:pt>
                <c:pt idx="52">
                  <c:v>43616</c:v>
                </c:pt>
                <c:pt idx="53">
                  <c:v>43622</c:v>
                </c:pt>
                <c:pt idx="54">
                  <c:v>43630</c:v>
                </c:pt>
                <c:pt idx="55">
                  <c:v>43637</c:v>
                </c:pt>
                <c:pt idx="56">
                  <c:v>43644</c:v>
                </c:pt>
                <c:pt idx="57">
                  <c:v>43651</c:v>
                </c:pt>
                <c:pt idx="58">
                  <c:v>43658</c:v>
                </c:pt>
                <c:pt idx="59">
                  <c:v>43665</c:v>
                </c:pt>
                <c:pt idx="60">
                  <c:v>43672</c:v>
                </c:pt>
                <c:pt idx="61">
                  <c:v>43679</c:v>
                </c:pt>
                <c:pt idx="62">
                  <c:v>43686</c:v>
                </c:pt>
                <c:pt idx="63">
                  <c:v>43693</c:v>
                </c:pt>
              </c:numCache>
            </c:numRef>
          </c:cat>
          <c:val>
            <c:numRef>
              <c:f>[数据汇总.xlsx]电炉产能!$C$2:$C$83</c:f>
              <c:numCache>
                <c:formatCode>General</c:formatCode>
                <c:ptCount val="64"/>
                <c:pt idx="0">
                  <c:v>62.78</c:v>
                </c:pt>
                <c:pt idx="1">
                  <c:v>63.9</c:v>
                </c:pt>
                <c:pt idx="2">
                  <c:v>64.3</c:v>
                </c:pt>
                <c:pt idx="3">
                  <c:v>58.6</c:v>
                </c:pt>
                <c:pt idx="4">
                  <c:v>58.01</c:v>
                </c:pt>
                <c:pt idx="5">
                  <c:v>57.96</c:v>
                </c:pt>
                <c:pt idx="6">
                  <c:v>58.92</c:v>
                </c:pt>
                <c:pt idx="7">
                  <c:v>60.21</c:v>
                </c:pt>
                <c:pt idx="8">
                  <c:v>62.22</c:v>
                </c:pt>
                <c:pt idx="9">
                  <c:v>63.35</c:v>
                </c:pt>
                <c:pt idx="10">
                  <c:v>63.79</c:v>
                </c:pt>
                <c:pt idx="11">
                  <c:v>66.569999999999993</c:v>
                </c:pt>
                <c:pt idx="12">
                  <c:v>66.400000000000006</c:v>
                </c:pt>
                <c:pt idx="13">
                  <c:v>67.400000000000006</c:v>
                </c:pt>
                <c:pt idx="14">
                  <c:v>68.62</c:v>
                </c:pt>
                <c:pt idx="15">
                  <c:v>69.34</c:v>
                </c:pt>
                <c:pt idx="16">
                  <c:v>70.58</c:v>
                </c:pt>
                <c:pt idx="17">
                  <c:v>68.680000000000007</c:v>
                </c:pt>
                <c:pt idx="18">
                  <c:v>69.95</c:v>
                </c:pt>
                <c:pt idx="19">
                  <c:v>69.349999999999994</c:v>
                </c:pt>
                <c:pt idx="20">
                  <c:v>70.67</c:v>
                </c:pt>
                <c:pt idx="21">
                  <c:v>71.33</c:v>
                </c:pt>
                <c:pt idx="22">
                  <c:v>68.63</c:v>
                </c:pt>
                <c:pt idx="23">
                  <c:v>68.95</c:v>
                </c:pt>
                <c:pt idx="24">
                  <c:v>68.78</c:v>
                </c:pt>
                <c:pt idx="25">
                  <c:v>68.48</c:v>
                </c:pt>
                <c:pt idx="26">
                  <c:v>69.489999999999995</c:v>
                </c:pt>
                <c:pt idx="27">
                  <c:v>68.92</c:v>
                </c:pt>
                <c:pt idx="28">
                  <c:v>63.11</c:v>
                </c:pt>
                <c:pt idx="29">
                  <c:v>65.52</c:v>
                </c:pt>
                <c:pt idx="30">
                  <c:v>62.44</c:v>
                </c:pt>
                <c:pt idx="31">
                  <c:v>61.1</c:v>
                </c:pt>
                <c:pt idx="32">
                  <c:v>58.48</c:v>
                </c:pt>
                <c:pt idx="33">
                  <c:v>60.56</c:v>
                </c:pt>
                <c:pt idx="34">
                  <c:v>60</c:v>
                </c:pt>
                <c:pt idx="35">
                  <c:v>51.27</c:v>
                </c:pt>
                <c:pt idx="36">
                  <c:v>31.21</c:v>
                </c:pt>
                <c:pt idx="37">
                  <c:v>12.7</c:v>
                </c:pt>
                <c:pt idx="38">
                  <c:v>13.49</c:v>
                </c:pt>
                <c:pt idx="39">
                  <c:v>26.11</c:v>
                </c:pt>
                <c:pt idx="40">
                  <c:v>38.57</c:v>
                </c:pt>
                <c:pt idx="41">
                  <c:v>47.78</c:v>
                </c:pt>
                <c:pt idx="42">
                  <c:v>54.52</c:v>
                </c:pt>
                <c:pt idx="43">
                  <c:v>65.63</c:v>
                </c:pt>
                <c:pt idx="44">
                  <c:v>61.75</c:v>
                </c:pt>
                <c:pt idx="45">
                  <c:v>63.57</c:v>
                </c:pt>
                <c:pt idx="46">
                  <c:v>64.209999999999994</c:v>
                </c:pt>
                <c:pt idx="47">
                  <c:v>66.19</c:v>
                </c:pt>
                <c:pt idx="48">
                  <c:v>66.900000000000006</c:v>
                </c:pt>
                <c:pt idx="49">
                  <c:v>67.62</c:v>
                </c:pt>
                <c:pt idx="50">
                  <c:v>67.06</c:v>
                </c:pt>
                <c:pt idx="51">
                  <c:v>67.86</c:v>
                </c:pt>
                <c:pt idx="52">
                  <c:v>67.94</c:v>
                </c:pt>
                <c:pt idx="53">
                  <c:v>67.3</c:v>
                </c:pt>
                <c:pt idx="54">
                  <c:v>65.319999999999993</c:v>
                </c:pt>
                <c:pt idx="55">
                  <c:v>64.84</c:v>
                </c:pt>
                <c:pt idx="56">
                  <c:v>64.290000000000006</c:v>
                </c:pt>
                <c:pt idx="57">
                  <c:v>64.760000000000005</c:v>
                </c:pt>
                <c:pt idx="58">
                  <c:v>64.44</c:v>
                </c:pt>
                <c:pt idx="59">
                  <c:v>65.319999999999993</c:v>
                </c:pt>
                <c:pt idx="60">
                  <c:v>64.84</c:v>
                </c:pt>
                <c:pt idx="61">
                  <c:v>63.41</c:v>
                </c:pt>
                <c:pt idx="62">
                  <c:v>57.38</c:v>
                </c:pt>
                <c:pt idx="63">
                  <c:v>55.32</c:v>
                </c:pt>
              </c:numCache>
            </c:numRef>
          </c:val>
          <c:smooth val="0"/>
          <c:extLst>
            <c:ext xmlns:c16="http://schemas.microsoft.com/office/drawing/2014/chart" uri="{C3380CC4-5D6E-409C-BE32-E72D297353CC}">
              <c16:uniqueId val="{00000001-460B-4C8B-BF37-D2D468A296E1}"/>
            </c:ext>
          </c:extLst>
        </c:ser>
        <c:ser>
          <c:idx val="2"/>
          <c:order val="2"/>
          <c:tx>
            <c:strRef>
              <c:f>[数据汇总.xlsx]电炉产能!$D$1</c:f>
              <c:strCache>
                <c:ptCount val="1"/>
                <c:pt idx="0">
                  <c:v>长流程钢厂</c:v>
                </c:pt>
              </c:strCache>
            </c:strRef>
          </c:tx>
          <c:spPr>
            <a:ln w="19050" cap="rnd">
              <a:solidFill>
                <a:schemeClr val="accent3"/>
              </a:solidFill>
              <a:round/>
            </a:ln>
            <a:effectLst/>
          </c:spPr>
          <c:marker>
            <c:symbol val="none"/>
          </c:marker>
          <c:cat>
            <c:numRef>
              <c:f>[数据汇总.xlsx]电炉产能!$A$2:$A$83</c:f>
              <c:numCache>
                <c:formatCode>yyyy\-mm\-dd</c:formatCode>
                <c:ptCount val="64"/>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pt idx="51">
                  <c:v>43609</c:v>
                </c:pt>
                <c:pt idx="52">
                  <c:v>43616</c:v>
                </c:pt>
                <c:pt idx="53">
                  <c:v>43622</c:v>
                </c:pt>
                <c:pt idx="54">
                  <c:v>43630</c:v>
                </c:pt>
                <c:pt idx="55">
                  <c:v>43637</c:v>
                </c:pt>
                <c:pt idx="56">
                  <c:v>43644</c:v>
                </c:pt>
                <c:pt idx="57">
                  <c:v>43651</c:v>
                </c:pt>
                <c:pt idx="58">
                  <c:v>43658</c:v>
                </c:pt>
                <c:pt idx="59">
                  <c:v>43665</c:v>
                </c:pt>
                <c:pt idx="60">
                  <c:v>43672</c:v>
                </c:pt>
                <c:pt idx="61">
                  <c:v>43679</c:v>
                </c:pt>
                <c:pt idx="62">
                  <c:v>43686</c:v>
                </c:pt>
                <c:pt idx="63">
                  <c:v>43693</c:v>
                </c:pt>
              </c:numCache>
            </c:numRef>
          </c:cat>
          <c:val>
            <c:numRef>
              <c:f>[数据汇总.xlsx]电炉产能!$D$2:$D$83</c:f>
              <c:numCache>
                <c:formatCode>General</c:formatCode>
                <c:ptCount val="64"/>
                <c:pt idx="0">
                  <c:v>72.19</c:v>
                </c:pt>
                <c:pt idx="1">
                  <c:v>71.28</c:v>
                </c:pt>
                <c:pt idx="2">
                  <c:v>69.05</c:v>
                </c:pt>
                <c:pt idx="3">
                  <c:v>69.27</c:v>
                </c:pt>
                <c:pt idx="4">
                  <c:v>72.400000000000006</c:v>
                </c:pt>
                <c:pt idx="5">
                  <c:v>73.069999999999993</c:v>
                </c:pt>
                <c:pt idx="6">
                  <c:v>72.180000000000007</c:v>
                </c:pt>
                <c:pt idx="7">
                  <c:v>71.73</c:v>
                </c:pt>
                <c:pt idx="8">
                  <c:v>72.63</c:v>
                </c:pt>
                <c:pt idx="9">
                  <c:v>73.3</c:v>
                </c:pt>
                <c:pt idx="10">
                  <c:v>73.3</c:v>
                </c:pt>
                <c:pt idx="11">
                  <c:v>73.3</c:v>
                </c:pt>
                <c:pt idx="12">
                  <c:v>72.180000000000007</c:v>
                </c:pt>
                <c:pt idx="13">
                  <c:v>72.180000000000007</c:v>
                </c:pt>
                <c:pt idx="14">
                  <c:v>72.180000000000007</c:v>
                </c:pt>
                <c:pt idx="15">
                  <c:v>72.180000000000007</c:v>
                </c:pt>
                <c:pt idx="16">
                  <c:v>72.180000000000007</c:v>
                </c:pt>
                <c:pt idx="17">
                  <c:v>72.180000000000007</c:v>
                </c:pt>
                <c:pt idx="18">
                  <c:v>71.77</c:v>
                </c:pt>
                <c:pt idx="19">
                  <c:v>73.33</c:v>
                </c:pt>
                <c:pt idx="20">
                  <c:v>73.33</c:v>
                </c:pt>
                <c:pt idx="21">
                  <c:v>70.83</c:v>
                </c:pt>
                <c:pt idx="22">
                  <c:v>70.83</c:v>
                </c:pt>
                <c:pt idx="23">
                  <c:v>71.06</c:v>
                </c:pt>
                <c:pt idx="24">
                  <c:v>73.33</c:v>
                </c:pt>
                <c:pt idx="25">
                  <c:v>71.28</c:v>
                </c:pt>
                <c:pt idx="26">
                  <c:v>71.09</c:v>
                </c:pt>
                <c:pt idx="27">
                  <c:v>71.28</c:v>
                </c:pt>
                <c:pt idx="28">
                  <c:v>71.28</c:v>
                </c:pt>
                <c:pt idx="29">
                  <c:v>71.28</c:v>
                </c:pt>
                <c:pt idx="30">
                  <c:v>71.28</c:v>
                </c:pt>
                <c:pt idx="31">
                  <c:v>71.28</c:v>
                </c:pt>
                <c:pt idx="32">
                  <c:v>70.37</c:v>
                </c:pt>
                <c:pt idx="33">
                  <c:v>72.64</c:v>
                </c:pt>
                <c:pt idx="34">
                  <c:v>71.510000000000005</c:v>
                </c:pt>
                <c:pt idx="35">
                  <c:v>70.37</c:v>
                </c:pt>
                <c:pt idx="36">
                  <c:v>68.790000000000006</c:v>
                </c:pt>
                <c:pt idx="37">
                  <c:v>66.52</c:v>
                </c:pt>
                <c:pt idx="38">
                  <c:v>68.56</c:v>
                </c:pt>
                <c:pt idx="39">
                  <c:v>66.97</c:v>
                </c:pt>
                <c:pt idx="40">
                  <c:v>68.33</c:v>
                </c:pt>
                <c:pt idx="41">
                  <c:v>70.599999999999994</c:v>
                </c:pt>
                <c:pt idx="42">
                  <c:v>70.599999999999994</c:v>
                </c:pt>
                <c:pt idx="43">
                  <c:v>71.67</c:v>
                </c:pt>
                <c:pt idx="44">
                  <c:v>71.849999999999994</c:v>
                </c:pt>
                <c:pt idx="45">
                  <c:v>72.08</c:v>
                </c:pt>
                <c:pt idx="46">
                  <c:v>72.08</c:v>
                </c:pt>
                <c:pt idx="47">
                  <c:v>72.19</c:v>
                </c:pt>
                <c:pt idx="48">
                  <c:v>72.53</c:v>
                </c:pt>
                <c:pt idx="49">
                  <c:v>72.53</c:v>
                </c:pt>
                <c:pt idx="50">
                  <c:v>73.099999999999994</c:v>
                </c:pt>
                <c:pt idx="51">
                  <c:v>73.099999999999994</c:v>
                </c:pt>
                <c:pt idx="52">
                  <c:v>73.099999999999994</c:v>
                </c:pt>
                <c:pt idx="53">
                  <c:v>73.099999999999994</c:v>
                </c:pt>
                <c:pt idx="54">
                  <c:v>72.64</c:v>
                </c:pt>
                <c:pt idx="55">
                  <c:v>72.64</c:v>
                </c:pt>
                <c:pt idx="56">
                  <c:v>72.64</c:v>
                </c:pt>
                <c:pt idx="57">
                  <c:v>72.53</c:v>
                </c:pt>
                <c:pt idx="58">
                  <c:v>72.760000000000005</c:v>
                </c:pt>
                <c:pt idx="59">
                  <c:v>73.099999999999994</c:v>
                </c:pt>
                <c:pt idx="60">
                  <c:v>72.3</c:v>
                </c:pt>
                <c:pt idx="61">
                  <c:v>72.3</c:v>
                </c:pt>
                <c:pt idx="62">
                  <c:v>71.62</c:v>
                </c:pt>
                <c:pt idx="63">
                  <c:v>70.94</c:v>
                </c:pt>
              </c:numCache>
            </c:numRef>
          </c:val>
          <c:smooth val="0"/>
          <c:extLst>
            <c:ext xmlns:c16="http://schemas.microsoft.com/office/drawing/2014/chart" uri="{C3380CC4-5D6E-409C-BE32-E72D297353CC}">
              <c16:uniqueId val="{00000002-460B-4C8B-BF37-D2D468A296E1}"/>
            </c:ext>
          </c:extLst>
        </c:ser>
        <c:dLbls>
          <c:showLegendKey val="0"/>
          <c:showVal val="0"/>
          <c:showCatName val="0"/>
          <c:showSerName val="0"/>
          <c:showPercent val="0"/>
          <c:showBubbleSize val="0"/>
        </c:dLbls>
        <c:smooth val="0"/>
        <c:axId val="-1304148576"/>
        <c:axId val="-1304133888"/>
      </c:lineChart>
      <c:dateAx>
        <c:axId val="-1304148576"/>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04133888"/>
        <c:crosses val="autoZero"/>
        <c:auto val="1"/>
        <c:lblOffset val="100"/>
        <c:baseTimeUnit val="days"/>
      </c:dateAx>
      <c:valAx>
        <c:axId val="-130413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0414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固定资产投资完成额</a:t>
            </a:r>
            <a:r>
              <a:rPr lang="en-US" sz="1800"/>
              <a:t>:</a:t>
            </a:r>
            <a:r>
              <a:rPr lang="zh-CN" sz="1800"/>
              <a:t>建筑安装工程</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[数据汇总.xlsx]固投建安!$B$1:$B$2</c:f>
              <c:strCache>
                <c:ptCount val="2"/>
                <c:pt idx="0">
                  <c:v>累计同比</c:v>
                </c:pt>
                <c:pt idx="1">
                  <c:v>%</c:v>
                </c:pt>
              </c:strCache>
            </c:strRef>
          </c:tx>
          <c:spPr>
            <a:ln w="19050" cap="rnd">
              <a:solidFill>
                <a:schemeClr val="accent1"/>
              </a:solidFill>
              <a:round/>
            </a:ln>
            <a:effectLst/>
          </c:spPr>
          <c:marker>
            <c:symbol val="none"/>
          </c:marker>
          <c:dLbls>
            <c:dLbl>
              <c:idx val="37"/>
              <c:layout>
                <c:manualLayout>
                  <c:x val="-2.0202020202020204E-2"/>
                  <c:y val="-4.0123456790123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38C-4953-8A60-CA28299DC7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[数据汇总.xlsx]固投建安!$A$3:$A$40</c:f>
              <c:numCache>
                <c:formatCode>yyyy\-mm\-dd</c:formatCode>
                <c:ptCount val="38"/>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pt idx="37">
                  <c:v>43646</c:v>
                </c:pt>
              </c:numCache>
            </c:numRef>
          </c:cat>
          <c:val>
            <c:numRef>
              <c:f>[数据汇总.xlsx]固投建安!$B$3:$B$40</c:f>
              <c:numCache>
                <c:formatCode>General</c:formatCode>
                <c:ptCount val="38"/>
                <c:pt idx="0">
                  <c:v>9.8000000000000007</c:v>
                </c:pt>
                <c:pt idx="1">
                  <c:v>11.7</c:v>
                </c:pt>
                <c:pt idx="2">
                  <c:v>11.8</c:v>
                </c:pt>
                <c:pt idx="3">
                  <c:v>11</c:v>
                </c:pt>
                <c:pt idx="4">
                  <c:v>10.199999999999999</c:v>
                </c:pt>
                <c:pt idx="5">
                  <c:v>9.3000000000000007</c:v>
                </c:pt>
                <c:pt idx="6">
                  <c:v>9.5</c:v>
                </c:pt>
                <c:pt idx="7">
                  <c:v>9.6999999999999993</c:v>
                </c:pt>
                <c:pt idx="8">
                  <c:v>9.4</c:v>
                </c:pt>
                <c:pt idx="9">
                  <c:v>9.6</c:v>
                </c:pt>
                <c:pt idx="10">
                  <c:v>9.3000000000000007</c:v>
                </c:pt>
                <c:pt idx="11">
                  <c:v>9.9</c:v>
                </c:pt>
                <c:pt idx="12">
                  <c:v>10.1</c:v>
                </c:pt>
                <c:pt idx="13">
                  <c:v>9.8000000000000007</c:v>
                </c:pt>
                <c:pt idx="14">
                  <c:v>9.1999999999999993</c:v>
                </c:pt>
                <c:pt idx="15">
                  <c:v>9.1999999999999993</c:v>
                </c:pt>
                <c:pt idx="16">
                  <c:v>8.8000000000000007</c:v>
                </c:pt>
                <c:pt idx="17">
                  <c:v>8.1999999999999993</c:v>
                </c:pt>
                <c:pt idx="18">
                  <c:v>7.6</c:v>
                </c:pt>
                <c:pt idx="19">
                  <c:v>7.7</c:v>
                </c:pt>
                <c:pt idx="20">
                  <c:v>7.7</c:v>
                </c:pt>
                <c:pt idx="21">
                  <c:v>7.7</c:v>
                </c:pt>
                <c:pt idx="22">
                  <c:v>7</c:v>
                </c:pt>
                <c:pt idx="23">
                  <c:v>5.5</c:v>
                </c:pt>
                <c:pt idx="24">
                  <c:v>4.7</c:v>
                </c:pt>
                <c:pt idx="25">
                  <c:v>3.6</c:v>
                </c:pt>
                <c:pt idx="26">
                  <c:v>3</c:v>
                </c:pt>
                <c:pt idx="27">
                  <c:v>3</c:v>
                </c:pt>
                <c:pt idx="28">
                  <c:v>2.9</c:v>
                </c:pt>
                <c:pt idx="29">
                  <c:v>2.9</c:v>
                </c:pt>
                <c:pt idx="30">
                  <c:v>3.4</c:v>
                </c:pt>
                <c:pt idx="31">
                  <c:v>3.2</c:v>
                </c:pt>
                <c:pt idx="32">
                  <c:v>3.6</c:v>
                </c:pt>
                <c:pt idx="33">
                  <c:v>5.4</c:v>
                </c:pt>
                <c:pt idx="34">
                  <c:v>5.6</c:v>
                </c:pt>
                <c:pt idx="35">
                  <c:v>5.5</c:v>
                </c:pt>
                <c:pt idx="36">
                  <c:v>5.4</c:v>
                </c:pt>
                <c:pt idx="37">
                  <c:v>5.6</c:v>
                </c:pt>
              </c:numCache>
            </c:numRef>
          </c:val>
          <c:smooth val="0"/>
          <c:extLst>
            <c:ext xmlns:c16="http://schemas.microsoft.com/office/drawing/2014/chart" uri="{C3380CC4-5D6E-409C-BE32-E72D297353CC}">
              <c16:uniqueId val="{00000001-938C-4953-8A60-CA28299DC7A0}"/>
            </c:ext>
          </c:extLst>
        </c:ser>
        <c:dLbls>
          <c:showLegendKey val="0"/>
          <c:showVal val="0"/>
          <c:showCatName val="0"/>
          <c:showSerName val="0"/>
          <c:showPercent val="0"/>
          <c:showBubbleSize val="0"/>
        </c:dLbls>
        <c:smooth val="0"/>
        <c:axId val="-1324960624"/>
        <c:axId val="-1324943760"/>
      </c:lineChart>
      <c:dateAx>
        <c:axId val="-132496062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3760"/>
        <c:crosses val="autoZero"/>
        <c:auto val="1"/>
        <c:lblOffset val="100"/>
        <c:baseTimeUnit val="months"/>
      </c:dateAx>
      <c:valAx>
        <c:axId val="-132494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房地产开发投资完成额</a:t>
            </a:r>
            <a:r>
              <a:rPr lang="en-US" sz="1800"/>
              <a:t>:</a:t>
            </a:r>
            <a:r>
              <a:rPr lang="zh-CN" sz="1800"/>
              <a:t>建筑工程</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[数据汇总.xlsx]地产建安!$B$1:$B$2</c:f>
              <c:strCache>
                <c:ptCount val="2"/>
                <c:pt idx="0">
                  <c:v>累计值</c:v>
                </c:pt>
                <c:pt idx="1">
                  <c:v>亿元</c:v>
                </c:pt>
              </c:strCache>
            </c:strRef>
          </c:tx>
          <c:spPr>
            <a:solidFill>
              <a:schemeClr val="accent1"/>
            </a:solidFill>
            <a:ln>
              <a:noFill/>
            </a:ln>
            <a:effectLst/>
          </c:spPr>
          <c:invertIfNegative val="0"/>
          <c:cat>
            <c:numRef>
              <c:f>[数据汇总.xlsx]地产建安!$A$3:$A$74</c:f>
              <c:numCache>
                <c:formatCode>yyyy\-mm\-dd</c:formatCode>
                <c:ptCount val="72"/>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pt idx="69">
                  <c:v>43616</c:v>
                </c:pt>
                <c:pt idx="70">
                  <c:v>43646</c:v>
                </c:pt>
                <c:pt idx="71">
                  <c:v>43677</c:v>
                </c:pt>
              </c:numCache>
            </c:numRef>
          </c:cat>
          <c:val>
            <c:numRef>
              <c:f>[数据汇总.xlsx]地产建安!$B$3:$B$74</c:f>
              <c:numCache>
                <c:formatCode>General</c:formatCode>
                <c:ptCount val="72"/>
                <c:pt idx="0">
                  <c:v>4801.6304</c:v>
                </c:pt>
                <c:pt idx="1">
                  <c:v>9050.6335999999992</c:v>
                </c:pt>
                <c:pt idx="2">
                  <c:v>13070.2909</c:v>
                </c:pt>
                <c:pt idx="3">
                  <c:v>18128.048599999998</c:v>
                </c:pt>
                <c:pt idx="4">
                  <c:v>24759.871999999999</c:v>
                </c:pt>
                <c:pt idx="5">
                  <c:v>29835.7117</c:v>
                </c:pt>
                <c:pt idx="6">
                  <c:v>35130.661800000002</c:v>
                </c:pt>
                <c:pt idx="7">
                  <c:v>41159.305500000002</c:v>
                </c:pt>
                <c:pt idx="8">
                  <c:v>46472.796900000001</c:v>
                </c:pt>
                <c:pt idx="9">
                  <c:v>52227.947</c:v>
                </c:pt>
                <c:pt idx="10">
                  <c:v>57764.230199999998</c:v>
                </c:pt>
                <c:pt idx="11">
                  <c:v>5741.8013000000001</c:v>
                </c:pt>
                <c:pt idx="12">
                  <c:v>10742.7289</c:v>
                </c:pt>
                <c:pt idx="13">
                  <c:v>15435.8984</c:v>
                </c:pt>
                <c:pt idx="14">
                  <c:v>21125.518100000001</c:v>
                </c:pt>
                <c:pt idx="15">
                  <c:v>28539.4391</c:v>
                </c:pt>
                <c:pt idx="16">
                  <c:v>34047.428099999997</c:v>
                </c:pt>
                <c:pt idx="17">
                  <c:v>39628.478600000002</c:v>
                </c:pt>
                <c:pt idx="18">
                  <c:v>46005.864200000004</c:v>
                </c:pt>
                <c:pt idx="19">
                  <c:v>51670.435299999997</c:v>
                </c:pt>
                <c:pt idx="20">
                  <c:v>57489.097900000001</c:v>
                </c:pt>
                <c:pt idx="21">
                  <c:v>63115.163800000002</c:v>
                </c:pt>
                <c:pt idx="22">
                  <c:v>6244.5072</c:v>
                </c:pt>
                <c:pt idx="23">
                  <c:v>11323.774299999999</c:v>
                </c:pt>
                <c:pt idx="24">
                  <c:v>15925.1675</c:v>
                </c:pt>
                <c:pt idx="25">
                  <c:v>21585.881799999999</c:v>
                </c:pt>
                <c:pt idx="26">
                  <c:v>29153.226699999999</c:v>
                </c:pt>
                <c:pt idx="27">
                  <c:v>34669.823799999998</c:v>
                </c:pt>
                <c:pt idx="28">
                  <c:v>40248.811800000003</c:v>
                </c:pt>
                <c:pt idx="29">
                  <c:v>46462.711199999998</c:v>
                </c:pt>
                <c:pt idx="30">
                  <c:v>51868.467400000001</c:v>
                </c:pt>
                <c:pt idx="31">
                  <c:v>57634.981200000002</c:v>
                </c:pt>
                <c:pt idx="32">
                  <c:v>63173.277499999997</c:v>
                </c:pt>
                <c:pt idx="33">
                  <c:v>6259.7933000000003</c:v>
                </c:pt>
                <c:pt idx="34">
                  <c:v>11955.9925</c:v>
                </c:pt>
                <c:pt idx="35">
                  <c:v>17089.612499999999</c:v>
                </c:pt>
                <c:pt idx="36">
                  <c:v>23122.776600000001</c:v>
                </c:pt>
                <c:pt idx="37">
                  <c:v>30872.925200000001</c:v>
                </c:pt>
                <c:pt idx="38">
                  <c:v>36393.406600000002</c:v>
                </c:pt>
                <c:pt idx="39">
                  <c:v>42179.2137</c:v>
                </c:pt>
                <c:pt idx="40">
                  <c:v>48815.697</c:v>
                </c:pt>
                <c:pt idx="41">
                  <c:v>54793.353300000002</c:v>
                </c:pt>
                <c:pt idx="42">
                  <c:v>60838.923199999997</c:v>
                </c:pt>
                <c:pt idx="43">
                  <c:v>66793.393100000001</c:v>
                </c:pt>
                <c:pt idx="44">
                  <c:v>6753.8491999999997</c:v>
                </c:pt>
                <c:pt idx="45">
                  <c:v>12902.433199999999</c:v>
                </c:pt>
                <c:pt idx="46">
                  <c:v>18311.7896</c:v>
                </c:pt>
                <c:pt idx="47">
                  <c:v>24650.91</c:v>
                </c:pt>
                <c:pt idx="48">
                  <c:v>32902.887699999999</c:v>
                </c:pt>
                <c:pt idx="49">
                  <c:v>38623.803</c:v>
                </c:pt>
                <c:pt idx="50">
                  <c:v>44628.834499999997</c:v>
                </c:pt>
                <c:pt idx="51">
                  <c:v>51454.314100000003</c:v>
                </c:pt>
                <c:pt idx="52">
                  <c:v>57523.336900000002</c:v>
                </c:pt>
                <c:pt idx="53">
                  <c:v>63393.725299999998</c:v>
                </c:pt>
                <c:pt idx="54">
                  <c:v>68890.558000000005</c:v>
                </c:pt>
                <c:pt idx="55">
                  <c:v>6986.4831000000004</c:v>
                </c:pt>
                <c:pt idx="56">
                  <c:v>12833.134</c:v>
                </c:pt>
                <c:pt idx="57">
                  <c:v>18060.588400000001</c:v>
                </c:pt>
                <c:pt idx="58">
                  <c:v>24045.949000000001</c:v>
                </c:pt>
                <c:pt idx="59">
                  <c:v>31387.760699999999</c:v>
                </c:pt>
                <c:pt idx="60">
                  <c:v>37259.311000000002</c:v>
                </c:pt>
                <c:pt idx="61">
                  <c:v>43182.985000000001</c:v>
                </c:pt>
                <c:pt idx="62">
                  <c:v>49680.112099999998</c:v>
                </c:pt>
                <c:pt idx="63">
                  <c:v>55582.2742</c:v>
                </c:pt>
                <c:pt idx="64">
                  <c:v>61503.238700000002</c:v>
                </c:pt>
                <c:pt idx="65">
                  <c:v>67318.839000000007</c:v>
                </c:pt>
                <c:pt idx="66">
                  <c:v>7641.1169</c:v>
                </c:pt>
                <c:pt idx="67">
                  <c:v>13928.8354</c:v>
                </c:pt>
                <c:pt idx="68">
                  <c:v>19703.5275</c:v>
                </c:pt>
                <c:pt idx="69">
                  <c:v>26197.478999999999</c:v>
                </c:pt>
                <c:pt idx="70">
                  <c:v>34341.297500000001</c:v>
                </c:pt>
                <c:pt idx="71">
                  <c:v>40884.730000000003</c:v>
                </c:pt>
              </c:numCache>
            </c:numRef>
          </c:val>
          <c:extLst>
            <c:ext xmlns:c16="http://schemas.microsoft.com/office/drawing/2014/chart" uri="{C3380CC4-5D6E-409C-BE32-E72D297353CC}">
              <c16:uniqueId val="{00000000-CF13-41EC-9B09-9F01009715CC}"/>
            </c:ext>
          </c:extLst>
        </c:ser>
        <c:dLbls>
          <c:showLegendKey val="0"/>
          <c:showVal val="0"/>
          <c:showCatName val="0"/>
          <c:showSerName val="0"/>
          <c:showPercent val="0"/>
          <c:showBubbleSize val="0"/>
        </c:dLbls>
        <c:gapWidth val="150"/>
        <c:axId val="-1324946480"/>
        <c:axId val="-1324954096"/>
      </c:barChart>
      <c:lineChart>
        <c:grouping val="standard"/>
        <c:varyColors val="0"/>
        <c:ser>
          <c:idx val="1"/>
          <c:order val="1"/>
          <c:tx>
            <c:strRef>
              <c:f>[数据汇总.xlsx]地产建安!$C$1:$C$2</c:f>
              <c:strCache>
                <c:ptCount val="2"/>
                <c:pt idx="0">
                  <c:v>累计同比</c:v>
                </c:pt>
                <c:pt idx="1">
                  <c:v>%</c:v>
                </c:pt>
              </c:strCache>
            </c:strRef>
          </c:tx>
          <c:spPr>
            <a:ln w="19050" cap="rnd">
              <a:solidFill>
                <a:srgbClr val="FF0000"/>
              </a:solidFill>
              <a:round/>
            </a:ln>
            <a:effectLst/>
          </c:spPr>
          <c:marker>
            <c:symbol val="none"/>
          </c:marker>
          <c:dLbls>
            <c:dLbl>
              <c:idx val="71"/>
              <c:layout>
                <c:manualLayout>
                  <c:x val="-5.7816653400544094E-2"/>
                  <c:y val="-7.29705007653284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13-41EC-9B09-9F01009715C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[数据汇总.xlsx]地产建安!$A$3:$A$74</c:f>
              <c:numCache>
                <c:formatCode>yyyy\-mm\-dd</c:formatCode>
                <c:ptCount val="72"/>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pt idx="69">
                  <c:v>43616</c:v>
                </c:pt>
                <c:pt idx="70">
                  <c:v>43646</c:v>
                </c:pt>
                <c:pt idx="71">
                  <c:v>43677</c:v>
                </c:pt>
              </c:numCache>
            </c:numRef>
          </c:cat>
          <c:val>
            <c:numRef>
              <c:f>[数据汇总.xlsx]地产建安!$C$3:$C$74</c:f>
              <c:numCache>
                <c:formatCode>General</c:formatCode>
                <c:ptCount val="72"/>
                <c:pt idx="0">
                  <c:v>32.9</c:v>
                </c:pt>
                <c:pt idx="1">
                  <c:v>28.8</c:v>
                </c:pt>
                <c:pt idx="2">
                  <c:v>27</c:v>
                </c:pt>
                <c:pt idx="3">
                  <c:v>26.8</c:v>
                </c:pt>
                <c:pt idx="4">
                  <c:v>26.3</c:v>
                </c:pt>
                <c:pt idx="5">
                  <c:v>25.9</c:v>
                </c:pt>
                <c:pt idx="6">
                  <c:v>24.3</c:v>
                </c:pt>
                <c:pt idx="7">
                  <c:v>24.1</c:v>
                </c:pt>
                <c:pt idx="8">
                  <c:v>23.6</c:v>
                </c:pt>
                <c:pt idx="9">
                  <c:v>23.5</c:v>
                </c:pt>
                <c:pt idx="10">
                  <c:v>22.7</c:v>
                </c:pt>
                <c:pt idx="11">
                  <c:v>19.600000000000001</c:v>
                </c:pt>
                <c:pt idx="12">
                  <c:v>18.7</c:v>
                </c:pt>
                <c:pt idx="13">
                  <c:v>18.100000000000001</c:v>
                </c:pt>
                <c:pt idx="14">
                  <c:v>16.5</c:v>
                </c:pt>
                <c:pt idx="15">
                  <c:v>15.3</c:v>
                </c:pt>
                <c:pt idx="16">
                  <c:v>14.1</c:v>
                </c:pt>
                <c:pt idx="17">
                  <c:v>12.8</c:v>
                </c:pt>
                <c:pt idx="18">
                  <c:v>11.8</c:v>
                </c:pt>
                <c:pt idx="19">
                  <c:v>11.2</c:v>
                </c:pt>
                <c:pt idx="20">
                  <c:v>10.1</c:v>
                </c:pt>
                <c:pt idx="21">
                  <c:v>9.3000000000000007</c:v>
                </c:pt>
                <c:pt idx="22">
                  <c:v>8.8000000000000007</c:v>
                </c:pt>
                <c:pt idx="23">
                  <c:v>5.4</c:v>
                </c:pt>
                <c:pt idx="24">
                  <c:v>3.2</c:v>
                </c:pt>
                <c:pt idx="25">
                  <c:v>2.2000000000000002</c:v>
                </c:pt>
                <c:pt idx="26">
                  <c:v>2.2000000000000002</c:v>
                </c:pt>
                <c:pt idx="27">
                  <c:v>1.8</c:v>
                </c:pt>
                <c:pt idx="28">
                  <c:v>1.6</c:v>
                </c:pt>
                <c:pt idx="29">
                  <c:v>1</c:v>
                </c:pt>
                <c:pt idx="30">
                  <c:v>0.4</c:v>
                </c:pt>
                <c:pt idx="31">
                  <c:v>0.3</c:v>
                </c:pt>
                <c:pt idx="32">
                  <c:v>0.1</c:v>
                </c:pt>
                <c:pt idx="33">
                  <c:v>0.2</c:v>
                </c:pt>
                <c:pt idx="34">
                  <c:v>5.6</c:v>
                </c:pt>
                <c:pt idx="35">
                  <c:v>7.3</c:v>
                </c:pt>
                <c:pt idx="36">
                  <c:v>7.1</c:v>
                </c:pt>
                <c:pt idx="37">
                  <c:v>5.9</c:v>
                </c:pt>
                <c:pt idx="38">
                  <c:v>5</c:v>
                </c:pt>
                <c:pt idx="39">
                  <c:v>4.8</c:v>
                </c:pt>
                <c:pt idx="40">
                  <c:v>5.0999999999999996</c:v>
                </c:pt>
                <c:pt idx="41">
                  <c:v>5.6</c:v>
                </c:pt>
                <c:pt idx="42">
                  <c:v>5.6</c:v>
                </c:pt>
                <c:pt idx="43">
                  <c:v>5.7</c:v>
                </c:pt>
                <c:pt idx="44">
                  <c:v>7.9</c:v>
                </c:pt>
                <c:pt idx="45">
                  <c:v>7.9</c:v>
                </c:pt>
                <c:pt idx="46">
                  <c:v>7.2</c:v>
                </c:pt>
                <c:pt idx="47">
                  <c:v>6.6</c:v>
                </c:pt>
                <c:pt idx="48">
                  <c:v>6.6</c:v>
                </c:pt>
                <c:pt idx="49">
                  <c:v>6.1</c:v>
                </c:pt>
                <c:pt idx="50">
                  <c:v>5.8</c:v>
                </c:pt>
                <c:pt idx="51">
                  <c:v>5.4</c:v>
                </c:pt>
                <c:pt idx="52">
                  <c:v>5</c:v>
                </c:pt>
                <c:pt idx="53">
                  <c:v>4.2</c:v>
                </c:pt>
                <c:pt idx="54">
                  <c:v>3.1</c:v>
                </c:pt>
                <c:pt idx="55">
                  <c:v>3.4</c:v>
                </c:pt>
                <c:pt idx="56">
                  <c:v>-0.5</c:v>
                </c:pt>
                <c:pt idx="57">
                  <c:v>-1.4</c:v>
                </c:pt>
                <c:pt idx="58">
                  <c:v>-2.5</c:v>
                </c:pt>
                <c:pt idx="59">
                  <c:v>-4.5999999999999996</c:v>
                </c:pt>
                <c:pt idx="60">
                  <c:v>-3.5</c:v>
                </c:pt>
                <c:pt idx="61">
                  <c:v>-3.2</c:v>
                </c:pt>
                <c:pt idx="62">
                  <c:v>-3.4</c:v>
                </c:pt>
                <c:pt idx="63">
                  <c:v>-3.4</c:v>
                </c:pt>
                <c:pt idx="64">
                  <c:v>-3</c:v>
                </c:pt>
                <c:pt idx="65">
                  <c:v>-2.2999999999999998</c:v>
                </c:pt>
                <c:pt idx="66">
                  <c:v>9.4</c:v>
                </c:pt>
                <c:pt idx="67">
                  <c:v>8.5</c:v>
                </c:pt>
                <c:pt idx="68">
                  <c:v>9.1</c:v>
                </c:pt>
                <c:pt idx="69">
                  <c:v>8.9</c:v>
                </c:pt>
                <c:pt idx="70">
                  <c:v>9.4</c:v>
                </c:pt>
                <c:pt idx="71">
                  <c:v>9.6999999999999993</c:v>
                </c:pt>
              </c:numCache>
            </c:numRef>
          </c:val>
          <c:smooth val="0"/>
          <c:extLst>
            <c:ext xmlns:c16="http://schemas.microsoft.com/office/drawing/2014/chart" uri="{C3380CC4-5D6E-409C-BE32-E72D297353CC}">
              <c16:uniqueId val="{00000001-CF13-41EC-9B09-9F01009715CC}"/>
            </c:ext>
          </c:extLst>
        </c:ser>
        <c:dLbls>
          <c:showLegendKey val="0"/>
          <c:showVal val="0"/>
          <c:showCatName val="0"/>
          <c:showSerName val="0"/>
          <c:showPercent val="0"/>
          <c:showBubbleSize val="0"/>
        </c:dLbls>
        <c:marker val="1"/>
        <c:smooth val="0"/>
        <c:axId val="-1324963344"/>
        <c:axId val="-1324963888"/>
      </c:lineChart>
      <c:dateAx>
        <c:axId val="-1324946480"/>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4096"/>
        <c:crosses val="autoZero"/>
        <c:auto val="1"/>
        <c:lblOffset val="100"/>
        <c:baseTimeUnit val="months"/>
      </c:dateAx>
      <c:valAx>
        <c:axId val="-132495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6480"/>
        <c:crosses val="autoZero"/>
        <c:crossBetween val="between"/>
      </c:valAx>
      <c:valAx>
        <c:axId val="-132496388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3344"/>
        <c:crosses val="max"/>
        <c:crossBetween val="between"/>
      </c:valAx>
      <c:dateAx>
        <c:axId val="-1324963344"/>
        <c:scaling>
          <c:orientation val="minMax"/>
        </c:scaling>
        <c:delete val="1"/>
        <c:axPos val="b"/>
        <c:numFmt formatCode="yyyy\-mm\-dd" sourceLinked="1"/>
        <c:majorTickMark val="out"/>
        <c:minorTickMark val="none"/>
        <c:tickLblPos val="nextTo"/>
        <c:crossAx val="-1324963888"/>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房地产开发计划总投资</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[数据汇总.xlsx]地产投资计划!$B$1:$B$2</c:f>
              <c:strCache>
                <c:ptCount val="2"/>
                <c:pt idx="0">
                  <c:v>累计值</c:v>
                </c:pt>
                <c:pt idx="1">
                  <c:v>亿元</c:v>
                </c:pt>
              </c:strCache>
            </c:strRef>
          </c:tx>
          <c:spPr>
            <a:solidFill>
              <a:schemeClr val="accent1"/>
            </a:solidFill>
            <a:ln>
              <a:noFill/>
            </a:ln>
            <a:effectLst/>
          </c:spPr>
          <c:invertIfNegative val="0"/>
          <c:cat>
            <c:numRef>
              <c:f>[数据汇总.xlsx]地产投资计划!$A$3:$A$74</c:f>
              <c:numCache>
                <c:formatCode>yyyy\-mm\-dd</c:formatCode>
                <c:ptCount val="72"/>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pt idx="69">
                  <c:v>43616</c:v>
                </c:pt>
                <c:pt idx="70">
                  <c:v>43646</c:v>
                </c:pt>
                <c:pt idx="71">
                  <c:v>43677</c:v>
                </c:pt>
              </c:numCache>
            </c:numRef>
          </c:cat>
          <c:val>
            <c:numRef>
              <c:f>[数据汇总.xlsx]地产投资计划!$B$3:$B$74</c:f>
              <c:numCache>
                <c:formatCode>General</c:formatCode>
                <c:ptCount val="72"/>
                <c:pt idx="0">
                  <c:v>342436.96480000002</c:v>
                </c:pt>
                <c:pt idx="1">
                  <c:v>339384.62040000001</c:v>
                </c:pt>
                <c:pt idx="2">
                  <c:v>347495.29399999999</c:v>
                </c:pt>
                <c:pt idx="3">
                  <c:v>358009.08799999999</c:v>
                </c:pt>
                <c:pt idx="4">
                  <c:v>371990.9374</c:v>
                </c:pt>
                <c:pt idx="5">
                  <c:v>379987.32189999998</c:v>
                </c:pt>
                <c:pt idx="6">
                  <c:v>387580.48879999999</c:v>
                </c:pt>
                <c:pt idx="7">
                  <c:v>396815.14620000002</c:v>
                </c:pt>
                <c:pt idx="8">
                  <c:v>401801.0674</c:v>
                </c:pt>
                <c:pt idx="9">
                  <c:v>421196.34159999999</c:v>
                </c:pt>
                <c:pt idx="10">
                  <c:v>430922.15210000001</c:v>
                </c:pt>
                <c:pt idx="11">
                  <c:v>392647.81839999999</c:v>
                </c:pt>
                <c:pt idx="12">
                  <c:v>397152.54820000002</c:v>
                </c:pt>
                <c:pt idx="13">
                  <c:v>406157.21480000002</c:v>
                </c:pt>
                <c:pt idx="14">
                  <c:v>416572.40259999997</c:v>
                </c:pt>
                <c:pt idx="15">
                  <c:v>429979.11</c:v>
                </c:pt>
                <c:pt idx="16">
                  <c:v>442123.78820000001</c:v>
                </c:pt>
                <c:pt idx="17">
                  <c:v>454225.23420000001</c:v>
                </c:pt>
                <c:pt idx="18">
                  <c:v>464686.6851</c:v>
                </c:pt>
                <c:pt idx="19">
                  <c:v>475783.6066</c:v>
                </c:pt>
                <c:pt idx="20">
                  <c:v>486760.05</c:v>
                </c:pt>
                <c:pt idx="21">
                  <c:v>493066.495</c:v>
                </c:pt>
                <c:pt idx="22">
                  <c:v>448430.19270000001</c:v>
                </c:pt>
                <c:pt idx="23">
                  <c:v>454033.42830000003</c:v>
                </c:pt>
                <c:pt idx="24">
                  <c:v>461728.92440000002</c:v>
                </c:pt>
                <c:pt idx="25">
                  <c:v>472361.54979999998</c:v>
                </c:pt>
                <c:pt idx="26">
                  <c:v>485284.76209999999</c:v>
                </c:pt>
                <c:pt idx="27">
                  <c:v>495957.27149999997</c:v>
                </c:pt>
                <c:pt idx="28">
                  <c:v>505090.80190000002</c:v>
                </c:pt>
                <c:pt idx="29">
                  <c:v>513885.79710000003</c:v>
                </c:pt>
                <c:pt idx="30">
                  <c:v>521541.11430000002</c:v>
                </c:pt>
                <c:pt idx="31">
                  <c:v>531759.55489999999</c:v>
                </c:pt>
                <c:pt idx="32">
                  <c:v>536853.75179999997</c:v>
                </c:pt>
                <c:pt idx="33">
                  <c:v>485887.94290000002</c:v>
                </c:pt>
                <c:pt idx="34">
                  <c:v>495339.32880000002</c:v>
                </c:pt>
                <c:pt idx="35">
                  <c:v>504591.20939999999</c:v>
                </c:pt>
                <c:pt idx="36">
                  <c:v>516068.35830000002</c:v>
                </c:pt>
                <c:pt idx="37">
                  <c:v>528786.43559999997</c:v>
                </c:pt>
                <c:pt idx="38">
                  <c:v>539663.21840000001</c:v>
                </c:pt>
                <c:pt idx="39">
                  <c:v>549589.36190000002</c:v>
                </c:pt>
                <c:pt idx="40">
                  <c:v>559222.39540000004</c:v>
                </c:pt>
                <c:pt idx="41">
                  <c:v>569312.09719999996</c:v>
                </c:pt>
                <c:pt idx="42">
                  <c:v>580253.01399999997</c:v>
                </c:pt>
                <c:pt idx="43">
                  <c:v>587857.23549999995</c:v>
                </c:pt>
                <c:pt idx="44">
                  <c:v>538937.53170000005</c:v>
                </c:pt>
                <c:pt idx="45">
                  <c:v>546872.87860000005</c:v>
                </c:pt>
                <c:pt idx="46">
                  <c:v>558811.19720000005</c:v>
                </c:pt>
                <c:pt idx="47">
                  <c:v>569543.7953</c:v>
                </c:pt>
                <c:pt idx="48">
                  <c:v>586159.72990000003</c:v>
                </c:pt>
                <c:pt idx="49">
                  <c:v>597900.62840000005</c:v>
                </c:pt>
                <c:pt idx="50">
                  <c:v>608883.67689999996</c:v>
                </c:pt>
                <c:pt idx="51">
                  <c:v>620760.34360000002</c:v>
                </c:pt>
                <c:pt idx="52">
                  <c:v>633504.73549999995</c:v>
                </c:pt>
                <c:pt idx="53">
                  <c:v>646603.95900000003</c:v>
                </c:pt>
                <c:pt idx="54">
                  <c:v>656617.38130000001</c:v>
                </c:pt>
                <c:pt idx="55">
                  <c:v>585841.57250000001</c:v>
                </c:pt>
                <c:pt idx="56">
                  <c:v>595182.89</c:v>
                </c:pt>
                <c:pt idx="57">
                  <c:v>609276.75820000004</c:v>
                </c:pt>
                <c:pt idx="58">
                  <c:v>625427.49340000004</c:v>
                </c:pt>
                <c:pt idx="59">
                  <c:v>645666.201</c:v>
                </c:pt>
                <c:pt idx="60">
                  <c:v>660778.20570000005</c:v>
                </c:pt>
                <c:pt idx="61">
                  <c:v>675352.44579999999</c:v>
                </c:pt>
                <c:pt idx="62">
                  <c:v>692772.62060000002</c:v>
                </c:pt>
                <c:pt idx="63">
                  <c:v>707735.17790000001</c:v>
                </c:pt>
                <c:pt idx="64">
                  <c:v>727134.56330000004</c:v>
                </c:pt>
                <c:pt idx="65">
                  <c:v>740022.32960000006</c:v>
                </c:pt>
                <c:pt idx="66">
                  <c:v>659119.25919999997</c:v>
                </c:pt>
                <c:pt idx="67">
                  <c:v>681061.0074</c:v>
                </c:pt>
                <c:pt idx="68">
                  <c:v>702147.84829999995</c:v>
                </c:pt>
                <c:pt idx="69">
                  <c:v>720454.19759999996</c:v>
                </c:pt>
                <c:pt idx="70">
                  <c:v>743265.28150000004</c:v>
                </c:pt>
                <c:pt idx="71">
                  <c:v>760490.27</c:v>
                </c:pt>
              </c:numCache>
            </c:numRef>
          </c:val>
          <c:extLst>
            <c:ext xmlns:c16="http://schemas.microsoft.com/office/drawing/2014/chart" uri="{C3380CC4-5D6E-409C-BE32-E72D297353CC}">
              <c16:uniqueId val="{00000000-FD31-4A96-AFDB-BE285DD72933}"/>
            </c:ext>
          </c:extLst>
        </c:ser>
        <c:dLbls>
          <c:showLegendKey val="0"/>
          <c:showVal val="0"/>
          <c:showCatName val="0"/>
          <c:showSerName val="0"/>
          <c:showPercent val="0"/>
          <c:showBubbleSize val="0"/>
        </c:dLbls>
        <c:gapWidth val="150"/>
        <c:axId val="-1324953008"/>
        <c:axId val="-1324958992"/>
      </c:barChart>
      <c:lineChart>
        <c:grouping val="standard"/>
        <c:varyColors val="0"/>
        <c:ser>
          <c:idx val="1"/>
          <c:order val="1"/>
          <c:tx>
            <c:strRef>
              <c:f>[数据汇总.xlsx]地产投资计划!$C$1:$C$2</c:f>
              <c:strCache>
                <c:ptCount val="2"/>
                <c:pt idx="0">
                  <c:v>累计同比</c:v>
                </c:pt>
                <c:pt idx="1">
                  <c:v>%</c:v>
                </c:pt>
              </c:strCache>
            </c:strRef>
          </c:tx>
          <c:spPr>
            <a:ln w="19050" cap="rnd">
              <a:solidFill>
                <a:schemeClr val="accent2"/>
              </a:solidFill>
              <a:round/>
            </a:ln>
            <a:effectLst/>
          </c:spPr>
          <c:marker>
            <c:symbol val="none"/>
          </c:marker>
          <c:dLbls>
            <c:dLbl>
              <c:idx val="71"/>
              <c:layout>
                <c:manualLayout>
                  <c:x val="-6.0813386223421674E-2"/>
                  <c:y val="-2.4323500255109511E-2"/>
                </c:manualLayout>
              </c:layout>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D31-4A96-AFDB-BE285DD7293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[数据汇总.xlsx]地产投资计划!$A$3:$A$74</c:f>
              <c:numCache>
                <c:formatCode>yyyy\-mm\-dd</c:formatCode>
                <c:ptCount val="72"/>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pt idx="69">
                  <c:v>43616</c:v>
                </c:pt>
                <c:pt idx="70">
                  <c:v>43646</c:v>
                </c:pt>
                <c:pt idx="71">
                  <c:v>43677</c:v>
                </c:pt>
              </c:numCache>
            </c:numRef>
          </c:cat>
          <c:val>
            <c:numRef>
              <c:f>[数据汇总.xlsx]地产投资计划!$C$3:$C$74</c:f>
              <c:numCache>
                <c:formatCode>General</c:formatCode>
                <c:ptCount val="72"/>
                <c:pt idx="0">
                  <c:v>24.4</c:v>
                </c:pt>
                <c:pt idx="1">
                  <c:v>19.8</c:v>
                </c:pt>
                <c:pt idx="2">
                  <c:v>19.399999999999999</c:v>
                </c:pt>
                <c:pt idx="3">
                  <c:v>18.3</c:v>
                </c:pt>
                <c:pt idx="4">
                  <c:v>19.600000000000001</c:v>
                </c:pt>
                <c:pt idx="5">
                  <c:v>20.5</c:v>
                </c:pt>
                <c:pt idx="6">
                  <c:v>18.5</c:v>
                </c:pt>
                <c:pt idx="7">
                  <c:v>18.7</c:v>
                </c:pt>
                <c:pt idx="8">
                  <c:v>17.8</c:v>
                </c:pt>
                <c:pt idx="9">
                  <c:v>19.899999999999999</c:v>
                </c:pt>
                <c:pt idx="10">
                  <c:v>20.100000000000001</c:v>
                </c:pt>
                <c:pt idx="11">
                  <c:v>14.7</c:v>
                </c:pt>
                <c:pt idx="12">
                  <c:v>17</c:v>
                </c:pt>
                <c:pt idx="13">
                  <c:v>16.899999999999999</c:v>
                </c:pt>
                <c:pt idx="14">
                  <c:v>16.399999999999999</c:v>
                </c:pt>
                <c:pt idx="15">
                  <c:v>15.6</c:v>
                </c:pt>
                <c:pt idx="16">
                  <c:v>16.399999999999999</c:v>
                </c:pt>
                <c:pt idx="17">
                  <c:v>17.2</c:v>
                </c:pt>
                <c:pt idx="18">
                  <c:v>17.100000000000001</c:v>
                </c:pt>
                <c:pt idx="19">
                  <c:v>18.399999999999999</c:v>
                </c:pt>
                <c:pt idx="20">
                  <c:v>15.6</c:v>
                </c:pt>
                <c:pt idx="21">
                  <c:v>14.4</c:v>
                </c:pt>
                <c:pt idx="22">
                  <c:v>14.2</c:v>
                </c:pt>
                <c:pt idx="23">
                  <c:v>14.3</c:v>
                </c:pt>
                <c:pt idx="24">
                  <c:v>13.7</c:v>
                </c:pt>
                <c:pt idx="25">
                  <c:v>13.4</c:v>
                </c:pt>
                <c:pt idx="26">
                  <c:v>12.9</c:v>
                </c:pt>
                <c:pt idx="27">
                  <c:v>12.2</c:v>
                </c:pt>
                <c:pt idx="28">
                  <c:v>11.2</c:v>
                </c:pt>
                <c:pt idx="29">
                  <c:v>10.6</c:v>
                </c:pt>
                <c:pt idx="30">
                  <c:v>9.6</c:v>
                </c:pt>
                <c:pt idx="31">
                  <c:v>9.1999999999999993</c:v>
                </c:pt>
                <c:pt idx="32">
                  <c:v>8.9</c:v>
                </c:pt>
                <c:pt idx="33">
                  <c:v>8.4</c:v>
                </c:pt>
                <c:pt idx="34">
                  <c:v>9.1</c:v>
                </c:pt>
                <c:pt idx="35">
                  <c:v>9.3000000000000007</c:v>
                </c:pt>
                <c:pt idx="36">
                  <c:v>9.3000000000000007</c:v>
                </c:pt>
                <c:pt idx="37">
                  <c:v>9</c:v>
                </c:pt>
                <c:pt idx="38">
                  <c:v>8.8000000000000007</c:v>
                </c:pt>
                <c:pt idx="39">
                  <c:v>8.8000000000000007</c:v>
                </c:pt>
                <c:pt idx="40">
                  <c:v>8.8000000000000007</c:v>
                </c:pt>
                <c:pt idx="41">
                  <c:v>9.1999999999999993</c:v>
                </c:pt>
                <c:pt idx="42">
                  <c:v>9.1</c:v>
                </c:pt>
                <c:pt idx="43">
                  <c:v>9.5</c:v>
                </c:pt>
                <c:pt idx="44">
                  <c:v>10.9</c:v>
                </c:pt>
                <c:pt idx="45">
                  <c:v>10.4</c:v>
                </c:pt>
                <c:pt idx="46">
                  <c:v>10.7</c:v>
                </c:pt>
                <c:pt idx="47">
                  <c:v>10.4</c:v>
                </c:pt>
                <c:pt idx="48">
                  <c:v>10.8</c:v>
                </c:pt>
                <c:pt idx="49">
                  <c:v>10.8</c:v>
                </c:pt>
                <c:pt idx="50">
                  <c:v>10.8</c:v>
                </c:pt>
                <c:pt idx="51">
                  <c:v>11</c:v>
                </c:pt>
                <c:pt idx="52">
                  <c:v>11.3</c:v>
                </c:pt>
                <c:pt idx="53">
                  <c:v>11.4</c:v>
                </c:pt>
                <c:pt idx="54">
                  <c:v>11.7</c:v>
                </c:pt>
                <c:pt idx="55">
                  <c:v>8.6999999999999993</c:v>
                </c:pt>
                <c:pt idx="56">
                  <c:v>8.8000000000000007</c:v>
                </c:pt>
                <c:pt idx="57">
                  <c:v>9</c:v>
                </c:pt>
                <c:pt idx="58">
                  <c:v>9.8000000000000007</c:v>
                </c:pt>
                <c:pt idx="59">
                  <c:v>10.199999999999999</c:v>
                </c:pt>
                <c:pt idx="60">
                  <c:v>10.5</c:v>
                </c:pt>
                <c:pt idx="61">
                  <c:v>10.9</c:v>
                </c:pt>
                <c:pt idx="62">
                  <c:v>11.6</c:v>
                </c:pt>
                <c:pt idx="63">
                  <c:v>11.7</c:v>
                </c:pt>
                <c:pt idx="64">
                  <c:v>12.5</c:v>
                </c:pt>
                <c:pt idx="65">
                  <c:v>12.7</c:v>
                </c:pt>
                <c:pt idx="66">
                  <c:v>12.5</c:v>
                </c:pt>
                <c:pt idx="67">
                  <c:v>14.4</c:v>
                </c:pt>
                <c:pt idx="68">
                  <c:v>15.2</c:v>
                </c:pt>
                <c:pt idx="69">
                  <c:v>15.2</c:v>
                </c:pt>
                <c:pt idx="70">
                  <c:v>15.1</c:v>
                </c:pt>
                <c:pt idx="71">
                  <c:v>15.1</c:v>
                </c:pt>
              </c:numCache>
            </c:numRef>
          </c:val>
          <c:smooth val="0"/>
          <c:extLst>
            <c:ext xmlns:c16="http://schemas.microsoft.com/office/drawing/2014/chart" uri="{C3380CC4-5D6E-409C-BE32-E72D297353CC}">
              <c16:uniqueId val="{00000001-FD31-4A96-AFDB-BE285DD72933}"/>
            </c:ext>
          </c:extLst>
        </c:ser>
        <c:dLbls>
          <c:showLegendKey val="0"/>
          <c:showVal val="0"/>
          <c:showCatName val="0"/>
          <c:showSerName val="0"/>
          <c:showPercent val="0"/>
          <c:showBubbleSize val="0"/>
        </c:dLbls>
        <c:marker val="1"/>
        <c:smooth val="0"/>
        <c:axId val="-1324942672"/>
        <c:axId val="-1324955728"/>
      </c:lineChart>
      <c:dateAx>
        <c:axId val="-132495300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8992"/>
        <c:crosses val="autoZero"/>
        <c:auto val="1"/>
        <c:lblOffset val="100"/>
        <c:baseTimeUnit val="months"/>
      </c:dateAx>
      <c:valAx>
        <c:axId val="-13249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3008"/>
        <c:crosses val="autoZero"/>
        <c:crossBetween val="between"/>
      </c:valAx>
      <c:valAx>
        <c:axId val="-132495572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2672"/>
        <c:crosses val="max"/>
        <c:crossBetween val="between"/>
      </c:valAx>
      <c:dateAx>
        <c:axId val="-1324942672"/>
        <c:scaling>
          <c:orientation val="minMax"/>
        </c:scaling>
        <c:delete val="1"/>
        <c:axPos val="b"/>
        <c:numFmt formatCode="yyyy\-mm\-dd" sourceLinked="1"/>
        <c:majorTickMark val="out"/>
        <c:minorTickMark val="none"/>
        <c:tickLblPos val="nextTo"/>
        <c:crossAx val="-1324955728"/>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汽车产量</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[汽车产量.xls]Sheet1!$B$1</c:f>
              <c:strCache>
                <c:ptCount val="1"/>
                <c:pt idx="0">
                  <c:v>当月产量</c:v>
                </c:pt>
              </c:strCache>
            </c:strRef>
          </c:tx>
          <c:spPr>
            <a:solidFill>
              <a:schemeClr val="accent1"/>
            </a:solidFill>
            <a:ln>
              <a:noFill/>
            </a:ln>
            <a:effectLst/>
          </c:spPr>
          <c:invertIfNegative val="0"/>
          <c:cat>
            <c:numRef>
              <c:f>[汽车产量.xls]Sheet1!$A$2:$A$153</c:f>
              <c:numCache>
                <c:formatCode>yyyy\-mm;@</c:formatCode>
                <c:ptCount val="152"/>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41729</c:v>
                </c:pt>
                <c:pt idx="97">
                  <c:v>41759</c:v>
                </c:pt>
                <c:pt idx="98">
                  <c:v>41790</c:v>
                </c:pt>
                <c:pt idx="99">
                  <c:v>41820</c:v>
                </c:pt>
                <c:pt idx="100">
                  <c:v>41851</c:v>
                </c:pt>
                <c:pt idx="101">
                  <c:v>41882</c:v>
                </c:pt>
                <c:pt idx="102">
                  <c:v>41912</c:v>
                </c:pt>
                <c:pt idx="103">
                  <c:v>41943</c:v>
                </c:pt>
                <c:pt idx="104">
                  <c:v>41973</c:v>
                </c:pt>
                <c:pt idx="105">
                  <c:v>42004</c:v>
                </c:pt>
                <c:pt idx="106">
                  <c:v>42063</c:v>
                </c:pt>
                <c:pt idx="107">
                  <c:v>42094</c:v>
                </c:pt>
                <c:pt idx="108">
                  <c:v>42124</c:v>
                </c:pt>
                <c:pt idx="109">
                  <c:v>42155</c:v>
                </c:pt>
                <c:pt idx="110">
                  <c:v>42185</c:v>
                </c:pt>
                <c:pt idx="111">
                  <c:v>42216</c:v>
                </c:pt>
                <c:pt idx="112">
                  <c:v>42247</c:v>
                </c:pt>
                <c:pt idx="113">
                  <c:v>42277</c:v>
                </c:pt>
                <c:pt idx="114">
                  <c:v>42308</c:v>
                </c:pt>
                <c:pt idx="115">
                  <c:v>42338</c:v>
                </c:pt>
                <c:pt idx="116">
                  <c:v>42369</c:v>
                </c:pt>
                <c:pt idx="117">
                  <c:v>42460</c:v>
                </c:pt>
                <c:pt idx="118">
                  <c:v>42490</c:v>
                </c:pt>
                <c:pt idx="119">
                  <c:v>42521</c:v>
                </c:pt>
                <c:pt idx="120">
                  <c:v>42551</c:v>
                </c:pt>
                <c:pt idx="121">
                  <c:v>42582</c:v>
                </c:pt>
                <c:pt idx="122">
                  <c:v>42613</c:v>
                </c:pt>
                <c:pt idx="123">
                  <c:v>42643</c:v>
                </c:pt>
                <c:pt idx="124">
                  <c:v>42674</c:v>
                </c:pt>
                <c:pt idx="125">
                  <c:v>42704</c:v>
                </c:pt>
                <c:pt idx="126">
                  <c:v>42735</c:v>
                </c:pt>
                <c:pt idx="127">
                  <c:v>42825</c:v>
                </c:pt>
                <c:pt idx="128">
                  <c:v>42855</c:v>
                </c:pt>
                <c:pt idx="129">
                  <c:v>42886</c:v>
                </c:pt>
                <c:pt idx="130">
                  <c:v>42916</c:v>
                </c:pt>
                <c:pt idx="131">
                  <c:v>42947</c:v>
                </c:pt>
                <c:pt idx="132">
                  <c:v>42978</c:v>
                </c:pt>
                <c:pt idx="133">
                  <c:v>43008</c:v>
                </c:pt>
                <c:pt idx="134">
                  <c:v>43039</c:v>
                </c:pt>
                <c:pt idx="135">
                  <c:v>43069</c:v>
                </c:pt>
                <c:pt idx="136">
                  <c:v>43100</c:v>
                </c:pt>
                <c:pt idx="137">
                  <c:v>43190</c:v>
                </c:pt>
                <c:pt idx="138">
                  <c:v>43220</c:v>
                </c:pt>
                <c:pt idx="139">
                  <c:v>43251</c:v>
                </c:pt>
                <c:pt idx="140">
                  <c:v>43281</c:v>
                </c:pt>
                <c:pt idx="141">
                  <c:v>43312</c:v>
                </c:pt>
                <c:pt idx="142">
                  <c:v>43343</c:v>
                </c:pt>
                <c:pt idx="143">
                  <c:v>43373</c:v>
                </c:pt>
                <c:pt idx="144">
                  <c:v>43404</c:v>
                </c:pt>
                <c:pt idx="145">
                  <c:v>43434</c:v>
                </c:pt>
                <c:pt idx="146">
                  <c:v>43465</c:v>
                </c:pt>
                <c:pt idx="147">
                  <c:v>43555</c:v>
                </c:pt>
                <c:pt idx="148">
                  <c:v>43585</c:v>
                </c:pt>
                <c:pt idx="149">
                  <c:v>43616</c:v>
                </c:pt>
                <c:pt idx="150">
                  <c:v>43646</c:v>
                </c:pt>
                <c:pt idx="151">
                  <c:v>43677</c:v>
                </c:pt>
              </c:numCache>
            </c:numRef>
          </c:cat>
          <c:val>
            <c:numRef>
              <c:f>[汽车产量.xls]Sheet1!$B$2:$B$153</c:f>
              <c:numCache>
                <c:formatCode>###,###,###,###,##0.00_ </c:formatCode>
                <c:ptCount val="152"/>
                <c:pt idx="0">
                  <c:v>54.89</c:v>
                </c:pt>
                <c:pt idx="1">
                  <c:v>57.71</c:v>
                </c:pt>
                <c:pt idx="2">
                  <c:v>79.17</c:v>
                </c:pt>
                <c:pt idx="3">
                  <c:v>72.27</c:v>
                </c:pt>
                <c:pt idx="4">
                  <c:v>61.92</c:v>
                </c:pt>
                <c:pt idx="5">
                  <c:v>61.28</c:v>
                </c:pt>
                <c:pt idx="6">
                  <c:v>53.09</c:v>
                </c:pt>
                <c:pt idx="7">
                  <c:v>53.41</c:v>
                </c:pt>
                <c:pt idx="8">
                  <c:v>66.3</c:v>
                </c:pt>
                <c:pt idx="9">
                  <c:v>61.79</c:v>
                </c:pt>
                <c:pt idx="10">
                  <c:v>69.19</c:v>
                </c:pt>
                <c:pt idx="11">
                  <c:v>68.709999999999994</c:v>
                </c:pt>
                <c:pt idx="12">
                  <c:v>78.72</c:v>
                </c:pt>
                <c:pt idx="13">
                  <c:v>59.65</c:v>
                </c:pt>
                <c:pt idx="14">
                  <c:v>88.96</c:v>
                </c:pt>
                <c:pt idx="15">
                  <c:v>83.98</c:v>
                </c:pt>
                <c:pt idx="16">
                  <c:v>74.349999999999994</c:v>
                </c:pt>
                <c:pt idx="17">
                  <c:v>75.92</c:v>
                </c:pt>
                <c:pt idx="18">
                  <c:v>67.88</c:v>
                </c:pt>
                <c:pt idx="19">
                  <c:v>66.14</c:v>
                </c:pt>
                <c:pt idx="20">
                  <c:v>78.3</c:v>
                </c:pt>
                <c:pt idx="21">
                  <c:v>75.17</c:v>
                </c:pt>
                <c:pt idx="22">
                  <c:v>86.52</c:v>
                </c:pt>
                <c:pt idx="23">
                  <c:v>84.87</c:v>
                </c:pt>
                <c:pt idx="24">
                  <c:v>84.3</c:v>
                </c:pt>
                <c:pt idx="25">
                  <c:v>67.209999999999994</c:v>
                </c:pt>
                <c:pt idx="26">
                  <c:v>106.57</c:v>
                </c:pt>
                <c:pt idx="27">
                  <c:v>100.41</c:v>
                </c:pt>
                <c:pt idx="28">
                  <c:v>89.49</c:v>
                </c:pt>
                <c:pt idx="29">
                  <c:v>86.42</c:v>
                </c:pt>
                <c:pt idx="30">
                  <c:v>75.72</c:v>
                </c:pt>
                <c:pt idx="31">
                  <c:v>62.58</c:v>
                </c:pt>
                <c:pt idx="32">
                  <c:v>79.180000000000007</c:v>
                </c:pt>
                <c:pt idx="33">
                  <c:v>73.03</c:v>
                </c:pt>
                <c:pt idx="34">
                  <c:v>71.349999999999994</c:v>
                </c:pt>
                <c:pt idx="35">
                  <c:v>68.569999999999993</c:v>
                </c:pt>
                <c:pt idx="36">
                  <c:v>67.37</c:v>
                </c:pt>
                <c:pt idx="37">
                  <c:v>85.28</c:v>
                </c:pt>
                <c:pt idx="38">
                  <c:v>116.9</c:v>
                </c:pt>
                <c:pt idx="39">
                  <c:v>118.12</c:v>
                </c:pt>
                <c:pt idx="40">
                  <c:v>114.76</c:v>
                </c:pt>
                <c:pt idx="41">
                  <c:v>120.43</c:v>
                </c:pt>
                <c:pt idx="42">
                  <c:v>113.69</c:v>
                </c:pt>
                <c:pt idx="43">
                  <c:v>116.65</c:v>
                </c:pt>
                <c:pt idx="44">
                  <c:v>137.34</c:v>
                </c:pt>
                <c:pt idx="45">
                  <c:v>131.09</c:v>
                </c:pt>
                <c:pt idx="46">
                  <c:v>144.19</c:v>
                </c:pt>
                <c:pt idx="47">
                  <c:v>153.75</c:v>
                </c:pt>
                <c:pt idx="48">
                  <c:v>162.48910000000001</c:v>
                </c:pt>
                <c:pt idx="49">
                  <c:v>122.6</c:v>
                </c:pt>
                <c:pt idx="50">
                  <c:v>174.8</c:v>
                </c:pt>
                <c:pt idx="51">
                  <c:v>159.80000000000001</c:v>
                </c:pt>
                <c:pt idx="52">
                  <c:v>145.80000000000001</c:v>
                </c:pt>
                <c:pt idx="53">
                  <c:v>142.6</c:v>
                </c:pt>
                <c:pt idx="54">
                  <c:v>134.19999999999999</c:v>
                </c:pt>
                <c:pt idx="55">
                  <c:v>133.1</c:v>
                </c:pt>
                <c:pt idx="56">
                  <c:v>163.4</c:v>
                </c:pt>
                <c:pt idx="57">
                  <c:v>159.30000000000001</c:v>
                </c:pt>
                <c:pt idx="58">
                  <c:v>182.1</c:v>
                </c:pt>
                <c:pt idx="59">
                  <c:v>195.4</c:v>
                </c:pt>
                <c:pt idx="60">
                  <c:v>183.50360000000001</c:v>
                </c:pt>
                <c:pt idx="61">
                  <c:v>129.4</c:v>
                </c:pt>
                <c:pt idx="62">
                  <c:v>192.3</c:v>
                </c:pt>
                <c:pt idx="63">
                  <c:v>156.5</c:v>
                </c:pt>
                <c:pt idx="64">
                  <c:v>142.6</c:v>
                </c:pt>
                <c:pt idx="65">
                  <c:v>148.5</c:v>
                </c:pt>
                <c:pt idx="66">
                  <c:v>131.80000000000001</c:v>
                </c:pt>
                <c:pt idx="67">
                  <c:v>145</c:v>
                </c:pt>
                <c:pt idx="68">
                  <c:v>166.4</c:v>
                </c:pt>
                <c:pt idx="69">
                  <c:v>160.5</c:v>
                </c:pt>
                <c:pt idx="70">
                  <c:v>179.3</c:v>
                </c:pt>
                <c:pt idx="71">
                  <c:v>182.4</c:v>
                </c:pt>
                <c:pt idx="72">
                  <c:v>138.9205</c:v>
                </c:pt>
                <c:pt idx="73">
                  <c:v>173.12549999999999</c:v>
                </c:pt>
                <c:pt idx="74">
                  <c:v>202.4</c:v>
                </c:pt>
                <c:pt idx="75">
                  <c:v>175.8</c:v>
                </c:pt>
                <c:pt idx="76">
                  <c:v>171.5</c:v>
                </c:pt>
                <c:pt idx="77">
                  <c:v>169.5</c:v>
                </c:pt>
                <c:pt idx="78">
                  <c:v>148.9</c:v>
                </c:pt>
                <c:pt idx="79">
                  <c:v>158.30000000000001</c:v>
                </c:pt>
                <c:pt idx="80">
                  <c:v>180.4</c:v>
                </c:pt>
                <c:pt idx="81">
                  <c:v>167.7</c:v>
                </c:pt>
                <c:pt idx="82">
                  <c:v>184.9</c:v>
                </c:pt>
                <c:pt idx="83">
                  <c:v>191.7</c:v>
                </c:pt>
                <c:pt idx="84">
                  <c:v>205.5</c:v>
                </c:pt>
                <c:pt idx="85">
                  <c:v>144.5</c:v>
                </c:pt>
                <c:pt idx="86">
                  <c:v>229</c:v>
                </c:pt>
                <c:pt idx="87">
                  <c:v>203.2</c:v>
                </c:pt>
                <c:pt idx="88">
                  <c:v>192.68950000000001</c:v>
                </c:pt>
                <c:pt idx="89">
                  <c:v>185.11199999999999</c:v>
                </c:pt>
                <c:pt idx="90">
                  <c:v>170.7946</c:v>
                </c:pt>
                <c:pt idx="91">
                  <c:v>179.50110000000001</c:v>
                </c:pt>
                <c:pt idx="92">
                  <c:v>207.1361</c:v>
                </c:pt>
                <c:pt idx="93">
                  <c:v>208.33680000000001</c:v>
                </c:pt>
                <c:pt idx="94">
                  <c:v>228.37110000000001</c:v>
                </c:pt>
                <c:pt idx="95">
                  <c:v>229.9736</c:v>
                </c:pt>
                <c:pt idx="96">
                  <c:v>236.3</c:v>
                </c:pt>
                <c:pt idx="97">
                  <c:v>220.5548</c:v>
                </c:pt>
                <c:pt idx="98">
                  <c:v>212.34030000000001</c:v>
                </c:pt>
                <c:pt idx="99">
                  <c:v>203.3922</c:v>
                </c:pt>
                <c:pt idx="100">
                  <c:v>185.4787</c:v>
                </c:pt>
                <c:pt idx="101">
                  <c:v>184.5352</c:v>
                </c:pt>
                <c:pt idx="102">
                  <c:v>214.9914</c:v>
                </c:pt>
                <c:pt idx="103">
                  <c:v>219.3</c:v>
                </c:pt>
                <c:pt idx="104">
                  <c:v>232.7</c:v>
                </c:pt>
                <c:pt idx="105">
                  <c:v>225.3</c:v>
                </c:pt>
                <c:pt idx="106">
                  <c:v>176.6</c:v>
                </c:pt>
                <c:pt idx="107">
                  <c:v>245.1</c:v>
                </c:pt>
                <c:pt idx="108">
                  <c:v>209.6</c:v>
                </c:pt>
                <c:pt idx="109">
                  <c:v>198.4</c:v>
                </c:pt>
                <c:pt idx="110">
                  <c:v>194.9</c:v>
                </c:pt>
                <c:pt idx="111">
                  <c:v>156.19999999999999</c:v>
                </c:pt>
                <c:pt idx="112">
                  <c:v>162.80000000000001</c:v>
                </c:pt>
                <c:pt idx="113">
                  <c:v>195.1</c:v>
                </c:pt>
                <c:pt idx="114">
                  <c:v>219.70529999999999</c:v>
                </c:pt>
                <c:pt idx="115">
                  <c:v>255.1</c:v>
                </c:pt>
                <c:pt idx="116">
                  <c:v>263.2</c:v>
                </c:pt>
                <c:pt idx="117">
                  <c:v>255.4</c:v>
                </c:pt>
                <c:pt idx="118">
                  <c:v>220.2</c:v>
                </c:pt>
                <c:pt idx="119">
                  <c:v>208.7</c:v>
                </c:pt>
                <c:pt idx="120">
                  <c:v>211.3</c:v>
                </c:pt>
                <c:pt idx="121">
                  <c:v>197.8</c:v>
                </c:pt>
                <c:pt idx="122">
                  <c:v>204</c:v>
                </c:pt>
                <c:pt idx="123">
                  <c:v>257.60000000000002</c:v>
                </c:pt>
                <c:pt idx="124">
                  <c:v>240.9</c:v>
                </c:pt>
                <c:pt idx="125">
                  <c:v>300</c:v>
                </c:pt>
                <c:pt idx="126">
                  <c:v>298.20429999999999</c:v>
                </c:pt>
                <c:pt idx="127">
                  <c:v>269.5</c:v>
                </c:pt>
                <c:pt idx="128">
                  <c:v>220.9</c:v>
                </c:pt>
                <c:pt idx="129">
                  <c:v>218.2</c:v>
                </c:pt>
                <c:pt idx="130">
                  <c:v>225</c:v>
                </c:pt>
                <c:pt idx="131">
                  <c:v>207.3</c:v>
                </c:pt>
                <c:pt idx="132">
                  <c:v>213.4</c:v>
                </c:pt>
                <c:pt idx="133">
                  <c:v>291.8</c:v>
                </c:pt>
                <c:pt idx="134">
                  <c:v>260.10000000000002</c:v>
                </c:pt>
                <c:pt idx="135">
                  <c:v>310.7</c:v>
                </c:pt>
                <c:pt idx="136">
                  <c:v>305.39999999999998</c:v>
                </c:pt>
                <c:pt idx="137">
                  <c:v>270.2</c:v>
                </c:pt>
                <c:pt idx="138">
                  <c:v>245</c:v>
                </c:pt>
                <c:pt idx="139">
                  <c:v>238.8</c:v>
                </c:pt>
                <c:pt idx="140">
                  <c:v>233.9</c:v>
                </c:pt>
                <c:pt idx="141">
                  <c:v>206.4</c:v>
                </c:pt>
                <c:pt idx="142">
                  <c:v>203.2</c:v>
                </c:pt>
                <c:pt idx="143">
                  <c:v>242.6</c:v>
                </c:pt>
                <c:pt idx="144">
                  <c:v>237</c:v>
                </c:pt>
                <c:pt idx="145">
                  <c:v>258.2</c:v>
                </c:pt>
                <c:pt idx="146">
                  <c:v>252.6</c:v>
                </c:pt>
                <c:pt idx="147">
                  <c:v>258.7</c:v>
                </c:pt>
                <c:pt idx="148">
                  <c:v>202</c:v>
                </c:pt>
                <c:pt idx="149">
                  <c:v>185.1</c:v>
                </c:pt>
                <c:pt idx="150">
                  <c:v>196</c:v>
                </c:pt>
                <c:pt idx="151">
                  <c:v>185.4</c:v>
                </c:pt>
              </c:numCache>
            </c:numRef>
          </c:val>
          <c:extLst>
            <c:ext xmlns:c16="http://schemas.microsoft.com/office/drawing/2014/chart" uri="{C3380CC4-5D6E-409C-BE32-E72D297353CC}">
              <c16:uniqueId val="{00000000-439E-45E8-A50A-D70B0096A77E}"/>
            </c:ext>
          </c:extLst>
        </c:ser>
        <c:dLbls>
          <c:showLegendKey val="0"/>
          <c:showVal val="0"/>
          <c:showCatName val="0"/>
          <c:showSerName val="0"/>
          <c:showPercent val="0"/>
          <c:showBubbleSize val="0"/>
        </c:dLbls>
        <c:gapWidth val="150"/>
        <c:axId val="370426479"/>
        <c:axId val="370443535"/>
      </c:barChart>
      <c:lineChart>
        <c:grouping val="standard"/>
        <c:varyColors val="0"/>
        <c:ser>
          <c:idx val="1"/>
          <c:order val="1"/>
          <c:tx>
            <c:strRef>
              <c:f>[汽车产量.xls]Sheet1!$C$1</c:f>
              <c:strCache>
                <c:ptCount val="1"/>
                <c:pt idx="0">
                  <c:v>当月同比（右）</c:v>
                </c:pt>
              </c:strCache>
            </c:strRef>
          </c:tx>
          <c:spPr>
            <a:ln w="28575" cap="rnd">
              <a:solidFill>
                <a:schemeClr val="accent2"/>
              </a:solidFill>
              <a:round/>
            </a:ln>
            <a:effectLst/>
          </c:spPr>
          <c:marker>
            <c:symbol val="none"/>
          </c:marker>
          <c:cat>
            <c:numRef>
              <c:f>[汽车产量.xls]Sheet1!$A$2:$A$153</c:f>
              <c:numCache>
                <c:formatCode>yyyy\-mm;@</c:formatCode>
                <c:ptCount val="152"/>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41729</c:v>
                </c:pt>
                <c:pt idx="97">
                  <c:v>41759</c:v>
                </c:pt>
                <c:pt idx="98">
                  <c:v>41790</c:v>
                </c:pt>
                <c:pt idx="99">
                  <c:v>41820</c:v>
                </c:pt>
                <c:pt idx="100">
                  <c:v>41851</c:v>
                </c:pt>
                <c:pt idx="101">
                  <c:v>41882</c:v>
                </c:pt>
                <c:pt idx="102">
                  <c:v>41912</c:v>
                </c:pt>
                <c:pt idx="103">
                  <c:v>41943</c:v>
                </c:pt>
                <c:pt idx="104">
                  <c:v>41973</c:v>
                </c:pt>
                <c:pt idx="105">
                  <c:v>42004</c:v>
                </c:pt>
                <c:pt idx="106">
                  <c:v>42063</c:v>
                </c:pt>
                <c:pt idx="107">
                  <c:v>42094</c:v>
                </c:pt>
                <c:pt idx="108">
                  <c:v>42124</c:v>
                </c:pt>
                <c:pt idx="109">
                  <c:v>42155</c:v>
                </c:pt>
                <c:pt idx="110">
                  <c:v>42185</c:v>
                </c:pt>
                <c:pt idx="111">
                  <c:v>42216</c:v>
                </c:pt>
                <c:pt idx="112">
                  <c:v>42247</c:v>
                </c:pt>
                <c:pt idx="113">
                  <c:v>42277</c:v>
                </c:pt>
                <c:pt idx="114">
                  <c:v>42308</c:v>
                </c:pt>
                <c:pt idx="115">
                  <c:v>42338</c:v>
                </c:pt>
                <c:pt idx="116">
                  <c:v>42369</c:v>
                </c:pt>
                <c:pt idx="117">
                  <c:v>42460</c:v>
                </c:pt>
                <c:pt idx="118">
                  <c:v>42490</c:v>
                </c:pt>
                <c:pt idx="119">
                  <c:v>42521</c:v>
                </c:pt>
                <c:pt idx="120">
                  <c:v>42551</c:v>
                </c:pt>
                <c:pt idx="121">
                  <c:v>42582</c:v>
                </c:pt>
                <c:pt idx="122">
                  <c:v>42613</c:v>
                </c:pt>
                <c:pt idx="123">
                  <c:v>42643</c:v>
                </c:pt>
                <c:pt idx="124">
                  <c:v>42674</c:v>
                </c:pt>
                <c:pt idx="125">
                  <c:v>42704</c:v>
                </c:pt>
                <c:pt idx="126">
                  <c:v>42735</c:v>
                </c:pt>
                <c:pt idx="127">
                  <c:v>42825</c:v>
                </c:pt>
                <c:pt idx="128">
                  <c:v>42855</c:v>
                </c:pt>
                <c:pt idx="129">
                  <c:v>42886</c:v>
                </c:pt>
                <c:pt idx="130">
                  <c:v>42916</c:v>
                </c:pt>
                <c:pt idx="131">
                  <c:v>42947</c:v>
                </c:pt>
                <c:pt idx="132">
                  <c:v>42978</c:v>
                </c:pt>
                <c:pt idx="133">
                  <c:v>43008</c:v>
                </c:pt>
                <c:pt idx="134">
                  <c:v>43039</c:v>
                </c:pt>
                <c:pt idx="135">
                  <c:v>43069</c:v>
                </c:pt>
                <c:pt idx="136">
                  <c:v>43100</c:v>
                </c:pt>
                <c:pt idx="137">
                  <c:v>43190</c:v>
                </c:pt>
                <c:pt idx="138">
                  <c:v>43220</c:v>
                </c:pt>
                <c:pt idx="139">
                  <c:v>43251</c:v>
                </c:pt>
                <c:pt idx="140">
                  <c:v>43281</c:v>
                </c:pt>
                <c:pt idx="141">
                  <c:v>43312</c:v>
                </c:pt>
                <c:pt idx="142">
                  <c:v>43343</c:v>
                </c:pt>
                <c:pt idx="143">
                  <c:v>43373</c:v>
                </c:pt>
                <c:pt idx="144">
                  <c:v>43404</c:v>
                </c:pt>
                <c:pt idx="145">
                  <c:v>43434</c:v>
                </c:pt>
                <c:pt idx="146">
                  <c:v>43465</c:v>
                </c:pt>
                <c:pt idx="147">
                  <c:v>43555</c:v>
                </c:pt>
                <c:pt idx="148">
                  <c:v>43585</c:v>
                </c:pt>
                <c:pt idx="149">
                  <c:v>43616</c:v>
                </c:pt>
                <c:pt idx="150">
                  <c:v>43646</c:v>
                </c:pt>
                <c:pt idx="151">
                  <c:v>43677</c:v>
                </c:pt>
              </c:numCache>
            </c:numRef>
          </c:cat>
          <c:val>
            <c:numRef>
              <c:f>[汽车产量.xls]Sheet1!$C$2:$C$153</c:f>
              <c:numCache>
                <c:formatCode>###,###,###,###,##0.00_ </c:formatCode>
                <c:ptCount val="152"/>
                <c:pt idx="0">
                  <c:v>26.1</c:v>
                </c:pt>
                <c:pt idx="1">
                  <c:v>57.9</c:v>
                </c:pt>
                <c:pt idx="2">
                  <c:v>29.5</c:v>
                </c:pt>
                <c:pt idx="3">
                  <c:v>21.4</c:v>
                </c:pt>
                <c:pt idx="4">
                  <c:v>28.4</c:v>
                </c:pt>
                <c:pt idx="5">
                  <c:v>15.4</c:v>
                </c:pt>
                <c:pt idx="6">
                  <c:v>10.4</c:v>
                </c:pt>
                <c:pt idx="7">
                  <c:v>13.3</c:v>
                </c:pt>
                <c:pt idx="8">
                  <c:v>23.2</c:v>
                </c:pt>
                <c:pt idx="9">
                  <c:v>35.6</c:v>
                </c:pt>
                <c:pt idx="10">
                  <c:v>27.8</c:v>
                </c:pt>
                <c:pt idx="11">
                  <c:v>19</c:v>
                </c:pt>
                <c:pt idx="12">
                  <c:v>39.6</c:v>
                </c:pt>
                <c:pt idx="13">
                  <c:v>3.8</c:v>
                </c:pt>
                <c:pt idx="14">
                  <c:v>17.8</c:v>
                </c:pt>
                <c:pt idx="15">
                  <c:v>18.600000000000001</c:v>
                </c:pt>
                <c:pt idx="16">
                  <c:v>25.7</c:v>
                </c:pt>
                <c:pt idx="17">
                  <c:v>27.6</c:v>
                </c:pt>
                <c:pt idx="18">
                  <c:v>32.700000000000003</c:v>
                </c:pt>
                <c:pt idx="19">
                  <c:v>21.7</c:v>
                </c:pt>
                <c:pt idx="20">
                  <c:v>19.600000000000001</c:v>
                </c:pt>
                <c:pt idx="21">
                  <c:v>24.3</c:v>
                </c:pt>
                <c:pt idx="22">
                  <c:v>21.7</c:v>
                </c:pt>
                <c:pt idx="23">
                  <c:v>23.8</c:v>
                </c:pt>
                <c:pt idx="24">
                  <c:v>9.7799999999999994</c:v>
                </c:pt>
                <c:pt idx="25">
                  <c:v>16</c:v>
                </c:pt>
                <c:pt idx="26">
                  <c:v>21.3</c:v>
                </c:pt>
                <c:pt idx="27">
                  <c:v>22.2</c:v>
                </c:pt>
                <c:pt idx="28">
                  <c:v>21.7</c:v>
                </c:pt>
                <c:pt idx="29">
                  <c:v>14.8</c:v>
                </c:pt>
                <c:pt idx="30">
                  <c:v>13.2</c:v>
                </c:pt>
                <c:pt idx="31">
                  <c:v>-3.3</c:v>
                </c:pt>
                <c:pt idx="32">
                  <c:v>3.2</c:v>
                </c:pt>
                <c:pt idx="33">
                  <c:v>-0.7</c:v>
                </c:pt>
                <c:pt idx="34">
                  <c:v>-15.9</c:v>
                </c:pt>
                <c:pt idx="35">
                  <c:v>-18.899999999999999</c:v>
                </c:pt>
                <c:pt idx="36">
                  <c:v>-21.62</c:v>
                </c:pt>
                <c:pt idx="37">
                  <c:v>22.9</c:v>
                </c:pt>
                <c:pt idx="38">
                  <c:v>10.8</c:v>
                </c:pt>
                <c:pt idx="39">
                  <c:v>17.899999999999999</c:v>
                </c:pt>
                <c:pt idx="40">
                  <c:v>29</c:v>
                </c:pt>
                <c:pt idx="41">
                  <c:v>38.799999999999997</c:v>
                </c:pt>
                <c:pt idx="42">
                  <c:v>51.6</c:v>
                </c:pt>
                <c:pt idx="43">
                  <c:v>90</c:v>
                </c:pt>
                <c:pt idx="44">
                  <c:v>78.7</c:v>
                </c:pt>
                <c:pt idx="45">
                  <c:v>78.599999999999994</c:v>
                </c:pt>
                <c:pt idx="46">
                  <c:v>100.8</c:v>
                </c:pt>
                <c:pt idx="47">
                  <c:v>130.5</c:v>
                </c:pt>
                <c:pt idx="48">
                  <c:v>144.30369999999999</c:v>
                </c:pt>
                <c:pt idx="49">
                  <c:v>46.7</c:v>
                </c:pt>
                <c:pt idx="50">
                  <c:v>51.5</c:v>
                </c:pt>
                <c:pt idx="51">
                  <c:v>34.6</c:v>
                </c:pt>
                <c:pt idx="52">
                  <c:v>26.6</c:v>
                </c:pt>
                <c:pt idx="53">
                  <c:v>18.399999999999999</c:v>
                </c:pt>
                <c:pt idx="54">
                  <c:v>17.100000000000001</c:v>
                </c:pt>
                <c:pt idx="55">
                  <c:v>13.1</c:v>
                </c:pt>
                <c:pt idx="56">
                  <c:v>17.8</c:v>
                </c:pt>
                <c:pt idx="57">
                  <c:v>23</c:v>
                </c:pt>
                <c:pt idx="58">
                  <c:v>27.6</c:v>
                </c:pt>
                <c:pt idx="59">
                  <c:v>23.9</c:v>
                </c:pt>
                <c:pt idx="60">
                  <c:v>13.2584</c:v>
                </c:pt>
                <c:pt idx="61">
                  <c:v>6.2</c:v>
                </c:pt>
                <c:pt idx="62">
                  <c:v>9.9</c:v>
                </c:pt>
                <c:pt idx="63">
                  <c:v>-1.6</c:v>
                </c:pt>
                <c:pt idx="64">
                  <c:v>-1.9</c:v>
                </c:pt>
                <c:pt idx="65">
                  <c:v>3.6</c:v>
                </c:pt>
                <c:pt idx="66">
                  <c:v>-1.3</c:v>
                </c:pt>
                <c:pt idx="67">
                  <c:v>9.5</c:v>
                </c:pt>
                <c:pt idx="68">
                  <c:v>2.5</c:v>
                </c:pt>
                <c:pt idx="69">
                  <c:v>1.3</c:v>
                </c:pt>
                <c:pt idx="70">
                  <c:v>-1.3</c:v>
                </c:pt>
                <c:pt idx="71">
                  <c:v>-6.5</c:v>
                </c:pt>
                <c:pt idx="72">
                  <c:v>-25.7134</c:v>
                </c:pt>
                <c:pt idx="73">
                  <c:v>32.7941</c:v>
                </c:pt>
                <c:pt idx="74">
                  <c:v>5.0999999999999996</c:v>
                </c:pt>
                <c:pt idx="75">
                  <c:v>10.7</c:v>
                </c:pt>
                <c:pt idx="76">
                  <c:v>18.5</c:v>
                </c:pt>
                <c:pt idx="77">
                  <c:v>13.8</c:v>
                </c:pt>
                <c:pt idx="78">
                  <c:v>12.3</c:v>
                </c:pt>
                <c:pt idx="79">
                  <c:v>8.1999999999999993</c:v>
                </c:pt>
                <c:pt idx="80">
                  <c:v>6.3</c:v>
                </c:pt>
                <c:pt idx="81">
                  <c:v>3.8</c:v>
                </c:pt>
                <c:pt idx="82">
                  <c:v>3.9</c:v>
                </c:pt>
                <c:pt idx="83">
                  <c:v>5.3</c:v>
                </c:pt>
                <c:pt idx="84">
                  <c:v>47.5</c:v>
                </c:pt>
                <c:pt idx="85">
                  <c:v>-16</c:v>
                </c:pt>
                <c:pt idx="86">
                  <c:v>12.4</c:v>
                </c:pt>
                <c:pt idx="87">
                  <c:v>18.3</c:v>
                </c:pt>
                <c:pt idx="88">
                  <c:v>15.7707</c:v>
                </c:pt>
                <c:pt idx="89">
                  <c:v>13.349</c:v>
                </c:pt>
                <c:pt idx="90">
                  <c:v>15.437900000000001</c:v>
                </c:pt>
                <c:pt idx="91">
                  <c:v>14.577</c:v>
                </c:pt>
                <c:pt idx="92">
                  <c:v>17.451699999999999</c:v>
                </c:pt>
                <c:pt idx="93">
                  <c:v>25.2605</c:v>
                </c:pt>
                <c:pt idx="94">
                  <c:v>25.637799999999999</c:v>
                </c:pt>
                <c:pt idx="95">
                  <c:v>22.906300000000002</c:v>
                </c:pt>
                <c:pt idx="96">
                  <c:v>7.3</c:v>
                </c:pt>
                <c:pt idx="97">
                  <c:v>8.0715000000000003</c:v>
                </c:pt>
                <c:pt idx="98">
                  <c:v>12.081</c:v>
                </c:pt>
                <c:pt idx="99">
                  <c:v>11.230499999999999</c:v>
                </c:pt>
                <c:pt idx="100">
                  <c:v>10.091900000000001</c:v>
                </c:pt>
                <c:pt idx="101">
                  <c:v>3.1859999999999999</c:v>
                </c:pt>
                <c:pt idx="102">
                  <c:v>4.4683999999999999</c:v>
                </c:pt>
                <c:pt idx="103">
                  <c:v>6.8</c:v>
                </c:pt>
                <c:pt idx="104">
                  <c:v>2.6</c:v>
                </c:pt>
                <c:pt idx="105">
                  <c:v>3.7</c:v>
                </c:pt>
                <c:pt idx="106">
                  <c:v>-2.1</c:v>
                </c:pt>
                <c:pt idx="107">
                  <c:v>3.5</c:v>
                </c:pt>
                <c:pt idx="108">
                  <c:v>-0.3</c:v>
                </c:pt>
                <c:pt idx="109">
                  <c:v>-1.6</c:v>
                </c:pt>
                <c:pt idx="110">
                  <c:v>0.7</c:v>
                </c:pt>
                <c:pt idx="111">
                  <c:v>-11.2</c:v>
                </c:pt>
                <c:pt idx="112">
                  <c:v>-6.5</c:v>
                </c:pt>
                <c:pt idx="113">
                  <c:v>-4.7</c:v>
                </c:pt>
                <c:pt idx="114">
                  <c:v>5.0117000000000003</c:v>
                </c:pt>
                <c:pt idx="115">
                  <c:v>16</c:v>
                </c:pt>
                <c:pt idx="116">
                  <c:v>16.3</c:v>
                </c:pt>
                <c:pt idx="117">
                  <c:v>8.9</c:v>
                </c:pt>
                <c:pt idx="118">
                  <c:v>4.3</c:v>
                </c:pt>
                <c:pt idx="119">
                  <c:v>4.0999999999999996</c:v>
                </c:pt>
                <c:pt idx="120">
                  <c:v>8.1</c:v>
                </c:pt>
                <c:pt idx="121">
                  <c:v>25.4</c:v>
                </c:pt>
                <c:pt idx="122">
                  <c:v>24.7</c:v>
                </c:pt>
                <c:pt idx="123">
                  <c:v>31.5</c:v>
                </c:pt>
                <c:pt idx="124">
                  <c:v>18</c:v>
                </c:pt>
                <c:pt idx="125">
                  <c:v>17.8</c:v>
                </c:pt>
                <c:pt idx="126">
                  <c:v>12.7</c:v>
                </c:pt>
                <c:pt idx="127">
                  <c:v>4.8</c:v>
                </c:pt>
                <c:pt idx="128">
                  <c:v>0.3</c:v>
                </c:pt>
                <c:pt idx="129">
                  <c:v>4.0999999999999996</c:v>
                </c:pt>
                <c:pt idx="130">
                  <c:v>6.2</c:v>
                </c:pt>
                <c:pt idx="131">
                  <c:v>4.3</c:v>
                </c:pt>
                <c:pt idx="132">
                  <c:v>4.7</c:v>
                </c:pt>
                <c:pt idx="133">
                  <c:v>3.1</c:v>
                </c:pt>
                <c:pt idx="134">
                  <c:v>0.6</c:v>
                </c:pt>
                <c:pt idx="135">
                  <c:v>1.8</c:v>
                </c:pt>
                <c:pt idx="136">
                  <c:v>0.4</c:v>
                </c:pt>
                <c:pt idx="137">
                  <c:v>0.9</c:v>
                </c:pt>
                <c:pt idx="138">
                  <c:v>10.8</c:v>
                </c:pt>
                <c:pt idx="139">
                  <c:v>9.5</c:v>
                </c:pt>
                <c:pt idx="140">
                  <c:v>5.3</c:v>
                </c:pt>
                <c:pt idx="141">
                  <c:v>-0.5</c:v>
                </c:pt>
                <c:pt idx="142">
                  <c:v>-4.4000000000000004</c:v>
                </c:pt>
                <c:pt idx="143">
                  <c:v>-10.6</c:v>
                </c:pt>
                <c:pt idx="144">
                  <c:v>-9.1999999999999993</c:v>
                </c:pt>
                <c:pt idx="145">
                  <c:v>-16.7</c:v>
                </c:pt>
                <c:pt idx="146">
                  <c:v>-14.9</c:v>
                </c:pt>
                <c:pt idx="147">
                  <c:v>-2.6</c:v>
                </c:pt>
                <c:pt idx="148">
                  <c:v>-15.8</c:v>
                </c:pt>
                <c:pt idx="149">
                  <c:v>-21.5</c:v>
                </c:pt>
                <c:pt idx="150">
                  <c:v>-15.2</c:v>
                </c:pt>
                <c:pt idx="151">
                  <c:v>-11.5</c:v>
                </c:pt>
              </c:numCache>
            </c:numRef>
          </c:val>
          <c:smooth val="0"/>
          <c:extLst>
            <c:ext xmlns:c16="http://schemas.microsoft.com/office/drawing/2014/chart" uri="{C3380CC4-5D6E-409C-BE32-E72D297353CC}">
              <c16:uniqueId val="{00000001-439E-45E8-A50A-D70B0096A77E}"/>
            </c:ext>
          </c:extLst>
        </c:ser>
        <c:dLbls>
          <c:showLegendKey val="0"/>
          <c:showVal val="0"/>
          <c:showCatName val="0"/>
          <c:showSerName val="0"/>
          <c:showPercent val="0"/>
          <c:showBubbleSize val="0"/>
        </c:dLbls>
        <c:marker val="1"/>
        <c:smooth val="0"/>
        <c:axId val="285995103"/>
        <c:axId val="285999263"/>
      </c:lineChart>
      <c:dateAx>
        <c:axId val="370426479"/>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70443535"/>
        <c:crosses val="autoZero"/>
        <c:auto val="1"/>
        <c:lblOffset val="100"/>
        <c:baseTimeUnit val="months"/>
      </c:dateAx>
      <c:valAx>
        <c:axId val="3704435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70426479"/>
        <c:crosses val="autoZero"/>
        <c:crossBetween val="between"/>
      </c:valAx>
      <c:valAx>
        <c:axId val="285999263"/>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85995103"/>
        <c:crosses val="max"/>
        <c:crossBetween val="between"/>
      </c:valAx>
      <c:dateAx>
        <c:axId val="285995103"/>
        <c:scaling>
          <c:orientation val="minMax"/>
        </c:scaling>
        <c:delete val="1"/>
        <c:axPos val="b"/>
        <c:numFmt formatCode="yyyy\-mm;@" sourceLinked="1"/>
        <c:majorTickMark val="out"/>
        <c:minorTickMark val="none"/>
        <c:tickLblPos val="nextTo"/>
        <c:crossAx val="285999263"/>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dirty="0"/>
              <a:t>建筑钢材成交量</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v>2016</c:v>
          </c:tx>
          <c:spPr>
            <a:ln w="19050" cap="rnd">
              <a:solidFill>
                <a:schemeClr val="bg1"/>
              </a:solidFill>
              <a:round/>
            </a:ln>
            <a:effectLst/>
          </c:spPr>
          <c:marker>
            <c:symbol val="none"/>
          </c:marker>
          <c:cat>
            <c:numRef>
              <c:f>[建筑钢材成交量.xls]Sheet1!$A$4:$A$247</c:f>
              <c:numCache>
                <c:formatCode>yyyy\-mm\-dd</c:formatCode>
                <c:ptCount val="244"/>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42414</c:v>
                </c:pt>
                <c:pt idx="21">
                  <c:v>42415</c:v>
                </c:pt>
                <c:pt idx="22">
                  <c:v>42416</c:v>
                </c:pt>
                <c:pt idx="23">
                  <c:v>42417</c:v>
                </c:pt>
                <c:pt idx="24">
                  <c:v>42418</c:v>
                </c:pt>
                <c:pt idx="25">
                  <c:v>42419</c:v>
                </c:pt>
                <c:pt idx="26">
                  <c:v>42422</c:v>
                </c:pt>
                <c:pt idx="27">
                  <c:v>42423</c:v>
                </c:pt>
                <c:pt idx="28">
                  <c:v>42424</c:v>
                </c:pt>
                <c:pt idx="29">
                  <c:v>42425</c:v>
                </c:pt>
                <c:pt idx="30">
                  <c:v>42426</c:v>
                </c:pt>
                <c:pt idx="31">
                  <c:v>42429</c:v>
                </c:pt>
                <c:pt idx="32">
                  <c:v>42430</c:v>
                </c:pt>
                <c:pt idx="33">
                  <c:v>42431</c:v>
                </c:pt>
                <c:pt idx="34">
                  <c:v>42432</c:v>
                </c:pt>
                <c:pt idx="35">
                  <c:v>42433</c:v>
                </c:pt>
                <c:pt idx="36">
                  <c:v>42436</c:v>
                </c:pt>
                <c:pt idx="37">
                  <c:v>42437</c:v>
                </c:pt>
                <c:pt idx="38">
                  <c:v>42438</c:v>
                </c:pt>
                <c:pt idx="39">
                  <c:v>42439</c:v>
                </c:pt>
                <c:pt idx="40">
                  <c:v>42440</c:v>
                </c:pt>
                <c:pt idx="41">
                  <c:v>42443</c:v>
                </c:pt>
                <c:pt idx="42">
                  <c:v>42444</c:v>
                </c:pt>
                <c:pt idx="43">
                  <c:v>42445</c:v>
                </c:pt>
                <c:pt idx="44">
                  <c:v>42446</c:v>
                </c:pt>
                <c:pt idx="45">
                  <c:v>42447</c:v>
                </c:pt>
                <c:pt idx="46">
                  <c:v>42450</c:v>
                </c:pt>
                <c:pt idx="47">
                  <c:v>42451</c:v>
                </c:pt>
                <c:pt idx="48">
                  <c:v>42452</c:v>
                </c:pt>
                <c:pt idx="49">
                  <c:v>42453</c:v>
                </c:pt>
                <c:pt idx="50">
                  <c:v>42454</c:v>
                </c:pt>
                <c:pt idx="51">
                  <c:v>42457</c:v>
                </c:pt>
                <c:pt idx="52">
                  <c:v>42458</c:v>
                </c:pt>
                <c:pt idx="53">
                  <c:v>42459</c:v>
                </c:pt>
                <c:pt idx="54">
                  <c:v>42460</c:v>
                </c:pt>
                <c:pt idx="55">
                  <c:v>42461</c:v>
                </c:pt>
                <c:pt idx="56">
                  <c:v>42465</c:v>
                </c:pt>
                <c:pt idx="57">
                  <c:v>42466</c:v>
                </c:pt>
                <c:pt idx="58">
                  <c:v>42467</c:v>
                </c:pt>
                <c:pt idx="59">
                  <c:v>42468</c:v>
                </c:pt>
                <c:pt idx="60">
                  <c:v>42471</c:v>
                </c:pt>
                <c:pt idx="61">
                  <c:v>42472</c:v>
                </c:pt>
                <c:pt idx="62">
                  <c:v>42473</c:v>
                </c:pt>
                <c:pt idx="63">
                  <c:v>42474</c:v>
                </c:pt>
                <c:pt idx="64">
                  <c:v>42475</c:v>
                </c:pt>
                <c:pt idx="65">
                  <c:v>42478</c:v>
                </c:pt>
                <c:pt idx="66">
                  <c:v>42479</c:v>
                </c:pt>
                <c:pt idx="67">
                  <c:v>42480</c:v>
                </c:pt>
                <c:pt idx="68">
                  <c:v>42481</c:v>
                </c:pt>
                <c:pt idx="69">
                  <c:v>42482</c:v>
                </c:pt>
                <c:pt idx="70">
                  <c:v>42485</c:v>
                </c:pt>
                <c:pt idx="71">
                  <c:v>42486</c:v>
                </c:pt>
                <c:pt idx="72">
                  <c:v>42487</c:v>
                </c:pt>
                <c:pt idx="73">
                  <c:v>42488</c:v>
                </c:pt>
                <c:pt idx="74">
                  <c:v>42489</c:v>
                </c:pt>
                <c:pt idx="75">
                  <c:v>42493</c:v>
                </c:pt>
                <c:pt idx="76">
                  <c:v>42494</c:v>
                </c:pt>
                <c:pt idx="77">
                  <c:v>42495</c:v>
                </c:pt>
                <c:pt idx="78">
                  <c:v>42496</c:v>
                </c:pt>
                <c:pt idx="79">
                  <c:v>42499</c:v>
                </c:pt>
                <c:pt idx="80">
                  <c:v>42500</c:v>
                </c:pt>
                <c:pt idx="81">
                  <c:v>42501</c:v>
                </c:pt>
                <c:pt idx="82">
                  <c:v>42502</c:v>
                </c:pt>
                <c:pt idx="83">
                  <c:v>42503</c:v>
                </c:pt>
                <c:pt idx="84">
                  <c:v>42506</c:v>
                </c:pt>
                <c:pt idx="85">
                  <c:v>42507</c:v>
                </c:pt>
                <c:pt idx="86">
                  <c:v>42508</c:v>
                </c:pt>
                <c:pt idx="87">
                  <c:v>42509</c:v>
                </c:pt>
                <c:pt idx="88">
                  <c:v>42510</c:v>
                </c:pt>
                <c:pt idx="89">
                  <c:v>42513</c:v>
                </c:pt>
                <c:pt idx="90">
                  <c:v>42514</c:v>
                </c:pt>
                <c:pt idx="91">
                  <c:v>42515</c:v>
                </c:pt>
                <c:pt idx="92">
                  <c:v>42516</c:v>
                </c:pt>
                <c:pt idx="93">
                  <c:v>42517</c:v>
                </c:pt>
                <c:pt idx="94">
                  <c:v>42520</c:v>
                </c:pt>
                <c:pt idx="95">
                  <c:v>42521</c:v>
                </c:pt>
                <c:pt idx="96">
                  <c:v>42522</c:v>
                </c:pt>
                <c:pt idx="97">
                  <c:v>42523</c:v>
                </c:pt>
                <c:pt idx="98">
                  <c:v>42524</c:v>
                </c:pt>
                <c:pt idx="99">
                  <c:v>42527</c:v>
                </c:pt>
                <c:pt idx="100">
                  <c:v>42528</c:v>
                </c:pt>
                <c:pt idx="101">
                  <c:v>42529</c:v>
                </c:pt>
                <c:pt idx="102">
                  <c:v>42533</c:v>
                </c:pt>
                <c:pt idx="103">
                  <c:v>42534</c:v>
                </c:pt>
                <c:pt idx="104">
                  <c:v>42535</c:v>
                </c:pt>
                <c:pt idx="105">
                  <c:v>42536</c:v>
                </c:pt>
                <c:pt idx="106">
                  <c:v>42537</c:v>
                </c:pt>
                <c:pt idx="107">
                  <c:v>42538</c:v>
                </c:pt>
                <c:pt idx="108">
                  <c:v>42541</c:v>
                </c:pt>
                <c:pt idx="109">
                  <c:v>42542</c:v>
                </c:pt>
                <c:pt idx="110">
                  <c:v>42543</c:v>
                </c:pt>
                <c:pt idx="111">
                  <c:v>42544</c:v>
                </c:pt>
                <c:pt idx="112">
                  <c:v>42545</c:v>
                </c:pt>
                <c:pt idx="113">
                  <c:v>42548</c:v>
                </c:pt>
                <c:pt idx="114">
                  <c:v>42549</c:v>
                </c:pt>
                <c:pt idx="115">
                  <c:v>42550</c:v>
                </c:pt>
                <c:pt idx="116">
                  <c:v>42551</c:v>
                </c:pt>
                <c:pt idx="117">
                  <c:v>42552</c:v>
                </c:pt>
                <c:pt idx="118">
                  <c:v>42555</c:v>
                </c:pt>
                <c:pt idx="119">
                  <c:v>42556</c:v>
                </c:pt>
                <c:pt idx="120">
                  <c:v>42557</c:v>
                </c:pt>
                <c:pt idx="121">
                  <c:v>42558</c:v>
                </c:pt>
                <c:pt idx="122">
                  <c:v>42559</c:v>
                </c:pt>
                <c:pt idx="123">
                  <c:v>42562</c:v>
                </c:pt>
                <c:pt idx="124">
                  <c:v>42563</c:v>
                </c:pt>
                <c:pt idx="125">
                  <c:v>42564</c:v>
                </c:pt>
                <c:pt idx="126">
                  <c:v>42565</c:v>
                </c:pt>
                <c:pt idx="127">
                  <c:v>42566</c:v>
                </c:pt>
                <c:pt idx="128">
                  <c:v>42569</c:v>
                </c:pt>
                <c:pt idx="129">
                  <c:v>42570</c:v>
                </c:pt>
                <c:pt idx="130">
                  <c:v>42571</c:v>
                </c:pt>
                <c:pt idx="131">
                  <c:v>42572</c:v>
                </c:pt>
                <c:pt idx="132">
                  <c:v>42573</c:v>
                </c:pt>
                <c:pt idx="133">
                  <c:v>42576</c:v>
                </c:pt>
                <c:pt idx="134">
                  <c:v>42577</c:v>
                </c:pt>
                <c:pt idx="135">
                  <c:v>42578</c:v>
                </c:pt>
                <c:pt idx="136">
                  <c:v>42579</c:v>
                </c:pt>
                <c:pt idx="137">
                  <c:v>42580</c:v>
                </c:pt>
                <c:pt idx="138">
                  <c:v>42583</c:v>
                </c:pt>
                <c:pt idx="139">
                  <c:v>42584</c:v>
                </c:pt>
                <c:pt idx="140">
                  <c:v>42585</c:v>
                </c:pt>
                <c:pt idx="141">
                  <c:v>42586</c:v>
                </c:pt>
                <c:pt idx="142">
                  <c:v>42587</c:v>
                </c:pt>
                <c:pt idx="143">
                  <c:v>42590</c:v>
                </c:pt>
                <c:pt idx="144">
                  <c:v>42591</c:v>
                </c:pt>
                <c:pt idx="145">
                  <c:v>42592</c:v>
                </c:pt>
                <c:pt idx="146">
                  <c:v>42593</c:v>
                </c:pt>
                <c:pt idx="147">
                  <c:v>42594</c:v>
                </c:pt>
                <c:pt idx="148">
                  <c:v>42597</c:v>
                </c:pt>
                <c:pt idx="149">
                  <c:v>42598</c:v>
                </c:pt>
                <c:pt idx="150">
                  <c:v>42599</c:v>
                </c:pt>
                <c:pt idx="151">
                  <c:v>42600</c:v>
                </c:pt>
                <c:pt idx="152">
                  <c:v>42601</c:v>
                </c:pt>
                <c:pt idx="153">
                  <c:v>42604</c:v>
                </c:pt>
                <c:pt idx="154">
                  <c:v>42605</c:v>
                </c:pt>
                <c:pt idx="155">
                  <c:v>42606</c:v>
                </c:pt>
                <c:pt idx="156">
                  <c:v>42607</c:v>
                </c:pt>
                <c:pt idx="157">
                  <c:v>42608</c:v>
                </c:pt>
                <c:pt idx="158">
                  <c:v>42611</c:v>
                </c:pt>
                <c:pt idx="159">
                  <c:v>42612</c:v>
                </c:pt>
                <c:pt idx="160">
                  <c:v>42613</c:v>
                </c:pt>
                <c:pt idx="161">
                  <c:v>42614</c:v>
                </c:pt>
                <c:pt idx="162">
                  <c:v>42615</c:v>
                </c:pt>
                <c:pt idx="163">
                  <c:v>42618</c:v>
                </c:pt>
                <c:pt idx="164">
                  <c:v>42619</c:v>
                </c:pt>
                <c:pt idx="165">
                  <c:v>42620</c:v>
                </c:pt>
                <c:pt idx="166">
                  <c:v>42621</c:v>
                </c:pt>
                <c:pt idx="167">
                  <c:v>42622</c:v>
                </c:pt>
                <c:pt idx="168">
                  <c:v>42625</c:v>
                </c:pt>
                <c:pt idx="169">
                  <c:v>42626</c:v>
                </c:pt>
                <c:pt idx="170">
                  <c:v>42627</c:v>
                </c:pt>
                <c:pt idx="171">
                  <c:v>42631</c:v>
                </c:pt>
                <c:pt idx="172">
                  <c:v>42632</c:v>
                </c:pt>
                <c:pt idx="173">
                  <c:v>42633</c:v>
                </c:pt>
                <c:pt idx="174">
                  <c:v>42634</c:v>
                </c:pt>
                <c:pt idx="175">
                  <c:v>42635</c:v>
                </c:pt>
                <c:pt idx="176">
                  <c:v>42636</c:v>
                </c:pt>
                <c:pt idx="177">
                  <c:v>42639</c:v>
                </c:pt>
                <c:pt idx="178">
                  <c:v>42640</c:v>
                </c:pt>
                <c:pt idx="179">
                  <c:v>42641</c:v>
                </c:pt>
                <c:pt idx="180">
                  <c:v>42642</c:v>
                </c:pt>
                <c:pt idx="181">
                  <c:v>42643</c:v>
                </c:pt>
                <c:pt idx="182">
                  <c:v>42651</c:v>
                </c:pt>
                <c:pt idx="183">
                  <c:v>42652</c:v>
                </c:pt>
                <c:pt idx="184">
                  <c:v>42653</c:v>
                </c:pt>
                <c:pt idx="185">
                  <c:v>42654</c:v>
                </c:pt>
                <c:pt idx="186">
                  <c:v>42655</c:v>
                </c:pt>
                <c:pt idx="187">
                  <c:v>42656</c:v>
                </c:pt>
                <c:pt idx="188">
                  <c:v>42657</c:v>
                </c:pt>
                <c:pt idx="189">
                  <c:v>42660</c:v>
                </c:pt>
                <c:pt idx="190">
                  <c:v>42661</c:v>
                </c:pt>
                <c:pt idx="191">
                  <c:v>42662</c:v>
                </c:pt>
                <c:pt idx="192">
                  <c:v>42663</c:v>
                </c:pt>
                <c:pt idx="193">
                  <c:v>42664</c:v>
                </c:pt>
                <c:pt idx="194">
                  <c:v>42667</c:v>
                </c:pt>
                <c:pt idx="195">
                  <c:v>42668</c:v>
                </c:pt>
                <c:pt idx="196">
                  <c:v>42669</c:v>
                </c:pt>
                <c:pt idx="197">
                  <c:v>42670</c:v>
                </c:pt>
                <c:pt idx="198">
                  <c:v>42671</c:v>
                </c:pt>
                <c:pt idx="199">
                  <c:v>42674</c:v>
                </c:pt>
                <c:pt idx="200">
                  <c:v>42675</c:v>
                </c:pt>
                <c:pt idx="201">
                  <c:v>42676</c:v>
                </c:pt>
                <c:pt idx="202">
                  <c:v>42677</c:v>
                </c:pt>
                <c:pt idx="203">
                  <c:v>42678</c:v>
                </c:pt>
                <c:pt idx="204">
                  <c:v>42681</c:v>
                </c:pt>
                <c:pt idx="205">
                  <c:v>42682</c:v>
                </c:pt>
                <c:pt idx="206">
                  <c:v>42683</c:v>
                </c:pt>
                <c:pt idx="207">
                  <c:v>42684</c:v>
                </c:pt>
                <c:pt idx="208">
                  <c:v>42685</c:v>
                </c:pt>
                <c:pt idx="209">
                  <c:v>42688</c:v>
                </c:pt>
                <c:pt idx="210">
                  <c:v>42689</c:v>
                </c:pt>
                <c:pt idx="211">
                  <c:v>42690</c:v>
                </c:pt>
                <c:pt idx="212">
                  <c:v>42691</c:v>
                </c:pt>
                <c:pt idx="213">
                  <c:v>42692</c:v>
                </c:pt>
                <c:pt idx="214">
                  <c:v>42695</c:v>
                </c:pt>
                <c:pt idx="215">
                  <c:v>42696</c:v>
                </c:pt>
                <c:pt idx="216">
                  <c:v>42697</c:v>
                </c:pt>
                <c:pt idx="217">
                  <c:v>42698</c:v>
                </c:pt>
                <c:pt idx="218">
                  <c:v>42699</c:v>
                </c:pt>
                <c:pt idx="219">
                  <c:v>42702</c:v>
                </c:pt>
                <c:pt idx="220">
                  <c:v>42703</c:v>
                </c:pt>
                <c:pt idx="221">
                  <c:v>42704</c:v>
                </c:pt>
                <c:pt idx="222">
                  <c:v>42705</c:v>
                </c:pt>
                <c:pt idx="223">
                  <c:v>42706</c:v>
                </c:pt>
                <c:pt idx="224">
                  <c:v>42709</c:v>
                </c:pt>
                <c:pt idx="225">
                  <c:v>42710</c:v>
                </c:pt>
                <c:pt idx="226">
                  <c:v>42711</c:v>
                </c:pt>
                <c:pt idx="227">
                  <c:v>42712</c:v>
                </c:pt>
                <c:pt idx="228">
                  <c:v>42713</c:v>
                </c:pt>
                <c:pt idx="229">
                  <c:v>42716</c:v>
                </c:pt>
                <c:pt idx="230">
                  <c:v>42717</c:v>
                </c:pt>
                <c:pt idx="231">
                  <c:v>42718</c:v>
                </c:pt>
                <c:pt idx="232">
                  <c:v>42719</c:v>
                </c:pt>
                <c:pt idx="233">
                  <c:v>42720</c:v>
                </c:pt>
                <c:pt idx="234">
                  <c:v>42723</c:v>
                </c:pt>
                <c:pt idx="235">
                  <c:v>42724</c:v>
                </c:pt>
                <c:pt idx="236">
                  <c:v>42725</c:v>
                </c:pt>
                <c:pt idx="237">
                  <c:v>42726</c:v>
                </c:pt>
                <c:pt idx="238">
                  <c:v>42727</c:v>
                </c:pt>
                <c:pt idx="239">
                  <c:v>42730</c:v>
                </c:pt>
                <c:pt idx="240">
                  <c:v>42731</c:v>
                </c:pt>
                <c:pt idx="241">
                  <c:v>42732</c:v>
                </c:pt>
                <c:pt idx="242">
                  <c:v>42733</c:v>
                </c:pt>
                <c:pt idx="243">
                  <c:v>42734</c:v>
                </c:pt>
              </c:numCache>
            </c:numRef>
          </c:cat>
          <c:val>
            <c:numRef>
              <c:f>[建筑钢材成交量.xls]Sheet1!$B$4:$B$247</c:f>
              <c:numCache>
                <c:formatCode>General</c:formatCode>
                <c:ptCount val="244"/>
                <c:pt idx="0">
                  <c:v>192232</c:v>
                </c:pt>
                <c:pt idx="1">
                  <c:v>142809</c:v>
                </c:pt>
                <c:pt idx="2">
                  <c:v>131586</c:v>
                </c:pt>
                <c:pt idx="3">
                  <c:v>125686</c:v>
                </c:pt>
                <c:pt idx="4">
                  <c:v>140051</c:v>
                </c:pt>
                <c:pt idx="5">
                  <c:v>137972</c:v>
                </c:pt>
                <c:pt idx="6">
                  <c:v>122130</c:v>
                </c:pt>
                <c:pt idx="7">
                  <c:v>119773</c:v>
                </c:pt>
                <c:pt idx="8">
                  <c:v>124613</c:v>
                </c:pt>
                <c:pt idx="9">
                  <c:v>137846</c:v>
                </c:pt>
                <c:pt idx="10">
                  <c:v>142249</c:v>
                </c:pt>
                <c:pt idx="11">
                  <c:v>114130</c:v>
                </c:pt>
                <c:pt idx="12">
                  <c:v>100219</c:v>
                </c:pt>
                <c:pt idx="13">
                  <c:v>86028</c:v>
                </c:pt>
                <c:pt idx="14">
                  <c:v>82595</c:v>
                </c:pt>
                <c:pt idx="15">
                  <c:v>86820</c:v>
                </c:pt>
                <c:pt idx="16">
                  <c:v>70600</c:v>
                </c:pt>
                <c:pt idx="17">
                  <c:v>66163</c:v>
                </c:pt>
                <c:pt idx="18">
                  <c:v>49855</c:v>
                </c:pt>
                <c:pt idx="19">
                  <c:v>44660</c:v>
                </c:pt>
                <c:pt idx="20">
                  <c:v>1970</c:v>
                </c:pt>
                <c:pt idx="21">
                  <c:v>5480</c:v>
                </c:pt>
                <c:pt idx="22">
                  <c:v>27166</c:v>
                </c:pt>
                <c:pt idx="23">
                  <c:v>47836</c:v>
                </c:pt>
                <c:pt idx="24">
                  <c:v>56474</c:v>
                </c:pt>
                <c:pt idx="25">
                  <c:v>53626</c:v>
                </c:pt>
                <c:pt idx="26">
                  <c:v>85735</c:v>
                </c:pt>
                <c:pt idx="27">
                  <c:v>75468</c:v>
                </c:pt>
                <c:pt idx="28">
                  <c:v>74310</c:v>
                </c:pt>
                <c:pt idx="29">
                  <c:v>83959</c:v>
                </c:pt>
                <c:pt idx="30">
                  <c:v>92873</c:v>
                </c:pt>
                <c:pt idx="31">
                  <c:v>167945</c:v>
                </c:pt>
                <c:pt idx="32">
                  <c:v>218163</c:v>
                </c:pt>
                <c:pt idx="33">
                  <c:v>198710</c:v>
                </c:pt>
                <c:pt idx="34">
                  <c:v>165810</c:v>
                </c:pt>
                <c:pt idx="35">
                  <c:v>165684</c:v>
                </c:pt>
                <c:pt idx="36">
                  <c:v>329950</c:v>
                </c:pt>
                <c:pt idx="37">
                  <c:v>262170</c:v>
                </c:pt>
                <c:pt idx="38">
                  <c:v>122284</c:v>
                </c:pt>
                <c:pt idx="39">
                  <c:v>166956</c:v>
                </c:pt>
                <c:pt idx="40">
                  <c:v>139307</c:v>
                </c:pt>
                <c:pt idx="41">
                  <c:v>164983</c:v>
                </c:pt>
                <c:pt idx="42">
                  <c:v>149332</c:v>
                </c:pt>
                <c:pt idx="43">
                  <c:v>159269</c:v>
                </c:pt>
                <c:pt idx="44">
                  <c:v>245644</c:v>
                </c:pt>
                <c:pt idx="45">
                  <c:v>225119</c:v>
                </c:pt>
                <c:pt idx="46">
                  <c:v>213096</c:v>
                </c:pt>
                <c:pt idx="47">
                  <c:v>170681</c:v>
                </c:pt>
                <c:pt idx="48">
                  <c:v>200853</c:v>
                </c:pt>
                <c:pt idx="49">
                  <c:v>143715</c:v>
                </c:pt>
                <c:pt idx="50">
                  <c:v>179030</c:v>
                </c:pt>
                <c:pt idx="51">
                  <c:v>220541</c:v>
                </c:pt>
                <c:pt idx="52">
                  <c:v>165431</c:v>
                </c:pt>
                <c:pt idx="53">
                  <c:v>169028</c:v>
                </c:pt>
                <c:pt idx="54">
                  <c:v>214388</c:v>
                </c:pt>
                <c:pt idx="55">
                  <c:v>203388</c:v>
                </c:pt>
                <c:pt idx="56">
                  <c:v>222031</c:v>
                </c:pt>
                <c:pt idx="57">
                  <c:v>178687</c:v>
                </c:pt>
                <c:pt idx="58">
                  <c:v>196462</c:v>
                </c:pt>
                <c:pt idx="59">
                  <c:v>213267</c:v>
                </c:pt>
                <c:pt idx="60">
                  <c:v>246119</c:v>
                </c:pt>
                <c:pt idx="61">
                  <c:v>181688</c:v>
                </c:pt>
                <c:pt idx="62">
                  <c:v>197496</c:v>
                </c:pt>
                <c:pt idx="63">
                  <c:v>156870</c:v>
                </c:pt>
                <c:pt idx="64">
                  <c:v>153243</c:v>
                </c:pt>
                <c:pt idx="65">
                  <c:v>246128</c:v>
                </c:pt>
                <c:pt idx="66">
                  <c:v>224516</c:v>
                </c:pt>
                <c:pt idx="67">
                  <c:v>196903</c:v>
                </c:pt>
                <c:pt idx="68">
                  <c:v>194947</c:v>
                </c:pt>
                <c:pt idx="69">
                  <c:v>135306</c:v>
                </c:pt>
                <c:pt idx="70">
                  <c:v>155815</c:v>
                </c:pt>
                <c:pt idx="71">
                  <c:v>132664</c:v>
                </c:pt>
                <c:pt idx="72">
                  <c:v>132864</c:v>
                </c:pt>
                <c:pt idx="73">
                  <c:v>215606</c:v>
                </c:pt>
                <c:pt idx="74">
                  <c:v>181469</c:v>
                </c:pt>
                <c:pt idx="75">
                  <c:v>139698</c:v>
                </c:pt>
                <c:pt idx="76">
                  <c:v>133858</c:v>
                </c:pt>
                <c:pt idx="77">
                  <c:v>133988</c:v>
                </c:pt>
                <c:pt idx="78">
                  <c:v>161228</c:v>
                </c:pt>
                <c:pt idx="79">
                  <c:v>120049</c:v>
                </c:pt>
                <c:pt idx="80">
                  <c:v>185015</c:v>
                </c:pt>
                <c:pt idx="81">
                  <c:v>194218</c:v>
                </c:pt>
                <c:pt idx="82">
                  <c:v>149773</c:v>
                </c:pt>
                <c:pt idx="83">
                  <c:v>142579</c:v>
                </c:pt>
                <c:pt idx="84">
                  <c:v>165987</c:v>
                </c:pt>
                <c:pt idx="85">
                  <c:v>215110</c:v>
                </c:pt>
                <c:pt idx="86">
                  <c:v>185982</c:v>
                </c:pt>
                <c:pt idx="87">
                  <c:v>147344</c:v>
                </c:pt>
                <c:pt idx="88">
                  <c:v>149153</c:v>
                </c:pt>
                <c:pt idx="89">
                  <c:v>138227</c:v>
                </c:pt>
                <c:pt idx="90">
                  <c:v>185924</c:v>
                </c:pt>
                <c:pt idx="91">
                  <c:v>161699</c:v>
                </c:pt>
                <c:pt idx="92">
                  <c:v>148689</c:v>
                </c:pt>
                <c:pt idx="93">
                  <c:v>222823</c:v>
                </c:pt>
                <c:pt idx="94">
                  <c:v>158653</c:v>
                </c:pt>
                <c:pt idx="95">
                  <c:v>149336</c:v>
                </c:pt>
                <c:pt idx="96">
                  <c:v>148817</c:v>
                </c:pt>
                <c:pt idx="97">
                  <c:v>168551</c:v>
                </c:pt>
                <c:pt idx="98">
                  <c:v>192469</c:v>
                </c:pt>
                <c:pt idx="99">
                  <c:v>235710</c:v>
                </c:pt>
                <c:pt idx="100">
                  <c:v>180280</c:v>
                </c:pt>
                <c:pt idx="101">
                  <c:v>156932</c:v>
                </c:pt>
                <c:pt idx="102">
                  <c:v>160075</c:v>
                </c:pt>
                <c:pt idx="103">
                  <c:v>201171</c:v>
                </c:pt>
                <c:pt idx="104">
                  <c:v>136745</c:v>
                </c:pt>
                <c:pt idx="105">
                  <c:v>136482</c:v>
                </c:pt>
                <c:pt idx="106">
                  <c:v>146920</c:v>
                </c:pt>
                <c:pt idx="107">
                  <c:v>160873</c:v>
                </c:pt>
                <c:pt idx="108">
                  <c:v>151948</c:v>
                </c:pt>
                <c:pt idx="109">
                  <c:v>178717</c:v>
                </c:pt>
                <c:pt idx="110">
                  <c:v>178490</c:v>
                </c:pt>
                <c:pt idx="111">
                  <c:v>149187</c:v>
                </c:pt>
                <c:pt idx="112">
                  <c:v>141889</c:v>
                </c:pt>
                <c:pt idx="113">
                  <c:v>230299</c:v>
                </c:pt>
                <c:pt idx="114">
                  <c:v>152237</c:v>
                </c:pt>
                <c:pt idx="115">
                  <c:v>127541</c:v>
                </c:pt>
                <c:pt idx="116">
                  <c:v>185090</c:v>
                </c:pt>
                <c:pt idx="117">
                  <c:v>175694</c:v>
                </c:pt>
                <c:pt idx="118">
                  <c:v>159268</c:v>
                </c:pt>
                <c:pt idx="119">
                  <c:v>130745</c:v>
                </c:pt>
                <c:pt idx="120">
                  <c:v>123546</c:v>
                </c:pt>
                <c:pt idx="121">
                  <c:v>168439</c:v>
                </c:pt>
                <c:pt idx="122">
                  <c:v>147887</c:v>
                </c:pt>
                <c:pt idx="123">
                  <c:v>186033</c:v>
                </c:pt>
                <c:pt idx="124">
                  <c:v>195296</c:v>
                </c:pt>
                <c:pt idx="125">
                  <c:v>154521</c:v>
                </c:pt>
                <c:pt idx="126">
                  <c:v>120342</c:v>
                </c:pt>
                <c:pt idx="127">
                  <c:v>144406</c:v>
                </c:pt>
                <c:pt idx="128">
                  <c:v>147045</c:v>
                </c:pt>
                <c:pt idx="129">
                  <c:v>128101</c:v>
                </c:pt>
                <c:pt idx="130">
                  <c:v>134279</c:v>
                </c:pt>
                <c:pt idx="131">
                  <c:v>215713</c:v>
                </c:pt>
                <c:pt idx="132">
                  <c:v>136892</c:v>
                </c:pt>
                <c:pt idx="133">
                  <c:v>169283</c:v>
                </c:pt>
                <c:pt idx="134">
                  <c:v>170859</c:v>
                </c:pt>
                <c:pt idx="135">
                  <c:v>162386</c:v>
                </c:pt>
                <c:pt idx="136">
                  <c:v>156542</c:v>
                </c:pt>
                <c:pt idx="137">
                  <c:v>128123</c:v>
                </c:pt>
                <c:pt idx="138">
                  <c:v>193512</c:v>
                </c:pt>
                <c:pt idx="139">
                  <c:v>128967</c:v>
                </c:pt>
                <c:pt idx="140">
                  <c:v>125283</c:v>
                </c:pt>
                <c:pt idx="141">
                  <c:v>119663</c:v>
                </c:pt>
                <c:pt idx="142">
                  <c:v>187171</c:v>
                </c:pt>
                <c:pt idx="143">
                  <c:v>210190</c:v>
                </c:pt>
                <c:pt idx="144">
                  <c:v>142634</c:v>
                </c:pt>
                <c:pt idx="145">
                  <c:v>135345</c:v>
                </c:pt>
                <c:pt idx="146">
                  <c:v>159674</c:v>
                </c:pt>
                <c:pt idx="147">
                  <c:v>170074</c:v>
                </c:pt>
                <c:pt idx="148">
                  <c:v>171443</c:v>
                </c:pt>
                <c:pt idx="149">
                  <c:v>216581</c:v>
                </c:pt>
                <c:pt idx="150">
                  <c:v>138583</c:v>
                </c:pt>
                <c:pt idx="151">
                  <c:v>120297</c:v>
                </c:pt>
                <c:pt idx="152">
                  <c:v>152567</c:v>
                </c:pt>
                <c:pt idx="153">
                  <c:v>170689</c:v>
                </c:pt>
                <c:pt idx="154">
                  <c:v>157960</c:v>
                </c:pt>
                <c:pt idx="155">
                  <c:v>139325</c:v>
                </c:pt>
                <c:pt idx="156">
                  <c:v>135838</c:v>
                </c:pt>
                <c:pt idx="157">
                  <c:v>128699</c:v>
                </c:pt>
                <c:pt idx="158">
                  <c:v>148300</c:v>
                </c:pt>
                <c:pt idx="159">
                  <c:v>133162</c:v>
                </c:pt>
                <c:pt idx="160">
                  <c:v>116131</c:v>
                </c:pt>
                <c:pt idx="161">
                  <c:v>141599</c:v>
                </c:pt>
                <c:pt idx="162">
                  <c:v>170032</c:v>
                </c:pt>
                <c:pt idx="163">
                  <c:v>158045</c:v>
                </c:pt>
                <c:pt idx="164">
                  <c:v>130514</c:v>
                </c:pt>
                <c:pt idx="165">
                  <c:v>119517</c:v>
                </c:pt>
                <c:pt idx="166">
                  <c:v>138685</c:v>
                </c:pt>
                <c:pt idx="167">
                  <c:v>194206</c:v>
                </c:pt>
                <c:pt idx="168">
                  <c:v>161544</c:v>
                </c:pt>
                <c:pt idx="169">
                  <c:v>174115</c:v>
                </c:pt>
                <c:pt idx="170">
                  <c:v>144927</c:v>
                </c:pt>
                <c:pt idx="171">
                  <c:v>155647</c:v>
                </c:pt>
                <c:pt idx="172">
                  <c:v>194002</c:v>
                </c:pt>
                <c:pt idx="173">
                  <c:v>199446</c:v>
                </c:pt>
                <c:pt idx="174">
                  <c:v>139044</c:v>
                </c:pt>
                <c:pt idx="175">
                  <c:v>169668</c:v>
                </c:pt>
                <c:pt idx="176">
                  <c:v>158273</c:v>
                </c:pt>
                <c:pt idx="177">
                  <c:v>230295</c:v>
                </c:pt>
                <c:pt idx="178">
                  <c:v>162019</c:v>
                </c:pt>
                <c:pt idx="179">
                  <c:v>188568</c:v>
                </c:pt>
                <c:pt idx="180">
                  <c:v>196374</c:v>
                </c:pt>
                <c:pt idx="181">
                  <c:v>148826</c:v>
                </c:pt>
                <c:pt idx="182">
                  <c:v>204674</c:v>
                </c:pt>
                <c:pt idx="183">
                  <c:v>204133</c:v>
                </c:pt>
                <c:pt idx="184">
                  <c:v>166169</c:v>
                </c:pt>
                <c:pt idx="185">
                  <c:v>184764</c:v>
                </c:pt>
                <c:pt idx="186">
                  <c:v>156123</c:v>
                </c:pt>
                <c:pt idx="187">
                  <c:v>144067</c:v>
                </c:pt>
                <c:pt idx="188">
                  <c:v>190869</c:v>
                </c:pt>
                <c:pt idx="189">
                  <c:v>212590</c:v>
                </c:pt>
                <c:pt idx="190">
                  <c:v>149301</c:v>
                </c:pt>
                <c:pt idx="191">
                  <c:v>164229</c:v>
                </c:pt>
                <c:pt idx="192">
                  <c:v>134888</c:v>
                </c:pt>
                <c:pt idx="193">
                  <c:v>116561</c:v>
                </c:pt>
                <c:pt idx="194">
                  <c:v>167726</c:v>
                </c:pt>
                <c:pt idx="195">
                  <c:v>195036</c:v>
                </c:pt>
                <c:pt idx="196">
                  <c:v>132374</c:v>
                </c:pt>
                <c:pt idx="197">
                  <c:v>122144</c:v>
                </c:pt>
                <c:pt idx="198">
                  <c:v>159506</c:v>
                </c:pt>
                <c:pt idx="199">
                  <c:v>196004</c:v>
                </c:pt>
                <c:pt idx="200">
                  <c:v>191496</c:v>
                </c:pt>
                <c:pt idx="201">
                  <c:v>190742</c:v>
                </c:pt>
                <c:pt idx="202">
                  <c:v>170747</c:v>
                </c:pt>
                <c:pt idx="203">
                  <c:v>190536</c:v>
                </c:pt>
                <c:pt idx="204">
                  <c:v>221235</c:v>
                </c:pt>
                <c:pt idx="205">
                  <c:v>142945</c:v>
                </c:pt>
                <c:pt idx="206">
                  <c:v>166694</c:v>
                </c:pt>
                <c:pt idx="207">
                  <c:v>138426</c:v>
                </c:pt>
                <c:pt idx="208">
                  <c:v>175718</c:v>
                </c:pt>
                <c:pt idx="209">
                  <c:v>140268</c:v>
                </c:pt>
                <c:pt idx="210">
                  <c:v>113025</c:v>
                </c:pt>
                <c:pt idx="211">
                  <c:v>110565</c:v>
                </c:pt>
                <c:pt idx="212">
                  <c:v>137993</c:v>
                </c:pt>
                <c:pt idx="213">
                  <c:v>152394</c:v>
                </c:pt>
                <c:pt idx="214">
                  <c:v>143946</c:v>
                </c:pt>
                <c:pt idx="215">
                  <c:v>191368</c:v>
                </c:pt>
                <c:pt idx="216">
                  <c:v>134022</c:v>
                </c:pt>
                <c:pt idx="217">
                  <c:v>133673</c:v>
                </c:pt>
                <c:pt idx="218">
                  <c:v>167796</c:v>
                </c:pt>
                <c:pt idx="219">
                  <c:v>195303</c:v>
                </c:pt>
                <c:pt idx="220">
                  <c:v>126874</c:v>
                </c:pt>
                <c:pt idx="221">
                  <c:v>105770</c:v>
                </c:pt>
                <c:pt idx="222">
                  <c:v>192366</c:v>
                </c:pt>
                <c:pt idx="223">
                  <c:v>144259</c:v>
                </c:pt>
                <c:pt idx="224">
                  <c:v>208312</c:v>
                </c:pt>
                <c:pt idx="225">
                  <c:v>150555</c:v>
                </c:pt>
                <c:pt idx="226">
                  <c:v>204499</c:v>
                </c:pt>
                <c:pt idx="227">
                  <c:v>148192</c:v>
                </c:pt>
                <c:pt idx="228">
                  <c:v>167752</c:v>
                </c:pt>
                <c:pt idx="229">
                  <c:v>196483</c:v>
                </c:pt>
                <c:pt idx="230">
                  <c:v>135574</c:v>
                </c:pt>
                <c:pt idx="231">
                  <c:v>109942</c:v>
                </c:pt>
                <c:pt idx="232">
                  <c:v>151247</c:v>
                </c:pt>
                <c:pt idx="233">
                  <c:v>170918</c:v>
                </c:pt>
                <c:pt idx="234">
                  <c:v>126735</c:v>
                </c:pt>
                <c:pt idx="235">
                  <c:v>120942</c:v>
                </c:pt>
                <c:pt idx="236">
                  <c:v>147802</c:v>
                </c:pt>
                <c:pt idx="237">
                  <c:v>100794</c:v>
                </c:pt>
                <c:pt idx="238">
                  <c:v>120879</c:v>
                </c:pt>
                <c:pt idx="239">
                  <c:v>108401</c:v>
                </c:pt>
                <c:pt idx="240">
                  <c:v>163446</c:v>
                </c:pt>
                <c:pt idx="241">
                  <c:v>168388</c:v>
                </c:pt>
                <c:pt idx="242">
                  <c:v>126207</c:v>
                </c:pt>
                <c:pt idx="243">
                  <c:v>127813</c:v>
                </c:pt>
              </c:numCache>
            </c:numRef>
          </c:val>
          <c:smooth val="0"/>
          <c:extLst>
            <c:ext xmlns:c16="http://schemas.microsoft.com/office/drawing/2014/chart" uri="{C3380CC4-5D6E-409C-BE32-E72D297353CC}">
              <c16:uniqueId val="{00000000-F02A-4376-A05F-49CE24338D01}"/>
            </c:ext>
          </c:extLst>
        </c:ser>
        <c:ser>
          <c:idx val="1"/>
          <c:order val="1"/>
          <c:tx>
            <c:v>2017</c:v>
          </c:tx>
          <c:spPr>
            <a:ln w="19050" cap="rnd">
              <a:solidFill>
                <a:schemeClr val="bg1"/>
              </a:solidFill>
              <a:round/>
            </a:ln>
            <a:effectLst/>
          </c:spPr>
          <c:marker>
            <c:symbol val="none"/>
          </c:marker>
          <c:cat>
            <c:numRef>
              <c:f>[建筑钢材成交量.xls]Sheet1!$A$4:$A$247</c:f>
              <c:numCache>
                <c:formatCode>yyyy\-mm\-dd</c:formatCode>
                <c:ptCount val="244"/>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42414</c:v>
                </c:pt>
                <c:pt idx="21">
                  <c:v>42415</c:v>
                </c:pt>
                <c:pt idx="22">
                  <c:v>42416</c:v>
                </c:pt>
                <c:pt idx="23">
                  <c:v>42417</c:v>
                </c:pt>
                <c:pt idx="24">
                  <c:v>42418</c:v>
                </c:pt>
                <c:pt idx="25">
                  <c:v>42419</c:v>
                </c:pt>
                <c:pt idx="26">
                  <c:v>42422</c:v>
                </c:pt>
                <c:pt idx="27">
                  <c:v>42423</c:v>
                </c:pt>
                <c:pt idx="28">
                  <c:v>42424</c:v>
                </c:pt>
                <c:pt idx="29">
                  <c:v>42425</c:v>
                </c:pt>
                <c:pt idx="30">
                  <c:v>42426</c:v>
                </c:pt>
                <c:pt idx="31">
                  <c:v>42429</c:v>
                </c:pt>
                <c:pt idx="32">
                  <c:v>42430</c:v>
                </c:pt>
                <c:pt idx="33">
                  <c:v>42431</c:v>
                </c:pt>
                <c:pt idx="34">
                  <c:v>42432</c:v>
                </c:pt>
                <c:pt idx="35">
                  <c:v>42433</c:v>
                </c:pt>
                <c:pt idx="36">
                  <c:v>42436</c:v>
                </c:pt>
                <c:pt idx="37">
                  <c:v>42437</c:v>
                </c:pt>
                <c:pt idx="38">
                  <c:v>42438</c:v>
                </c:pt>
                <c:pt idx="39">
                  <c:v>42439</c:v>
                </c:pt>
                <c:pt idx="40">
                  <c:v>42440</c:v>
                </c:pt>
                <c:pt idx="41">
                  <c:v>42443</c:v>
                </c:pt>
                <c:pt idx="42">
                  <c:v>42444</c:v>
                </c:pt>
                <c:pt idx="43">
                  <c:v>42445</c:v>
                </c:pt>
                <c:pt idx="44">
                  <c:v>42446</c:v>
                </c:pt>
                <c:pt idx="45">
                  <c:v>42447</c:v>
                </c:pt>
                <c:pt idx="46">
                  <c:v>42450</c:v>
                </c:pt>
                <c:pt idx="47">
                  <c:v>42451</c:v>
                </c:pt>
                <c:pt idx="48">
                  <c:v>42452</c:v>
                </c:pt>
                <c:pt idx="49">
                  <c:v>42453</c:v>
                </c:pt>
                <c:pt idx="50">
                  <c:v>42454</c:v>
                </c:pt>
                <c:pt idx="51">
                  <c:v>42457</c:v>
                </c:pt>
                <c:pt idx="52">
                  <c:v>42458</c:v>
                </c:pt>
                <c:pt idx="53">
                  <c:v>42459</c:v>
                </c:pt>
                <c:pt idx="54">
                  <c:v>42460</c:v>
                </c:pt>
                <c:pt idx="55">
                  <c:v>42461</c:v>
                </c:pt>
                <c:pt idx="56">
                  <c:v>42465</c:v>
                </c:pt>
                <c:pt idx="57">
                  <c:v>42466</c:v>
                </c:pt>
                <c:pt idx="58">
                  <c:v>42467</c:v>
                </c:pt>
                <c:pt idx="59">
                  <c:v>42468</c:v>
                </c:pt>
                <c:pt idx="60">
                  <c:v>42471</c:v>
                </c:pt>
                <c:pt idx="61">
                  <c:v>42472</c:v>
                </c:pt>
                <c:pt idx="62">
                  <c:v>42473</c:v>
                </c:pt>
                <c:pt idx="63">
                  <c:v>42474</c:v>
                </c:pt>
                <c:pt idx="64">
                  <c:v>42475</c:v>
                </c:pt>
                <c:pt idx="65">
                  <c:v>42478</c:v>
                </c:pt>
                <c:pt idx="66">
                  <c:v>42479</c:v>
                </c:pt>
                <c:pt idx="67">
                  <c:v>42480</c:v>
                </c:pt>
                <c:pt idx="68">
                  <c:v>42481</c:v>
                </c:pt>
                <c:pt idx="69">
                  <c:v>42482</c:v>
                </c:pt>
                <c:pt idx="70">
                  <c:v>42485</c:v>
                </c:pt>
                <c:pt idx="71">
                  <c:v>42486</c:v>
                </c:pt>
                <c:pt idx="72">
                  <c:v>42487</c:v>
                </c:pt>
                <c:pt idx="73">
                  <c:v>42488</c:v>
                </c:pt>
                <c:pt idx="74">
                  <c:v>42489</c:v>
                </c:pt>
                <c:pt idx="75">
                  <c:v>42493</c:v>
                </c:pt>
                <c:pt idx="76">
                  <c:v>42494</c:v>
                </c:pt>
                <c:pt idx="77">
                  <c:v>42495</c:v>
                </c:pt>
                <c:pt idx="78">
                  <c:v>42496</c:v>
                </c:pt>
                <c:pt idx="79">
                  <c:v>42499</c:v>
                </c:pt>
                <c:pt idx="80">
                  <c:v>42500</c:v>
                </c:pt>
                <c:pt idx="81">
                  <c:v>42501</c:v>
                </c:pt>
                <c:pt idx="82">
                  <c:v>42502</c:v>
                </c:pt>
                <c:pt idx="83">
                  <c:v>42503</c:v>
                </c:pt>
                <c:pt idx="84">
                  <c:v>42506</c:v>
                </c:pt>
                <c:pt idx="85">
                  <c:v>42507</c:v>
                </c:pt>
                <c:pt idx="86">
                  <c:v>42508</c:v>
                </c:pt>
                <c:pt idx="87">
                  <c:v>42509</c:v>
                </c:pt>
                <c:pt idx="88">
                  <c:v>42510</c:v>
                </c:pt>
                <c:pt idx="89">
                  <c:v>42513</c:v>
                </c:pt>
                <c:pt idx="90">
                  <c:v>42514</c:v>
                </c:pt>
                <c:pt idx="91">
                  <c:v>42515</c:v>
                </c:pt>
                <c:pt idx="92">
                  <c:v>42516</c:v>
                </c:pt>
                <c:pt idx="93">
                  <c:v>42517</c:v>
                </c:pt>
                <c:pt idx="94">
                  <c:v>42520</c:v>
                </c:pt>
                <c:pt idx="95">
                  <c:v>42521</c:v>
                </c:pt>
                <c:pt idx="96">
                  <c:v>42522</c:v>
                </c:pt>
                <c:pt idx="97">
                  <c:v>42523</c:v>
                </c:pt>
                <c:pt idx="98">
                  <c:v>42524</c:v>
                </c:pt>
                <c:pt idx="99">
                  <c:v>42527</c:v>
                </c:pt>
                <c:pt idx="100">
                  <c:v>42528</c:v>
                </c:pt>
                <c:pt idx="101">
                  <c:v>42529</c:v>
                </c:pt>
                <c:pt idx="102">
                  <c:v>42533</c:v>
                </c:pt>
                <c:pt idx="103">
                  <c:v>42534</c:v>
                </c:pt>
                <c:pt idx="104">
                  <c:v>42535</c:v>
                </c:pt>
                <c:pt idx="105">
                  <c:v>42536</c:v>
                </c:pt>
                <c:pt idx="106">
                  <c:v>42537</c:v>
                </c:pt>
                <c:pt idx="107">
                  <c:v>42538</c:v>
                </c:pt>
                <c:pt idx="108">
                  <c:v>42541</c:v>
                </c:pt>
                <c:pt idx="109">
                  <c:v>42542</c:v>
                </c:pt>
                <c:pt idx="110">
                  <c:v>42543</c:v>
                </c:pt>
                <c:pt idx="111">
                  <c:v>42544</c:v>
                </c:pt>
                <c:pt idx="112">
                  <c:v>42545</c:v>
                </c:pt>
                <c:pt idx="113">
                  <c:v>42548</c:v>
                </c:pt>
                <c:pt idx="114">
                  <c:v>42549</c:v>
                </c:pt>
                <c:pt idx="115">
                  <c:v>42550</c:v>
                </c:pt>
                <c:pt idx="116">
                  <c:v>42551</c:v>
                </c:pt>
                <c:pt idx="117">
                  <c:v>42552</c:v>
                </c:pt>
                <c:pt idx="118">
                  <c:v>42555</c:v>
                </c:pt>
                <c:pt idx="119">
                  <c:v>42556</c:v>
                </c:pt>
                <c:pt idx="120">
                  <c:v>42557</c:v>
                </c:pt>
                <c:pt idx="121">
                  <c:v>42558</c:v>
                </c:pt>
                <c:pt idx="122">
                  <c:v>42559</c:v>
                </c:pt>
                <c:pt idx="123">
                  <c:v>42562</c:v>
                </c:pt>
                <c:pt idx="124">
                  <c:v>42563</c:v>
                </c:pt>
                <c:pt idx="125">
                  <c:v>42564</c:v>
                </c:pt>
                <c:pt idx="126">
                  <c:v>42565</c:v>
                </c:pt>
                <c:pt idx="127">
                  <c:v>42566</c:v>
                </c:pt>
                <c:pt idx="128">
                  <c:v>42569</c:v>
                </c:pt>
                <c:pt idx="129">
                  <c:v>42570</c:v>
                </c:pt>
                <c:pt idx="130">
                  <c:v>42571</c:v>
                </c:pt>
                <c:pt idx="131">
                  <c:v>42572</c:v>
                </c:pt>
                <c:pt idx="132">
                  <c:v>42573</c:v>
                </c:pt>
                <c:pt idx="133">
                  <c:v>42576</c:v>
                </c:pt>
                <c:pt idx="134">
                  <c:v>42577</c:v>
                </c:pt>
                <c:pt idx="135">
                  <c:v>42578</c:v>
                </c:pt>
                <c:pt idx="136">
                  <c:v>42579</c:v>
                </c:pt>
                <c:pt idx="137">
                  <c:v>42580</c:v>
                </c:pt>
                <c:pt idx="138">
                  <c:v>42583</c:v>
                </c:pt>
                <c:pt idx="139">
                  <c:v>42584</c:v>
                </c:pt>
                <c:pt idx="140">
                  <c:v>42585</c:v>
                </c:pt>
                <c:pt idx="141">
                  <c:v>42586</c:v>
                </c:pt>
                <c:pt idx="142">
                  <c:v>42587</c:v>
                </c:pt>
                <c:pt idx="143">
                  <c:v>42590</c:v>
                </c:pt>
                <c:pt idx="144">
                  <c:v>42591</c:v>
                </c:pt>
                <c:pt idx="145">
                  <c:v>42592</c:v>
                </c:pt>
                <c:pt idx="146">
                  <c:v>42593</c:v>
                </c:pt>
                <c:pt idx="147">
                  <c:v>42594</c:v>
                </c:pt>
                <c:pt idx="148">
                  <c:v>42597</c:v>
                </c:pt>
                <c:pt idx="149">
                  <c:v>42598</c:v>
                </c:pt>
                <c:pt idx="150">
                  <c:v>42599</c:v>
                </c:pt>
                <c:pt idx="151">
                  <c:v>42600</c:v>
                </c:pt>
                <c:pt idx="152">
                  <c:v>42601</c:v>
                </c:pt>
                <c:pt idx="153">
                  <c:v>42604</c:v>
                </c:pt>
                <c:pt idx="154">
                  <c:v>42605</c:v>
                </c:pt>
                <c:pt idx="155">
                  <c:v>42606</c:v>
                </c:pt>
                <c:pt idx="156">
                  <c:v>42607</c:v>
                </c:pt>
                <c:pt idx="157">
                  <c:v>42608</c:v>
                </c:pt>
                <c:pt idx="158">
                  <c:v>42611</c:v>
                </c:pt>
                <c:pt idx="159">
                  <c:v>42612</c:v>
                </c:pt>
                <c:pt idx="160">
                  <c:v>42613</c:v>
                </c:pt>
                <c:pt idx="161">
                  <c:v>42614</c:v>
                </c:pt>
                <c:pt idx="162">
                  <c:v>42615</c:v>
                </c:pt>
                <c:pt idx="163">
                  <c:v>42618</c:v>
                </c:pt>
                <c:pt idx="164">
                  <c:v>42619</c:v>
                </c:pt>
                <c:pt idx="165">
                  <c:v>42620</c:v>
                </c:pt>
                <c:pt idx="166">
                  <c:v>42621</c:v>
                </c:pt>
                <c:pt idx="167">
                  <c:v>42622</c:v>
                </c:pt>
                <c:pt idx="168">
                  <c:v>42625</c:v>
                </c:pt>
                <c:pt idx="169">
                  <c:v>42626</c:v>
                </c:pt>
                <c:pt idx="170">
                  <c:v>42627</c:v>
                </c:pt>
                <c:pt idx="171">
                  <c:v>42631</c:v>
                </c:pt>
                <c:pt idx="172">
                  <c:v>42632</c:v>
                </c:pt>
                <c:pt idx="173">
                  <c:v>42633</c:v>
                </c:pt>
                <c:pt idx="174">
                  <c:v>42634</c:v>
                </c:pt>
                <c:pt idx="175">
                  <c:v>42635</c:v>
                </c:pt>
                <c:pt idx="176">
                  <c:v>42636</c:v>
                </c:pt>
                <c:pt idx="177">
                  <c:v>42639</c:v>
                </c:pt>
                <c:pt idx="178">
                  <c:v>42640</c:v>
                </c:pt>
                <c:pt idx="179">
                  <c:v>42641</c:v>
                </c:pt>
                <c:pt idx="180">
                  <c:v>42642</c:v>
                </c:pt>
                <c:pt idx="181">
                  <c:v>42643</c:v>
                </c:pt>
                <c:pt idx="182">
                  <c:v>42651</c:v>
                </c:pt>
                <c:pt idx="183">
                  <c:v>42652</c:v>
                </c:pt>
                <c:pt idx="184">
                  <c:v>42653</c:v>
                </c:pt>
                <c:pt idx="185">
                  <c:v>42654</c:v>
                </c:pt>
                <c:pt idx="186">
                  <c:v>42655</c:v>
                </c:pt>
                <c:pt idx="187">
                  <c:v>42656</c:v>
                </c:pt>
                <c:pt idx="188">
                  <c:v>42657</c:v>
                </c:pt>
                <c:pt idx="189">
                  <c:v>42660</c:v>
                </c:pt>
                <c:pt idx="190">
                  <c:v>42661</c:v>
                </c:pt>
                <c:pt idx="191">
                  <c:v>42662</c:v>
                </c:pt>
                <c:pt idx="192">
                  <c:v>42663</c:v>
                </c:pt>
                <c:pt idx="193">
                  <c:v>42664</c:v>
                </c:pt>
                <c:pt idx="194">
                  <c:v>42667</c:v>
                </c:pt>
                <c:pt idx="195">
                  <c:v>42668</c:v>
                </c:pt>
                <c:pt idx="196">
                  <c:v>42669</c:v>
                </c:pt>
                <c:pt idx="197">
                  <c:v>42670</c:v>
                </c:pt>
                <c:pt idx="198">
                  <c:v>42671</c:v>
                </c:pt>
                <c:pt idx="199">
                  <c:v>42674</c:v>
                </c:pt>
                <c:pt idx="200">
                  <c:v>42675</c:v>
                </c:pt>
                <c:pt idx="201">
                  <c:v>42676</c:v>
                </c:pt>
                <c:pt idx="202">
                  <c:v>42677</c:v>
                </c:pt>
                <c:pt idx="203">
                  <c:v>42678</c:v>
                </c:pt>
                <c:pt idx="204">
                  <c:v>42681</c:v>
                </c:pt>
                <c:pt idx="205">
                  <c:v>42682</c:v>
                </c:pt>
                <c:pt idx="206">
                  <c:v>42683</c:v>
                </c:pt>
                <c:pt idx="207">
                  <c:v>42684</c:v>
                </c:pt>
                <c:pt idx="208">
                  <c:v>42685</c:v>
                </c:pt>
                <c:pt idx="209">
                  <c:v>42688</c:v>
                </c:pt>
                <c:pt idx="210">
                  <c:v>42689</c:v>
                </c:pt>
                <c:pt idx="211">
                  <c:v>42690</c:v>
                </c:pt>
                <c:pt idx="212">
                  <c:v>42691</c:v>
                </c:pt>
                <c:pt idx="213">
                  <c:v>42692</c:v>
                </c:pt>
                <c:pt idx="214">
                  <c:v>42695</c:v>
                </c:pt>
                <c:pt idx="215">
                  <c:v>42696</c:v>
                </c:pt>
                <c:pt idx="216">
                  <c:v>42697</c:v>
                </c:pt>
                <c:pt idx="217">
                  <c:v>42698</c:v>
                </c:pt>
                <c:pt idx="218">
                  <c:v>42699</c:v>
                </c:pt>
                <c:pt idx="219">
                  <c:v>42702</c:v>
                </c:pt>
                <c:pt idx="220">
                  <c:v>42703</c:v>
                </c:pt>
                <c:pt idx="221">
                  <c:v>42704</c:v>
                </c:pt>
                <c:pt idx="222">
                  <c:v>42705</c:v>
                </c:pt>
                <c:pt idx="223">
                  <c:v>42706</c:v>
                </c:pt>
                <c:pt idx="224">
                  <c:v>42709</c:v>
                </c:pt>
                <c:pt idx="225">
                  <c:v>42710</c:v>
                </c:pt>
                <c:pt idx="226">
                  <c:v>42711</c:v>
                </c:pt>
                <c:pt idx="227">
                  <c:v>42712</c:v>
                </c:pt>
                <c:pt idx="228">
                  <c:v>42713</c:v>
                </c:pt>
                <c:pt idx="229">
                  <c:v>42716</c:v>
                </c:pt>
                <c:pt idx="230">
                  <c:v>42717</c:v>
                </c:pt>
                <c:pt idx="231">
                  <c:v>42718</c:v>
                </c:pt>
                <c:pt idx="232">
                  <c:v>42719</c:v>
                </c:pt>
                <c:pt idx="233">
                  <c:v>42720</c:v>
                </c:pt>
                <c:pt idx="234">
                  <c:v>42723</c:v>
                </c:pt>
                <c:pt idx="235">
                  <c:v>42724</c:v>
                </c:pt>
                <c:pt idx="236">
                  <c:v>42725</c:v>
                </c:pt>
                <c:pt idx="237">
                  <c:v>42726</c:v>
                </c:pt>
                <c:pt idx="238">
                  <c:v>42727</c:v>
                </c:pt>
                <c:pt idx="239">
                  <c:v>42730</c:v>
                </c:pt>
                <c:pt idx="240">
                  <c:v>42731</c:v>
                </c:pt>
                <c:pt idx="241">
                  <c:v>42732</c:v>
                </c:pt>
                <c:pt idx="242">
                  <c:v>42733</c:v>
                </c:pt>
                <c:pt idx="243">
                  <c:v>42734</c:v>
                </c:pt>
              </c:numCache>
            </c:numRef>
          </c:cat>
          <c:val>
            <c:numRef>
              <c:f>[建筑钢材成交量.xls]Sheet1!$B$248:$B$489</c:f>
              <c:numCache>
                <c:formatCode>General</c:formatCode>
                <c:ptCount val="242"/>
                <c:pt idx="0">
                  <c:v>162899</c:v>
                </c:pt>
                <c:pt idx="1">
                  <c:v>136389</c:v>
                </c:pt>
                <c:pt idx="2">
                  <c:v>147262</c:v>
                </c:pt>
                <c:pt idx="3">
                  <c:v>117175</c:v>
                </c:pt>
                <c:pt idx="4">
                  <c:v>137248</c:v>
                </c:pt>
                <c:pt idx="5">
                  <c:v>152196</c:v>
                </c:pt>
                <c:pt idx="6">
                  <c:v>108777</c:v>
                </c:pt>
                <c:pt idx="7">
                  <c:v>104460</c:v>
                </c:pt>
                <c:pt idx="8">
                  <c:v>85147</c:v>
                </c:pt>
                <c:pt idx="9">
                  <c:v>96981</c:v>
                </c:pt>
                <c:pt idx="10">
                  <c:v>56982</c:v>
                </c:pt>
                <c:pt idx="11">
                  <c:v>39682</c:v>
                </c:pt>
                <c:pt idx="12">
                  <c:v>26350</c:v>
                </c:pt>
                <c:pt idx="13">
                  <c:v>16438</c:v>
                </c:pt>
                <c:pt idx="14">
                  <c:v>16880</c:v>
                </c:pt>
                <c:pt idx="15">
                  <c:v>53714</c:v>
                </c:pt>
                <c:pt idx="16">
                  <c:v>65111</c:v>
                </c:pt>
                <c:pt idx="17">
                  <c:v>79308</c:v>
                </c:pt>
                <c:pt idx="18">
                  <c:v>94885</c:v>
                </c:pt>
                <c:pt idx="19">
                  <c:v>171014</c:v>
                </c:pt>
                <c:pt idx="20">
                  <c:v>129321</c:v>
                </c:pt>
                <c:pt idx="21">
                  <c:v>123890</c:v>
                </c:pt>
                <c:pt idx="22">
                  <c:v>159930</c:v>
                </c:pt>
                <c:pt idx="23">
                  <c:v>178695</c:v>
                </c:pt>
                <c:pt idx="24">
                  <c:v>247791</c:v>
                </c:pt>
                <c:pt idx="25">
                  <c:v>166880</c:v>
                </c:pt>
                <c:pt idx="26">
                  <c:v>115630</c:v>
                </c:pt>
                <c:pt idx="27">
                  <c:v>139396</c:v>
                </c:pt>
                <c:pt idx="28">
                  <c:v>140984</c:v>
                </c:pt>
                <c:pt idx="29">
                  <c:v>215669</c:v>
                </c:pt>
                <c:pt idx="30">
                  <c:v>133106</c:v>
                </c:pt>
                <c:pt idx="31">
                  <c:v>163757</c:v>
                </c:pt>
                <c:pt idx="32">
                  <c:v>160482</c:v>
                </c:pt>
                <c:pt idx="33">
                  <c:v>167450</c:v>
                </c:pt>
                <c:pt idx="34">
                  <c:v>159629</c:v>
                </c:pt>
                <c:pt idx="35">
                  <c:v>157771</c:v>
                </c:pt>
                <c:pt idx="36">
                  <c:v>140024</c:v>
                </c:pt>
                <c:pt idx="37">
                  <c:v>129445</c:v>
                </c:pt>
                <c:pt idx="38">
                  <c:v>175998</c:v>
                </c:pt>
                <c:pt idx="39">
                  <c:v>232077</c:v>
                </c:pt>
                <c:pt idx="40">
                  <c:v>174172</c:v>
                </c:pt>
                <c:pt idx="41">
                  <c:v>184284</c:v>
                </c:pt>
                <c:pt idx="42">
                  <c:v>151684</c:v>
                </c:pt>
                <c:pt idx="43">
                  <c:v>159321</c:v>
                </c:pt>
                <c:pt idx="44">
                  <c:v>187823</c:v>
                </c:pt>
                <c:pt idx="45">
                  <c:v>132254</c:v>
                </c:pt>
                <c:pt idx="46">
                  <c:v>117874</c:v>
                </c:pt>
                <c:pt idx="47">
                  <c:v>176516</c:v>
                </c:pt>
                <c:pt idx="48">
                  <c:v>160334</c:v>
                </c:pt>
                <c:pt idx="49">
                  <c:v>153908</c:v>
                </c:pt>
                <c:pt idx="50">
                  <c:v>202216</c:v>
                </c:pt>
                <c:pt idx="51">
                  <c:v>213215</c:v>
                </c:pt>
                <c:pt idx="52">
                  <c:v>167412</c:v>
                </c:pt>
                <c:pt idx="53">
                  <c:v>166325</c:v>
                </c:pt>
                <c:pt idx="54">
                  <c:v>148331</c:v>
                </c:pt>
                <c:pt idx="55">
                  <c:v>220602</c:v>
                </c:pt>
                <c:pt idx="56">
                  <c:v>151148</c:v>
                </c:pt>
                <c:pt idx="57">
                  <c:v>158962</c:v>
                </c:pt>
                <c:pt idx="58">
                  <c:v>144269</c:v>
                </c:pt>
                <c:pt idx="59">
                  <c:v>145349</c:v>
                </c:pt>
                <c:pt idx="60">
                  <c:v>135462</c:v>
                </c:pt>
                <c:pt idx="61">
                  <c:v>197773</c:v>
                </c:pt>
                <c:pt idx="62">
                  <c:v>187368</c:v>
                </c:pt>
                <c:pt idx="63">
                  <c:v>169445</c:v>
                </c:pt>
                <c:pt idx="64">
                  <c:v>161340</c:v>
                </c:pt>
                <c:pt idx="65">
                  <c:v>190676</c:v>
                </c:pt>
                <c:pt idx="66">
                  <c:v>172353</c:v>
                </c:pt>
                <c:pt idx="67">
                  <c:v>238150</c:v>
                </c:pt>
                <c:pt idx="68">
                  <c:v>215784</c:v>
                </c:pt>
                <c:pt idx="69">
                  <c:v>239638</c:v>
                </c:pt>
                <c:pt idx="70">
                  <c:v>247401</c:v>
                </c:pt>
                <c:pt idx="71">
                  <c:v>191897</c:v>
                </c:pt>
                <c:pt idx="72">
                  <c:v>239603</c:v>
                </c:pt>
                <c:pt idx="73">
                  <c:v>220069</c:v>
                </c:pt>
                <c:pt idx="74">
                  <c:v>183568</c:v>
                </c:pt>
                <c:pt idx="75">
                  <c:v>144756</c:v>
                </c:pt>
                <c:pt idx="76">
                  <c:v>178135</c:v>
                </c:pt>
                <c:pt idx="77">
                  <c:v>202744</c:v>
                </c:pt>
                <c:pt idx="78">
                  <c:v>170278</c:v>
                </c:pt>
                <c:pt idx="79">
                  <c:v>227436</c:v>
                </c:pt>
                <c:pt idx="80">
                  <c:v>161124</c:v>
                </c:pt>
                <c:pt idx="81">
                  <c:v>169107</c:v>
                </c:pt>
                <c:pt idx="82">
                  <c:v>210050</c:v>
                </c:pt>
                <c:pt idx="83">
                  <c:v>190472</c:v>
                </c:pt>
                <c:pt idx="84">
                  <c:v>226417</c:v>
                </c:pt>
                <c:pt idx="85">
                  <c:v>192119</c:v>
                </c:pt>
                <c:pt idx="86">
                  <c:v>210299</c:v>
                </c:pt>
                <c:pt idx="87">
                  <c:v>218842</c:v>
                </c:pt>
                <c:pt idx="88">
                  <c:v>146111</c:v>
                </c:pt>
                <c:pt idx="89">
                  <c:v>137621</c:v>
                </c:pt>
                <c:pt idx="90">
                  <c:v>195660</c:v>
                </c:pt>
                <c:pt idx="91">
                  <c:v>195215</c:v>
                </c:pt>
                <c:pt idx="92">
                  <c:v>186270</c:v>
                </c:pt>
                <c:pt idx="93">
                  <c:v>177551</c:v>
                </c:pt>
                <c:pt idx="94">
                  <c:v>168419</c:v>
                </c:pt>
                <c:pt idx="95">
                  <c:v>183880</c:v>
                </c:pt>
                <c:pt idx="96">
                  <c:v>166373</c:v>
                </c:pt>
                <c:pt idx="97">
                  <c:v>193344</c:v>
                </c:pt>
                <c:pt idx="98">
                  <c:v>173436</c:v>
                </c:pt>
                <c:pt idx="99">
                  <c:v>193381</c:v>
                </c:pt>
                <c:pt idx="100">
                  <c:v>192489</c:v>
                </c:pt>
                <c:pt idx="101">
                  <c:v>190263</c:v>
                </c:pt>
                <c:pt idx="102">
                  <c:v>141048</c:v>
                </c:pt>
                <c:pt idx="103">
                  <c:v>198386</c:v>
                </c:pt>
                <c:pt idx="104">
                  <c:v>191310</c:v>
                </c:pt>
                <c:pt idx="105">
                  <c:v>165495</c:v>
                </c:pt>
                <c:pt idx="106">
                  <c:v>197793</c:v>
                </c:pt>
                <c:pt idx="107">
                  <c:v>156048</c:v>
                </c:pt>
                <c:pt idx="108">
                  <c:v>145681</c:v>
                </c:pt>
                <c:pt idx="109">
                  <c:v>150236</c:v>
                </c:pt>
                <c:pt idx="110">
                  <c:v>165856</c:v>
                </c:pt>
                <c:pt idx="111">
                  <c:v>216889</c:v>
                </c:pt>
                <c:pt idx="112">
                  <c:v>199260</c:v>
                </c:pt>
                <c:pt idx="113">
                  <c:v>202646</c:v>
                </c:pt>
                <c:pt idx="114">
                  <c:v>176126</c:v>
                </c:pt>
                <c:pt idx="115">
                  <c:v>159467</c:v>
                </c:pt>
                <c:pt idx="116">
                  <c:v>199234</c:v>
                </c:pt>
                <c:pt idx="117">
                  <c:v>160652</c:v>
                </c:pt>
                <c:pt idx="118">
                  <c:v>167341</c:v>
                </c:pt>
                <c:pt idx="119">
                  <c:v>151321</c:v>
                </c:pt>
                <c:pt idx="120">
                  <c:v>179411</c:v>
                </c:pt>
                <c:pt idx="121">
                  <c:v>224380</c:v>
                </c:pt>
                <c:pt idx="122">
                  <c:v>202421</c:v>
                </c:pt>
                <c:pt idx="123">
                  <c:v>170784</c:v>
                </c:pt>
                <c:pt idx="124">
                  <c:v>171950</c:v>
                </c:pt>
                <c:pt idx="125">
                  <c:v>156027</c:v>
                </c:pt>
                <c:pt idx="126">
                  <c:v>223358</c:v>
                </c:pt>
                <c:pt idx="127">
                  <c:v>173455</c:v>
                </c:pt>
                <c:pt idx="128">
                  <c:v>194285</c:v>
                </c:pt>
                <c:pt idx="129">
                  <c:v>139826</c:v>
                </c:pt>
                <c:pt idx="130">
                  <c:v>170493</c:v>
                </c:pt>
                <c:pt idx="131">
                  <c:v>204979</c:v>
                </c:pt>
                <c:pt idx="132">
                  <c:v>178612</c:v>
                </c:pt>
                <c:pt idx="133">
                  <c:v>156457</c:v>
                </c:pt>
                <c:pt idx="134">
                  <c:v>136236</c:v>
                </c:pt>
                <c:pt idx="135">
                  <c:v>167541</c:v>
                </c:pt>
                <c:pt idx="136">
                  <c:v>227760</c:v>
                </c:pt>
                <c:pt idx="137">
                  <c:v>165974</c:v>
                </c:pt>
                <c:pt idx="138">
                  <c:v>146184</c:v>
                </c:pt>
                <c:pt idx="139">
                  <c:v>193175</c:v>
                </c:pt>
                <c:pt idx="140">
                  <c:v>204136</c:v>
                </c:pt>
                <c:pt idx="141">
                  <c:v>227590</c:v>
                </c:pt>
                <c:pt idx="142">
                  <c:v>134827</c:v>
                </c:pt>
                <c:pt idx="143">
                  <c:v>170023</c:v>
                </c:pt>
                <c:pt idx="144">
                  <c:v>217386</c:v>
                </c:pt>
                <c:pt idx="145">
                  <c:v>145193</c:v>
                </c:pt>
                <c:pt idx="146">
                  <c:v>149618</c:v>
                </c:pt>
                <c:pt idx="147">
                  <c:v>153136</c:v>
                </c:pt>
                <c:pt idx="148">
                  <c:v>155838</c:v>
                </c:pt>
                <c:pt idx="149">
                  <c:v>243016</c:v>
                </c:pt>
                <c:pt idx="150">
                  <c:v>197758</c:v>
                </c:pt>
                <c:pt idx="151">
                  <c:v>232689</c:v>
                </c:pt>
                <c:pt idx="152">
                  <c:v>159371</c:v>
                </c:pt>
                <c:pt idx="153">
                  <c:v>132241</c:v>
                </c:pt>
                <c:pt idx="154">
                  <c:v>180509</c:v>
                </c:pt>
                <c:pt idx="155">
                  <c:v>174596</c:v>
                </c:pt>
                <c:pt idx="156">
                  <c:v>176613</c:v>
                </c:pt>
                <c:pt idx="157">
                  <c:v>154603</c:v>
                </c:pt>
                <c:pt idx="158">
                  <c:v>152566</c:v>
                </c:pt>
                <c:pt idx="159">
                  <c:v>184925.64</c:v>
                </c:pt>
                <c:pt idx="160">
                  <c:v>223030</c:v>
                </c:pt>
                <c:pt idx="161">
                  <c:v>191773</c:v>
                </c:pt>
                <c:pt idx="162">
                  <c:v>163566</c:v>
                </c:pt>
                <c:pt idx="163">
                  <c:v>171206</c:v>
                </c:pt>
                <c:pt idx="164">
                  <c:v>153698</c:v>
                </c:pt>
                <c:pt idx="165">
                  <c:v>188779</c:v>
                </c:pt>
                <c:pt idx="166">
                  <c:v>215023</c:v>
                </c:pt>
                <c:pt idx="167">
                  <c:v>201950</c:v>
                </c:pt>
                <c:pt idx="168">
                  <c:v>189318</c:v>
                </c:pt>
                <c:pt idx="169">
                  <c:v>166236</c:v>
                </c:pt>
                <c:pt idx="170">
                  <c:v>162481</c:v>
                </c:pt>
                <c:pt idx="171">
                  <c:v>215207</c:v>
                </c:pt>
                <c:pt idx="172">
                  <c:v>176270</c:v>
                </c:pt>
                <c:pt idx="173">
                  <c:v>178221</c:v>
                </c:pt>
                <c:pt idx="174">
                  <c:v>151792</c:v>
                </c:pt>
                <c:pt idx="175">
                  <c:v>166511</c:v>
                </c:pt>
                <c:pt idx="176">
                  <c:v>212290</c:v>
                </c:pt>
                <c:pt idx="177">
                  <c:v>244317</c:v>
                </c:pt>
                <c:pt idx="178">
                  <c:v>242420</c:v>
                </c:pt>
                <c:pt idx="179">
                  <c:v>197228</c:v>
                </c:pt>
                <c:pt idx="180">
                  <c:v>220832</c:v>
                </c:pt>
                <c:pt idx="181">
                  <c:v>138133</c:v>
                </c:pt>
                <c:pt idx="182">
                  <c:v>236870</c:v>
                </c:pt>
                <c:pt idx="183">
                  <c:v>155673</c:v>
                </c:pt>
                <c:pt idx="184">
                  <c:v>183670</c:v>
                </c:pt>
                <c:pt idx="185">
                  <c:v>207143</c:v>
                </c:pt>
                <c:pt idx="186">
                  <c:v>241946</c:v>
                </c:pt>
                <c:pt idx="187">
                  <c:v>173552</c:v>
                </c:pt>
                <c:pt idx="188">
                  <c:v>156924</c:v>
                </c:pt>
                <c:pt idx="189">
                  <c:v>144016</c:v>
                </c:pt>
                <c:pt idx="190">
                  <c:v>156585</c:v>
                </c:pt>
                <c:pt idx="191">
                  <c:v>236641</c:v>
                </c:pt>
                <c:pt idx="192">
                  <c:v>200723</c:v>
                </c:pt>
                <c:pt idx="193">
                  <c:v>202664</c:v>
                </c:pt>
                <c:pt idx="194">
                  <c:v>170602</c:v>
                </c:pt>
                <c:pt idx="195">
                  <c:v>158778</c:v>
                </c:pt>
                <c:pt idx="196">
                  <c:v>167824</c:v>
                </c:pt>
                <c:pt idx="197">
                  <c:v>187691</c:v>
                </c:pt>
                <c:pt idx="198">
                  <c:v>214684</c:v>
                </c:pt>
                <c:pt idx="199">
                  <c:v>181864</c:v>
                </c:pt>
                <c:pt idx="200">
                  <c:v>191073</c:v>
                </c:pt>
                <c:pt idx="201">
                  <c:v>192863</c:v>
                </c:pt>
                <c:pt idx="202">
                  <c:v>245498</c:v>
                </c:pt>
                <c:pt idx="203">
                  <c:v>179147</c:v>
                </c:pt>
                <c:pt idx="204">
                  <c:v>188208</c:v>
                </c:pt>
                <c:pt idx="205">
                  <c:v>203888</c:v>
                </c:pt>
                <c:pt idx="206">
                  <c:v>220296</c:v>
                </c:pt>
                <c:pt idx="207">
                  <c:v>239188</c:v>
                </c:pt>
                <c:pt idx="208">
                  <c:v>215637</c:v>
                </c:pt>
                <c:pt idx="209">
                  <c:v>164057</c:v>
                </c:pt>
                <c:pt idx="210">
                  <c:v>172139</c:v>
                </c:pt>
                <c:pt idx="211">
                  <c:v>186197</c:v>
                </c:pt>
                <c:pt idx="212">
                  <c:v>231117</c:v>
                </c:pt>
                <c:pt idx="213">
                  <c:v>215585</c:v>
                </c:pt>
                <c:pt idx="214">
                  <c:v>202727</c:v>
                </c:pt>
                <c:pt idx="215">
                  <c:v>180422</c:v>
                </c:pt>
                <c:pt idx="216">
                  <c:v>183725</c:v>
                </c:pt>
                <c:pt idx="217">
                  <c:v>238843</c:v>
                </c:pt>
                <c:pt idx="218">
                  <c:v>214998</c:v>
                </c:pt>
                <c:pt idx="219">
                  <c:v>201592</c:v>
                </c:pt>
                <c:pt idx="220">
                  <c:v>193670</c:v>
                </c:pt>
                <c:pt idx="221">
                  <c:v>161191</c:v>
                </c:pt>
                <c:pt idx="222">
                  <c:v>209670</c:v>
                </c:pt>
                <c:pt idx="223">
                  <c:v>168801</c:v>
                </c:pt>
                <c:pt idx="224">
                  <c:v>131927</c:v>
                </c:pt>
                <c:pt idx="225">
                  <c:v>129497</c:v>
                </c:pt>
                <c:pt idx="226">
                  <c:v>193362</c:v>
                </c:pt>
                <c:pt idx="227">
                  <c:v>194596</c:v>
                </c:pt>
                <c:pt idx="228">
                  <c:v>152037</c:v>
                </c:pt>
                <c:pt idx="229">
                  <c:v>132390</c:v>
                </c:pt>
                <c:pt idx="230">
                  <c:v>123951</c:v>
                </c:pt>
                <c:pt idx="231">
                  <c:v>146220</c:v>
                </c:pt>
                <c:pt idx="232">
                  <c:v>167801</c:v>
                </c:pt>
                <c:pt idx="233">
                  <c:v>128947</c:v>
                </c:pt>
                <c:pt idx="234">
                  <c:v>134299</c:v>
                </c:pt>
                <c:pt idx="235">
                  <c:v>153954</c:v>
                </c:pt>
                <c:pt idx="236">
                  <c:v>168540</c:v>
                </c:pt>
                <c:pt idx="237">
                  <c:v>140755</c:v>
                </c:pt>
                <c:pt idx="238">
                  <c:v>166389</c:v>
                </c:pt>
                <c:pt idx="239">
                  <c:v>168262</c:v>
                </c:pt>
                <c:pt idx="240">
                  <c:v>143036</c:v>
                </c:pt>
                <c:pt idx="241">
                  <c:v>179955</c:v>
                </c:pt>
              </c:numCache>
            </c:numRef>
          </c:val>
          <c:smooth val="0"/>
          <c:extLst>
            <c:ext xmlns:c16="http://schemas.microsoft.com/office/drawing/2014/chart" uri="{C3380CC4-5D6E-409C-BE32-E72D297353CC}">
              <c16:uniqueId val="{00000001-F02A-4376-A05F-49CE24338D01}"/>
            </c:ext>
          </c:extLst>
        </c:ser>
        <c:ser>
          <c:idx val="2"/>
          <c:order val="2"/>
          <c:tx>
            <c:v>2018</c:v>
          </c:tx>
          <c:spPr>
            <a:ln w="19050" cap="rnd">
              <a:solidFill>
                <a:schemeClr val="bg1"/>
              </a:solidFill>
              <a:round/>
            </a:ln>
            <a:effectLst/>
          </c:spPr>
          <c:marker>
            <c:symbol val="none"/>
          </c:marker>
          <c:trendline>
            <c:spPr>
              <a:ln w="19050" cap="rnd">
                <a:solidFill>
                  <a:srgbClr val="00B0F0"/>
                </a:solidFill>
                <a:prstDash val="solid"/>
              </a:ln>
              <a:effectLst/>
            </c:spPr>
            <c:trendlineType val="movingAvg"/>
            <c:period val="5"/>
            <c:dispRSqr val="0"/>
            <c:dispEq val="0"/>
          </c:trendline>
          <c:cat>
            <c:numRef>
              <c:f>[建筑钢材成交量.xls]Sheet1!$A$4:$A$247</c:f>
              <c:numCache>
                <c:formatCode>yyyy\-mm\-dd</c:formatCode>
                <c:ptCount val="244"/>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42414</c:v>
                </c:pt>
                <c:pt idx="21">
                  <c:v>42415</c:v>
                </c:pt>
                <c:pt idx="22">
                  <c:v>42416</c:v>
                </c:pt>
                <c:pt idx="23">
                  <c:v>42417</c:v>
                </c:pt>
                <c:pt idx="24">
                  <c:v>42418</c:v>
                </c:pt>
                <c:pt idx="25">
                  <c:v>42419</c:v>
                </c:pt>
                <c:pt idx="26">
                  <c:v>42422</c:v>
                </c:pt>
                <c:pt idx="27">
                  <c:v>42423</c:v>
                </c:pt>
                <c:pt idx="28">
                  <c:v>42424</c:v>
                </c:pt>
                <c:pt idx="29">
                  <c:v>42425</c:v>
                </c:pt>
                <c:pt idx="30">
                  <c:v>42426</c:v>
                </c:pt>
                <c:pt idx="31">
                  <c:v>42429</c:v>
                </c:pt>
                <c:pt idx="32">
                  <c:v>42430</c:v>
                </c:pt>
                <c:pt idx="33">
                  <c:v>42431</c:v>
                </c:pt>
                <c:pt idx="34">
                  <c:v>42432</c:v>
                </c:pt>
                <c:pt idx="35">
                  <c:v>42433</c:v>
                </c:pt>
                <c:pt idx="36">
                  <c:v>42436</c:v>
                </c:pt>
                <c:pt idx="37">
                  <c:v>42437</c:v>
                </c:pt>
                <c:pt idx="38">
                  <c:v>42438</c:v>
                </c:pt>
                <c:pt idx="39">
                  <c:v>42439</c:v>
                </c:pt>
                <c:pt idx="40">
                  <c:v>42440</c:v>
                </c:pt>
                <c:pt idx="41">
                  <c:v>42443</c:v>
                </c:pt>
                <c:pt idx="42">
                  <c:v>42444</c:v>
                </c:pt>
                <c:pt idx="43">
                  <c:v>42445</c:v>
                </c:pt>
                <c:pt idx="44">
                  <c:v>42446</c:v>
                </c:pt>
                <c:pt idx="45">
                  <c:v>42447</c:v>
                </c:pt>
                <c:pt idx="46">
                  <c:v>42450</c:v>
                </c:pt>
                <c:pt idx="47">
                  <c:v>42451</c:v>
                </c:pt>
                <c:pt idx="48">
                  <c:v>42452</c:v>
                </c:pt>
                <c:pt idx="49">
                  <c:v>42453</c:v>
                </c:pt>
                <c:pt idx="50">
                  <c:v>42454</c:v>
                </c:pt>
                <c:pt idx="51">
                  <c:v>42457</c:v>
                </c:pt>
                <c:pt idx="52">
                  <c:v>42458</c:v>
                </c:pt>
                <c:pt idx="53">
                  <c:v>42459</c:v>
                </c:pt>
                <c:pt idx="54">
                  <c:v>42460</c:v>
                </c:pt>
                <c:pt idx="55">
                  <c:v>42461</c:v>
                </c:pt>
                <c:pt idx="56">
                  <c:v>42465</c:v>
                </c:pt>
                <c:pt idx="57">
                  <c:v>42466</c:v>
                </c:pt>
                <c:pt idx="58">
                  <c:v>42467</c:v>
                </c:pt>
                <c:pt idx="59">
                  <c:v>42468</c:v>
                </c:pt>
                <c:pt idx="60">
                  <c:v>42471</c:v>
                </c:pt>
                <c:pt idx="61">
                  <c:v>42472</c:v>
                </c:pt>
                <c:pt idx="62">
                  <c:v>42473</c:v>
                </c:pt>
                <c:pt idx="63">
                  <c:v>42474</c:v>
                </c:pt>
                <c:pt idx="64">
                  <c:v>42475</c:v>
                </c:pt>
                <c:pt idx="65">
                  <c:v>42478</c:v>
                </c:pt>
                <c:pt idx="66">
                  <c:v>42479</c:v>
                </c:pt>
                <c:pt idx="67">
                  <c:v>42480</c:v>
                </c:pt>
                <c:pt idx="68">
                  <c:v>42481</c:v>
                </c:pt>
                <c:pt idx="69">
                  <c:v>42482</c:v>
                </c:pt>
                <c:pt idx="70">
                  <c:v>42485</c:v>
                </c:pt>
                <c:pt idx="71">
                  <c:v>42486</c:v>
                </c:pt>
                <c:pt idx="72">
                  <c:v>42487</c:v>
                </c:pt>
                <c:pt idx="73">
                  <c:v>42488</c:v>
                </c:pt>
                <c:pt idx="74">
                  <c:v>42489</c:v>
                </c:pt>
                <c:pt idx="75">
                  <c:v>42493</c:v>
                </c:pt>
                <c:pt idx="76">
                  <c:v>42494</c:v>
                </c:pt>
                <c:pt idx="77">
                  <c:v>42495</c:v>
                </c:pt>
                <c:pt idx="78">
                  <c:v>42496</c:v>
                </c:pt>
                <c:pt idx="79">
                  <c:v>42499</c:v>
                </c:pt>
                <c:pt idx="80">
                  <c:v>42500</c:v>
                </c:pt>
                <c:pt idx="81">
                  <c:v>42501</c:v>
                </c:pt>
                <c:pt idx="82">
                  <c:v>42502</c:v>
                </c:pt>
                <c:pt idx="83">
                  <c:v>42503</c:v>
                </c:pt>
                <c:pt idx="84">
                  <c:v>42506</c:v>
                </c:pt>
                <c:pt idx="85">
                  <c:v>42507</c:v>
                </c:pt>
                <c:pt idx="86">
                  <c:v>42508</c:v>
                </c:pt>
                <c:pt idx="87">
                  <c:v>42509</c:v>
                </c:pt>
                <c:pt idx="88">
                  <c:v>42510</c:v>
                </c:pt>
                <c:pt idx="89">
                  <c:v>42513</c:v>
                </c:pt>
                <c:pt idx="90">
                  <c:v>42514</c:v>
                </c:pt>
                <c:pt idx="91">
                  <c:v>42515</c:v>
                </c:pt>
                <c:pt idx="92">
                  <c:v>42516</c:v>
                </c:pt>
                <c:pt idx="93">
                  <c:v>42517</c:v>
                </c:pt>
                <c:pt idx="94">
                  <c:v>42520</c:v>
                </c:pt>
                <c:pt idx="95">
                  <c:v>42521</c:v>
                </c:pt>
                <c:pt idx="96">
                  <c:v>42522</c:v>
                </c:pt>
                <c:pt idx="97">
                  <c:v>42523</c:v>
                </c:pt>
                <c:pt idx="98">
                  <c:v>42524</c:v>
                </c:pt>
                <c:pt idx="99">
                  <c:v>42527</c:v>
                </c:pt>
                <c:pt idx="100">
                  <c:v>42528</c:v>
                </c:pt>
                <c:pt idx="101">
                  <c:v>42529</c:v>
                </c:pt>
                <c:pt idx="102">
                  <c:v>42533</c:v>
                </c:pt>
                <c:pt idx="103">
                  <c:v>42534</c:v>
                </c:pt>
                <c:pt idx="104">
                  <c:v>42535</c:v>
                </c:pt>
                <c:pt idx="105">
                  <c:v>42536</c:v>
                </c:pt>
                <c:pt idx="106">
                  <c:v>42537</c:v>
                </c:pt>
                <c:pt idx="107">
                  <c:v>42538</c:v>
                </c:pt>
                <c:pt idx="108">
                  <c:v>42541</c:v>
                </c:pt>
                <c:pt idx="109">
                  <c:v>42542</c:v>
                </c:pt>
                <c:pt idx="110">
                  <c:v>42543</c:v>
                </c:pt>
                <c:pt idx="111">
                  <c:v>42544</c:v>
                </c:pt>
                <c:pt idx="112">
                  <c:v>42545</c:v>
                </c:pt>
                <c:pt idx="113">
                  <c:v>42548</c:v>
                </c:pt>
                <c:pt idx="114">
                  <c:v>42549</c:v>
                </c:pt>
                <c:pt idx="115">
                  <c:v>42550</c:v>
                </c:pt>
                <c:pt idx="116">
                  <c:v>42551</c:v>
                </c:pt>
                <c:pt idx="117">
                  <c:v>42552</c:v>
                </c:pt>
                <c:pt idx="118">
                  <c:v>42555</c:v>
                </c:pt>
                <c:pt idx="119">
                  <c:v>42556</c:v>
                </c:pt>
                <c:pt idx="120">
                  <c:v>42557</c:v>
                </c:pt>
                <c:pt idx="121">
                  <c:v>42558</c:v>
                </c:pt>
                <c:pt idx="122">
                  <c:v>42559</c:v>
                </c:pt>
                <c:pt idx="123">
                  <c:v>42562</c:v>
                </c:pt>
                <c:pt idx="124">
                  <c:v>42563</c:v>
                </c:pt>
                <c:pt idx="125">
                  <c:v>42564</c:v>
                </c:pt>
                <c:pt idx="126">
                  <c:v>42565</c:v>
                </c:pt>
                <c:pt idx="127">
                  <c:v>42566</c:v>
                </c:pt>
                <c:pt idx="128">
                  <c:v>42569</c:v>
                </c:pt>
                <c:pt idx="129">
                  <c:v>42570</c:v>
                </c:pt>
                <c:pt idx="130">
                  <c:v>42571</c:v>
                </c:pt>
                <c:pt idx="131">
                  <c:v>42572</c:v>
                </c:pt>
                <c:pt idx="132">
                  <c:v>42573</c:v>
                </c:pt>
                <c:pt idx="133">
                  <c:v>42576</c:v>
                </c:pt>
                <c:pt idx="134">
                  <c:v>42577</c:v>
                </c:pt>
                <c:pt idx="135">
                  <c:v>42578</c:v>
                </c:pt>
                <c:pt idx="136">
                  <c:v>42579</c:v>
                </c:pt>
                <c:pt idx="137">
                  <c:v>42580</c:v>
                </c:pt>
                <c:pt idx="138">
                  <c:v>42583</c:v>
                </c:pt>
                <c:pt idx="139">
                  <c:v>42584</c:v>
                </c:pt>
                <c:pt idx="140">
                  <c:v>42585</c:v>
                </c:pt>
                <c:pt idx="141">
                  <c:v>42586</c:v>
                </c:pt>
                <c:pt idx="142">
                  <c:v>42587</c:v>
                </c:pt>
                <c:pt idx="143">
                  <c:v>42590</c:v>
                </c:pt>
                <c:pt idx="144">
                  <c:v>42591</c:v>
                </c:pt>
                <c:pt idx="145">
                  <c:v>42592</c:v>
                </c:pt>
                <c:pt idx="146">
                  <c:v>42593</c:v>
                </c:pt>
                <c:pt idx="147">
                  <c:v>42594</c:v>
                </c:pt>
                <c:pt idx="148">
                  <c:v>42597</c:v>
                </c:pt>
                <c:pt idx="149">
                  <c:v>42598</c:v>
                </c:pt>
                <c:pt idx="150">
                  <c:v>42599</c:v>
                </c:pt>
                <c:pt idx="151">
                  <c:v>42600</c:v>
                </c:pt>
                <c:pt idx="152">
                  <c:v>42601</c:v>
                </c:pt>
                <c:pt idx="153">
                  <c:v>42604</c:v>
                </c:pt>
                <c:pt idx="154">
                  <c:v>42605</c:v>
                </c:pt>
                <c:pt idx="155">
                  <c:v>42606</c:v>
                </c:pt>
                <c:pt idx="156">
                  <c:v>42607</c:v>
                </c:pt>
                <c:pt idx="157">
                  <c:v>42608</c:v>
                </c:pt>
                <c:pt idx="158">
                  <c:v>42611</c:v>
                </c:pt>
                <c:pt idx="159">
                  <c:v>42612</c:v>
                </c:pt>
                <c:pt idx="160">
                  <c:v>42613</c:v>
                </c:pt>
                <c:pt idx="161">
                  <c:v>42614</c:v>
                </c:pt>
                <c:pt idx="162">
                  <c:v>42615</c:v>
                </c:pt>
                <c:pt idx="163">
                  <c:v>42618</c:v>
                </c:pt>
                <c:pt idx="164">
                  <c:v>42619</c:v>
                </c:pt>
                <c:pt idx="165">
                  <c:v>42620</c:v>
                </c:pt>
                <c:pt idx="166">
                  <c:v>42621</c:v>
                </c:pt>
                <c:pt idx="167">
                  <c:v>42622</c:v>
                </c:pt>
                <c:pt idx="168">
                  <c:v>42625</c:v>
                </c:pt>
                <c:pt idx="169">
                  <c:v>42626</c:v>
                </c:pt>
                <c:pt idx="170">
                  <c:v>42627</c:v>
                </c:pt>
                <c:pt idx="171">
                  <c:v>42631</c:v>
                </c:pt>
                <c:pt idx="172">
                  <c:v>42632</c:v>
                </c:pt>
                <c:pt idx="173">
                  <c:v>42633</c:v>
                </c:pt>
                <c:pt idx="174">
                  <c:v>42634</c:v>
                </c:pt>
                <c:pt idx="175">
                  <c:v>42635</c:v>
                </c:pt>
                <c:pt idx="176">
                  <c:v>42636</c:v>
                </c:pt>
                <c:pt idx="177">
                  <c:v>42639</c:v>
                </c:pt>
                <c:pt idx="178">
                  <c:v>42640</c:v>
                </c:pt>
                <c:pt idx="179">
                  <c:v>42641</c:v>
                </c:pt>
                <c:pt idx="180">
                  <c:v>42642</c:v>
                </c:pt>
                <c:pt idx="181">
                  <c:v>42643</c:v>
                </c:pt>
                <c:pt idx="182">
                  <c:v>42651</c:v>
                </c:pt>
                <c:pt idx="183">
                  <c:v>42652</c:v>
                </c:pt>
                <c:pt idx="184">
                  <c:v>42653</c:v>
                </c:pt>
                <c:pt idx="185">
                  <c:v>42654</c:v>
                </c:pt>
                <c:pt idx="186">
                  <c:v>42655</c:v>
                </c:pt>
                <c:pt idx="187">
                  <c:v>42656</c:v>
                </c:pt>
                <c:pt idx="188">
                  <c:v>42657</c:v>
                </c:pt>
                <c:pt idx="189">
                  <c:v>42660</c:v>
                </c:pt>
                <c:pt idx="190">
                  <c:v>42661</c:v>
                </c:pt>
                <c:pt idx="191">
                  <c:v>42662</c:v>
                </c:pt>
                <c:pt idx="192">
                  <c:v>42663</c:v>
                </c:pt>
                <c:pt idx="193">
                  <c:v>42664</c:v>
                </c:pt>
                <c:pt idx="194">
                  <c:v>42667</c:v>
                </c:pt>
                <c:pt idx="195">
                  <c:v>42668</c:v>
                </c:pt>
                <c:pt idx="196">
                  <c:v>42669</c:v>
                </c:pt>
                <c:pt idx="197">
                  <c:v>42670</c:v>
                </c:pt>
                <c:pt idx="198">
                  <c:v>42671</c:v>
                </c:pt>
                <c:pt idx="199">
                  <c:v>42674</c:v>
                </c:pt>
                <c:pt idx="200">
                  <c:v>42675</c:v>
                </c:pt>
                <c:pt idx="201">
                  <c:v>42676</c:v>
                </c:pt>
                <c:pt idx="202">
                  <c:v>42677</c:v>
                </c:pt>
                <c:pt idx="203">
                  <c:v>42678</c:v>
                </c:pt>
                <c:pt idx="204">
                  <c:v>42681</c:v>
                </c:pt>
                <c:pt idx="205">
                  <c:v>42682</c:v>
                </c:pt>
                <c:pt idx="206">
                  <c:v>42683</c:v>
                </c:pt>
                <c:pt idx="207">
                  <c:v>42684</c:v>
                </c:pt>
                <c:pt idx="208">
                  <c:v>42685</c:v>
                </c:pt>
                <c:pt idx="209">
                  <c:v>42688</c:v>
                </c:pt>
                <c:pt idx="210">
                  <c:v>42689</c:v>
                </c:pt>
                <c:pt idx="211">
                  <c:v>42690</c:v>
                </c:pt>
                <c:pt idx="212">
                  <c:v>42691</c:v>
                </c:pt>
                <c:pt idx="213">
                  <c:v>42692</c:v>
                </c:pt>
                <c:pt idx="214">
                  <c:v>42695</c:v>
                </c:pt>
                <c:pt idx="215">
                  <c:v>42696</c:v>
                </c:pt>
                <c:pt idx="216">
                  <c:v>42697</c:v>
                </c:pt>
                <c:pt idx="217">
                  <c:v>42698</c:v>
                </c:pt>
                <c:pt idx="218">
                  <c:v>42699</c:v>
                </c:pt>
                <c:pt idx="219">
                  <c:v>42702</c:v>
                </c:pt>
                <c:pt idx="220">
                  <c:v>42703</c:v>
                </c:pt>
                <c:pt idx="221">
                  <c:v>42704</c:v>
                </c:pt>
                <c:pt idx="222">
                  <c:v>42705</c:v>
                </c:pt>
                <c:pt idx="223">
                  <c:v>42706</c:v>
                </c:pt>
                <c:pt idx="224">
                  <c:v>42709</c:v>
                </c:pt>
                <c:pt idx="225">
                  <c:v>42710</c:v>
                </c:pt>
                <c:pt idx="226">
                  <c:v>42711</c:v>
                </c:pt>
                <c:pt idx="227">
                  <c:v>42712</c:v>
                </c:pt>
                <c:pt idx="228">
                  <c:v>42713</c:v>
                </c:pt>
                <c:pt idx="229">
                  <c:v>42716</c:v>
                </c:pt>
                <c:pt idx="230">
                  <c:v>42717</c:v>
                </c:pt>
                <c:pt idx="231">
                  <c:v>42718</c:v>
                </c:pt>
                <c:pt idx="232">
                  <c:v>42719</c:v>
                </c:pt>
                <c:pt idx="233">
                  <c:v>42720</c:v>
                </c:pt>
                <c:pt idx="234">
                  <c:v>42723</c:v>
                </c:pt>
                <c:pt idx="235">
                  <c:v>42724</c:v>
                </c:pt>
                <c:pt idx="236">
                  <c:v>42725</c:v>
                </c:pt>
                <c:pt idx="237">
                  <c:v>42726</c:v>
                </c:pt>
                <c:pt idx="238">
                  <c:v>42727</c:v>
                </c:pt>
                <c:pt idx="239">
                  <c:v>42730</c:v>
                </c:pt>
                <c:pt idx="240">
                  <c:v>42731</c:v>
                </c:pt>
                <c:pt idx="241">
                  <c:v>42732</c:v>
                </c:pt>
                <c:pt idx="242">
                  <c:v>42733</c:v>
                </c:pt>
                <c:pt idx="243">
                  <c:v>42734</c:v>
                </c:pt>
              </c:numCache>
            </c:numRef>
          </c:cat>
          <c:val>
            <c:numRef>
              <c:f>[建筑钢材成交量.xls]Sheet1!$B$490:$B$726</c:f>
              <c:numCache>
                <c:formatCode>General</c:formatCode>
                <c:ptCount val="237"/>
                <c:pt idx="0">
                  <c:v>187995</c:v>
                </c:pt>
                <c:pt idx="1">
                  <c:v>135487</c:v>
                </c:pt>
                <c:pt idx="2">
                  <c:v>100929</c:v>
                </c:pt>
                <c:pt idx="3">
                  <c:v>126492</c:v>
                </c:pt>
                <c:pt idx="4">
                  <c:v>133058</c:v>
                </c:pt>
                <c:pt idx="5">
                  <c:v>131708</c:v>
                </c:pt>
                <c:pt idx="6">
                  <c:v>149468</c:v>
                </c:pt>
                <c:pt idx="7">
                  <c:v>128067</c:v>
                </c:pt>
                <c:pt idx="8">
                  <c:v>141615</c:v>
                </c:pt>
                <c:pt idx="9">
                  <c:v>190878</c:v>
                </c:pt>
                <c:pt idx="10">
                  <c:v>188953</c:v>
                </c:pt>
                <c:pt idx="11">
                  <c:v>166961</c:v>
                </c:pt>
                <c:pt idx="12">
                  <c:v>203753</c:v>
                </c:pt>
                <c:pt idx="13">
                  <c:v>185990</c:v>
                </c:pt>
                <c:pt idx="14">
                  <c:v>142012</c:v>
                </c:pt>
                <c:pt idx="15">
                  <c:v>120734</c:v>
                </c:pt>
                <c:pt idx="16">
                  <c:v>124420</c:v>
                </c:pt>
                <c:pt idx="17">
                  <c:v>103156</c:v>
                </c:pt>
                <c:pt idx="18">
                  <c:v>80883</c:v>
                </c:pt>
                <c:pt idx="19">
                  <c:v>98746</c:v>
                </c:pt>
                <c:pt idx="20">
                  <c:v>85229</c:v>
                </c:pt>
                <c:pt idx="21">
                  <c:v>71461</c:v>
                </c:pt>
                <c:pt idx="22">
                  <c:v>81449</c:v>
                </c:pt>
                <c:pt idx="23">
                  <c:v>71634</c:v>
                </c:pt>
                <c:pt idx="24">
                  <c:v>97805</c:v>
                </c:pt>
                <c:pt idx="25">
                  <c:v>80911</c:v>
                </c:pt>
                <c:pt idx="26">
                  <c:v>70917</c:v>
                </c:pt>
                <c:pt idx="27">
                  <c:v>94593</c:v>
                </c:pt>
                <c:pt idx="28">
                  <c:v>68878</c:v>
                </c:pt>
                <c:pt idx="29">
                  <c:v>105628</c:v>
                </c:pt>
                <c:pt idx="30">
                  <c:v>127401</c:v>
                </c:pt>
                <c:pt idx="31">
                  <c:v>99610</c:v>
                </c:pt>
                <c:pt idx="32">
                  <c:v>92403</c:v>
                </c:pt>
                <c:pt idx="33">
                  <c:v>135941</c:v>
                </c:pt>
                <c:pt idx="34">
                  <c:v>191544</c:v>
                </c:pt>
                <c:pt idx="35">
                  <c:v>137417</c:v>
                </c:pt>
                <c:pt idx="36">
                  <c:v>218437</c:v>
                </c:pt>
                <c:pt idx="37">
                  <c:v>179894</c:v>
                </c:pt>
                <c:pt idx="38">
                  <c:v>166851</c:v>
                </c:pt>
                <c:pt idx="39">
                  <c:v>163705</c:v>
                </c:pt>
                <c:pt idx="40">
                  <c:v>163644</c:v>
                </c:pt>
                <c:pt idx="41">
                  <c:v>165353</c:v>
                </c:pt>
                <c:pt idx="42">
                  <c:v>155747</c:v>
                </c:pt>
                <c:pt idx="43">
                  <c:v>152435</c:v>
                </c:pt>
                <c:pt idx="44">
                  <c:v>174587</c:v>
                </c:pt>
                <c:pt idx="45">
                  <c:v>274944</c:v>
                </c:pt>
                <c:pt idx="46">
                  <c:v>179772</c:v>
                </c:pt>
                <c:pt idx="47">
                  <c:v>202988</c:v>
                </c:pt>
                <c:pt idx="48">
                  <c:v>275404</c:v>
                </c:pt>
                <c:pt idx="49">
                  <c:v>237949</c:v>
                </c:pt>
                <c:pt idx="50">
                  <c:v>203364</c:v>
                </c:pt>
                <c:pt idx="51">
                  <c:v>203371</c:v>
                </c:pt>
                <c:pt idx="52">
                  <c:v>178954</c:v>
                </c:pt>
                <c:pt idx="53">
                  <c:v>252014</c:v>
                </c:pt>
                <c:pt idx="54">
                  <c:v>232657</c:v>
                </c:pt>
                <c:pt idx="55">
                  <c:v>166336</c:v>
                </c:pt>
                <c:pt idx="56">
                  <c:v>183342</c:v>
                </c:pt>
                <c:pt idx="57">
                  <c:v>230972</c:v>
                </c:pt>
                <c:pt idx="58">
                  <c:v>182084</c:v>
                </c:pt>
                <c:pt idx="59">
                  <c:v>248529</c:v>
                </c:pt>
                <c:pt idx="60">
                  <c:v>235353</c:v>
                </c:pt>
                <c:pt idx="61">
                  <c:v>244951</c:v>
                </c:pt>
                <c:pt idx="62">
                  <c:v>197645</c:v>
                </c:pt>
                <c:pt idx="63">
                  <c:v>293765</c:v>
                </c:pt>
                <c:pt idx="64">
                  <c:v>221331</c:v>
                </c:pt>
                <c:pt idx="65">
                  <c:v>197943</c:v>
                </c:pt>
                <c:pt idx="66">
                  <c:v>198446</c:v>
                </c:pt>
                <c:pt idx="67">
                  <c:v>239437</c:v>
                </c:pt>
                <c:pt idx="68">
                  <c:v>242970</c:v>
                </c:pt>
                <c:pt idx="69">
                  <c:v>287389</c:v>
                </c:pt>
                <c:pt idx="70">
                  <c:v>195298</c:v>
                </c:pt>
                <c:pt idx="71">
                  <c:v>186454</c:v>
                </c:pt>
                <c:pt idx="72">
                  <c:v>217116</c:v>
                </c:pt>
                <c:pt idx="73">
                  <c:v>167419</c:v>
                </c:pt>
                <c:pt idx="74">
                  <c:v>151481</c:v>
                </c:pt>
                <c:pt idx="75">
                  <c:v>189204</c:v>
                </c:pt>
                <c:pt idx="76">
                  <c:v>248803</c:v>
                </c:pt>
                <c:pt idx="77">
                  <c:v>213044</c:v>
                </c:pt>
                <c:pt idx="78">
                  <c:v>205312</c:v>
                </c:pt>
                <c:pt idx="79">
                  <c:v>202898</c:v>
                </c:pt>
                <c:pt idx="80">
                  <c:v>174454</c:v>
                </c:pt>
                <c:pt idx="81">
                  <c:v>167155</c:v>
                </c:pt>
                <c:pt idx="82">
                  <c:v>166311</c:v>
                </c:pt>
                <c:pt idx="83">
                  <c:v>156579</c:v>
                </c:pt>
                <c:pt idx="84">
                  <c:v>156290.78700000001</c:v>
                </c:pt>
                <c:pt idx="85">
                  <c:v>223686</c:v>
                </c:pt>
                <c:pt idx="86">
                  <c:v>178163.954</c:v>
                </c:pt>
                <c:pt idx="87">
                  <c:v>195921.15900000001</c:v>
                </c:pt>
                <c:pt idx="88">
                  <c:v>226528.93299999999</c:v>
                </c:pt>
                <c:pt idx="89">
                  <c:v>187307.75899999999</c:v>
                </c:pt>
                <c:pt idx="90">
                  <c:v>187141.995</c:v>
                </c:pt>
                <c:pt idx="91">
                  <c:v>188540.48699999999</c:v>
                </c:pt>
                <c:pt idx="92">
                  <c:v>166592.698</c:v>
                </c:pt>
                <c:pt idx="93">
                  <c:v>179823.21400000001</c:v>
                </c:pt>
                <c:pt idx="94">
                  <c:v>191908.99900000001</c:v>
                </c:pt>
                <c:pt idx="95">
                  <c:v>176796.10800000001</c:v>
                </c:pt>
                <c:pt idx="96">
                  <c:v>152463.15100000001</c:v>
                </c:pt>
                <c:pt idx="97">
                  <c:v>210149.598</c:v>
                </c:pt>
                <c:pt idx="98">
                  <c:v>211100.851</c:v>
                </c:pt>
                <c:pt idx="99">
                  <c:v>190298.77299999999</c:v>
                </c:pt>
                <c:pt idx="100">
                  <c:v>186638.44099999999</c:v>
                </c:pt>
                <c:pt idx="101">
                  <c:v>168190.45300000001</c:v>
                </c:pt>
                <c:pt idx="102">
                  <c:v>142556.74799999999</c:v>
                </c:pt>
                <c:pt idx="103">
                  <c:v>190002.685</c:v>
                </c:pt>
                <c:pt idx="104">
                  <c:v>174972</c:v>
                </c:pt>
                <c:pt idx="105">
                  <c:v>153126.00700000001</c:v>
                </c:pt>
                <c:pt idx="106">
                  <c:v>174560</c:v>
                </c:pt>
                <c:pt idx="107">
                  <c:v>142867.06899999999</c:v>
                </c:pt>
                <c:pt idx="108">
                  <c:v>185201</c:v>
                </c:pt>
                <c:pt idx="109">
                  <c:v>175176.16899999999</c:v>
                </c:pt>
                <c:pt idx="110">
                  <c:v>186105.46100000001</c:v>
                </c:pt>
                <c:pt idx="111">
                  <c:v>165945.20000000001</c:v>
                </c:pt>
                <c:pt idx="112">
                  <c:v>154478.465</c:v>
                </c:pt>
                <c:pt idx="113">
                  <c:v>191688.15599999999</c:v>
                </c:pt>
                <c:pt idx="114">
                  <c:v>146417.128</c:v>
                </c:pt>
                <c:pt idx="115">
                  <c:v>154111</c:v>
                </c:pt>
                <c:pt idx="116">
                  <c:v>218369.87</c:v>
                </c:pt>
                <c:pt idx="117">
                  <c:v>195433.516</c:v>
                </c:pt>
                <c:pt idx="118">
                  <c:v>145875.348</c:v>
                </c:pt>
                <c:pt idx="119">
                  <c:v>199035.48800000001</c:v>
                </c:pt>
                <c:pt idx="120">
                  <c:v>169718.834</c:v>
                </c:pt>
                <c:pt idx="121">
                  <c:v>180274.00200000001</c:v>
                </c:pt>
                <c:pt idx="122">
                  <c:v>156723</c:v>
                </c:pt>
                <c:pt idx="123">
                  <c:v>196482.72700000001</c:v>
                </c:pt>
                <c:pt idx="124">
                  <c:v>210025.33199999999</c:v>
                </c:pt>
                <c:pt idx="125">
                  <c:v>175345.41399999999</c:v>
                </c:pt>
                <c:pt idx="126">
                  <c:v>226315.38099999999</c:v>
                </c:pt>
                <c:pt idx="127">
                  <c:v>160448.848</c:v>
                </c:pt>
                <c:pt idx="128">
                  <c:v>180098.671</c:v>
                </c:pt>
                <c:pt idx="129">
                  <c:v>169980.58499999999</c:v>
                </c:pt>
                <c:pt idx="130">
                  <c:v>228197</c:v>
                </c:pt>
                <c:pt idx="131">
                  <c:v>238265.86799999999</c:v>
                </c:pt>
                <c:pt idx="132">
                  <c:v>191352.94500000001</c:v>
                </c:pt>
                <c:pt idx="133">
                  <c:v>169318</c:v>
                </c:pt>
                <c:pt idx="134">
                  <c:v>138355.372</c:v>
                </c:pt>
                <c:pt idx="135">
                  <c:v>192536</c:v>
                </c:pt>
                <c:pt idx="136">
                  <c:v>213648.734</c:v>
                </c:pt>
                <c:pt idx="137">
                  <c:v>189689.274</c:v>
                </c:pt>
                <c:pt idx="138">
                  <c:v>169090</c:v>
                </c:pt>
                <c:pt idx="139">
                  <c:v>159495.57500000001</c:v>
                </c:pt>
                <c:pt idx="140">
                  <c:v>185810</c:v>
                </c:pt>
                <c:pt idx="141">
                  <c:v>254832</c:v>
                </c:pt>
                <c:pt idx="142">
                  <c:v>171208</c:v>
                </c:pt>
                <c:pt idx="143">
                  <c:v>156435</c:v>
                </c:pt>
                <c:pt idx="144">
                  <c:v>155111</c:v>
                </c:pt>
                <c:pt idx="145">
                  <c:v>228117</c:v>
                </c:pt>
                <c:pt idx="146">
                  <c:v>227592.62700000001</c:v>
                </c:pt>
                <c:pt idx="147">
                  <c:v>151097.769</c:v>
                </c:pt>
                <c:pt idx="148">
                  <c:v>165609</c:v>
                </c:pt>
                <c:pt idx="149">
                  <c:v>139763.17800000001</c:v>
                </c:pt>
                <c:pt idx="150">
                  <c:v>182411.231</c:v>
                </c:pt>
                <c:pt idx="151">
                  <c:v>150566.22399999999</c:v>
                </c:pt>
                <c:pt idx="152">
                  <c:v>168763.41</c:v>
                </c:pt>
                <c:pt idx="153">
                  <c:v>188678.39499999999</c:v>
                </c:pt>
                <c:pt idx="154">
                  <c:v>127887.56</c:v>
                </c:pt>
                <c:pt idx="155">
                  <c:v>157469.508</c:v>
                </c:pt>
                <c:pt idx="156">
                  <c:v>188253</c:v>
                </c:pt>
                <c:pt idx="157">
                  <c:v>200011</c:v>
                </c:pt>
                <c:pt idx="158">
                  <c:v>155037</c:v>
                </c:pt>
                <c:pt idx="159">
                  <c:v>221410</c:v>
                </c:pt>
                <c:pt idx="160">
                  <c:v>203030</c:v>
                </c:pt>
                <c:pt idx="161">
                  <c:v>218758.625</c:v>
                </c:pt>
                <c:pt idx="162">
                  <c:v>143743.21299999999</c:v>
                </c:pt>
                <c:pt idx="163">
                  <c:v>169294</c:v>
                </c:pt>
                <c:pt idx="164">
                  <c:v>191550.55499999999</c:v>
                </c:pt>
                <c:pt idx="165">
                  <c:v>210482.046</c:v>
                </c:pt>
                <c:pt idx="166">
                  <c:v>201873.527</c:v>
                </c:pt>
                <c:pt idx="167">
                  <c:v>184753</c:v>
                </c:pt>
                <c:pt idx="168">
                  <c:v>164703.264</c:v>
                </c:pt>
                <c:pt idx="169">
                  <c:v>205682.50399999999</c:v>
                </c:pt>
                <c:pt idx="170">
                  <c:v>172331.81200000001</c:v>
                </c:pt>
                <c:pt idx="171">
                  <c:v>228156</c:v>
                </c:pt>
                <c:pt idx="172">
                  <c:v>210014.42600000001</c:v>
                </c:pt>
                <c:pt idx="173">
                  <c:v>211862</c:v>
                </c:pt>
                <c:pt idx="174">
                  <c:v>232349.03</c:v>
                </c:pt>
                <c:pt idx="175">
                  <c:v>185557</c:v>
                </c:pt>
                <c:pt idx="176">
                  <c:v>268031.80300000001</c:v>
                </c:pt>
                <c:pt idx="177">
                  <c:v>239466.18400000001</c:v>
                </c:pt>
                <c:pt idx="178">
                  <c:v>203154.90700000001</c:v>
                </c:pt>
                <c:pt idx="179">
                  <c:v>191484.44699999999</c:v>
                </c:pt>
                <c:pt idx="180">
                  <c:v>232436.21299999999</c:v>
                </c:pt>
                <c:pt idx="181">
                  <c:v>244101</c:v>
                </c:pt>
                <c:pt idx="182">
                  <c:v>184186</c:v>
                </c:pt>
                <c:pt idx="183">
                  <c:v>222564.19200000001</c:v>
                </c:pt>
                <c:pt idx="184">
                  <c:v>169615.81200000001</c:v>
                </c:pt>
                <c:pt idx="185">
                  <c:v>201799.69</c:v>
                </c:pt>
                <c:pt idx="186">
                  <c:v>224796.67499999999</c:v>
                </c:pt>
                <c:pt idx="187">
                  <c:v>176924.07399999999</c:v>
                </c:pt>
                <c:pt idx="188">
                  <c:v>199767</c:v>
                </c:pt>
                <c:pt idx="189">
                  <c:v>184760.13</c:v>
                </c:pt>
                <c:pt idx="190">
                  <c:v>218381.88099999999</c:v>
                </c:pt>
                <c:pt idx="191">
                  <c:v>185451.47099999999</c:v>
                </c:pt>
                <c:pt idx="192">
                  <c:v>192645</c:v>
                </c:pt>
                <c:pt idx="193">
                  <c:v>169610.55100000001</c:v>
                </c:pt>
                <c:pt idx="194">
                  <c:v>170174.10399999999</c:v>
                </c:pt>
                <c:pt idx="195">
                  <c:v>184853.22099999999</c:v>
                </c:pt>
                <c:pt idx="196">
                  <c:v>192609</c:v>
                </c:pt>
                <c:pt idx="197">
                  <c:v>143356.82999999999</c:v>
                </c:pt>
                <c:pt idx="198">
                  <c:v>137984.15100000001</c:v>
                </c:pt>
                <c:pt idx="199">
                  <c:v>158691.37599999999</c:v>
                </c:pt>
                <c:pt idx="200">
                  <c:v>160584.48300000001</c:v>
                </c:pt>
                <c:pt idx="201">
                  <c:v>159279</c:v>
                </c:pt>
                <c:pt idx="202">
                  <c:v>189284.66099999999</c:v>
                </c:pt>
                <c:pt idx="203">
                  <c:v>199378.18700000001</c:v>
                </c:pt>
                <c:pt idx="204">
                  <c:v>149444.44200000001</c:v>
                </c:pt>
                <c:pt idx="205">
                  <c:v>164514.00399999999</c:v>
                </c:pt>
                <c:pt idx="206">
                  <c:v>153559.25700000001</c:v>
                </c:pt>
                <c:pt idx="207">
                  <c:v>131610.01699999999</c:v>
                </c:pt>
                <c:pt idx="208">
                  <c:v>154776.07800000001</c:v>
                </c:pt>
                <c:pt idx="209">
                  <c:v>168721.429</c:v>
                </c:pt>
                <c:pt idx="210">
                  <c:v>152608</c:v>
                </c:pt>
                <c:pt idx="211">
                  <c:v>152096.67199999999</c:v>
                </c:pt>
                <c:pt idx="212">
                  <c:v>148659.88800000001</c:v>
                </c:pt>
                <c:pt idx="213">
                  <c:v>214825.58</c:v>
                </c:pt>
                <c:pt idx="214">
                  <c:v>158740.07199999999</c:v>
                </c:pt>
                <c:pt idx="215">
                  <c:v>164416.25</c:v>
                </c:pt>
                <c:pt idx="216">
                  <c:v>197270.527</c:v>
                </c:pt>
                <c:pt idx="217">
                  <c:v>160680</c:v>
                </c:pt>
                <c:pt idx="218">
                  <c:v>165584</c:v>
                </c:pt>
                <c:pt idx="219">
                  <c:v>122553</c:v>
                </c:pt>
                <c:pt idx="220">
                  <c:v>162290.12299999999</c:v>
                </c:pt>
                <c:pt idx="221">
                  <c:v>123607.649</c:v>
                </c:pt>
                <c:pt idx="222">
                  <c:v>134720.79999999999</c:v>
                </c:pt>
                <c:pt idx="223">
                  <c:v>153362.6</c:v>
                </c:pt>
                <c:pt idx="224">
                  <c:v>192946.56</c:v>
                </c:pt>
                <c:pt idx="225">
                  <c:v>164752</c:v>
                </c:pt>
                <c:pt idx="226">
                  <c:v>175494</c:v>
                </c:pt>
                <c:pt idx="227">
                  <c:v>150598</c:v>
                </c:pt>
                <c:pt idx="228">
                  <c:v>154895</c:v>
                </c:pt>
                <c:pt idx="229">
                  <c:v>182445</c:v>
                </c:pt>
                <c:pt idx="230">
                  <c:v>177994.52</c:v>
                </c:pt>
                <c:pt idx="231">
                  <c:v>178038</c:v>
                </c:pt>
                <c:pt idx="232">
                  <c:v>146858.29</c:v>
                </c:pt>
                <c:pt idx="233">
                  <c:v>152278.5</c:v>
                </c:pt>
                <c:pt idx="234">
                  <c:v>140210</c:v>
                </c:pt>
                <c:pt idx="235">
                  <c:v>146234</c:v>
                </c:pt>
                <c:pt idx="236">
                  <c:v>135477</c:v>
                </c:pt>
              </c:numCache>
            </c:numRef>
          </c:val>
          <c:smooth val="0"/>
          <c:extLst>
            <c:ext xmlns:c16="http://schemas.microsoft.com/office/drawing/2014/chart" uri="{C3380CC4-5D6E-409C-BE32-E72D297353CC}">
              <c16:uniqueId val="{00000002-F02A-4376-A05F-49CE24338D01}"/>
            </c:ext>
          </c:extLst>
        </c:ser>
        <c:ser>
          <c:idx val="3"/>
          <c:order val="3"/>
          <c:tx>
            <c:v>2019</c:v>
          </c:tx>
          <c:spPr>
            <a:ln w="19050" cap="rnd">
              <a:solidFill>
                <a:schemeClr val="bg1"/>
              </a:solidFill>
              <a:round/>
            </a:ln>
            <a:effectLst/>
          </c:spPr>
          <c:marker>
            <c:symbol val="none"/>
          </c:marker>
          <c:trendline>
            <c:spPr>
              <a:ln w="19050" cap="rnd">
                <a:solidFill>
                  <a:sysClr val="windowText" lastClr="000000"/>
                </a:solidFill>
                <a:prstDash val="solid"/>
              </a:ln>
              <a:effectLst/>
            </c:spPr>
            <c:trendlineType val="movingAvg"/>
            <c:period val="5"/>
            <c:dispRSqr val="0"/>
            <c:dispEq val="0"/>
          </c:trendline>
          <c:cat>
            <c:numRef>
              <c:f>[建筑钢材成交量.xls]Sheet1!$A$4:$A$247</c:f>
              <c:numCache>
                <c:formatCode>yyyy\-mm\-dd</c:formatCode>
                <c:ptCount val="244"/>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42414</c:v>
                </c:pt>
                <c:pt idx="21">
                  <c:v>42415</c:v>
                </c:pt>
                <c:pt idx="22">
                  <c:v>42416</c:v>
                </c:pt>
                <c:pt idx="23">
                  <c:v>42417</c:v>
                </c:pt>
                <c:pt idx="24">
                  <c:v>42418</c:v>
                </c:pt>
                <c:pt idx="25">
                  <c:v>42419</c:v>
                </c:pt>
                <c:pt idx="26">
                  <c:v>42422</c:v>
                </c:pt>
                <c:pt idx="27">
                  <c:v>42423</c:v>
                </c:pt>
                <c:pt idx="28">
                  <c:v>42424</c:v>
                </c:pt>
                <c:pt idx="29">
                  <c:v>42425</c:v>
                </c:pt>
                <c:pt idx="30">
                  <c:v>42426</c:v>
                </c:pt>
                <c:pt idx="31">
                  <c:v>42429</c:v>
                </c:pt>
                <c:pt idx="32">
                  <c:v>42430</c:v>
                </c:pt>
                <c:pt idx="33">
                  <c:v>42431</c:v>
                </c:pt>
                <c:pt idx="34">
                  <c:v>42432</c:v>
                </c:pt>
                <c:pt idx="35">
                  <c:v>42433</c:v>
                </c:pt>
                <c:pt idx="36">
                  <c:v>42436</c:v>
                </c:pt>
                <c:pt idx="37">
                  <c:v>42437</c:v>
                </c:pt>
                <c:pt idx="38">
                  <c:v>42438</c:v>
                </c:pt>
                <c:pt idx="39">
                  <c:v>42439</c:v>
                </c:pt>
                <c:pt idx="40">
                  <c:v>42440</c:v>
                </c:pt>
                <c:pt idx="41">
                  <c:v>42443</c:v>
                </c:pt>
                <c:pt idx="42">
                  <c:v>42444</c:v>
                </c:pt>
                <c:pt idx="43">
                  <c:v>42445</c:v>
                </c:pt>
                <c:pt idx="44">
                  <c:v>42446</c:v>
                </c:pt>
                <c:pt idx="45">
                  <c:v>42447</c:v>
                </c:pt>
                <c:pt idx="46">
                  <c:v>42450</c:v>
                </c:pt>
                <c:pt idx="47">
                  <c:v>42451</c:v>
                </c:pt>
                <c:pt idx="48">
                  <c:v>42452</c:v>
                </c:pt>
                <c:pt idx="49">
                  <c:v>42453</c:v>
                </c:pt>
                <c:pt idx="50">
                  <c:v>42454</c:v>
                </c:pt>
                <c:pt idx="51">
                  <c:v>42457</c:v>
                </c:pt>
                <c:pt idx="52">
                  <c:v>42458</c:v>
                </c:pt>
                <c:pt idx="53">
                  <c:v>42459</c:v>
                </c:pt>
                <c:pt idx="54">
                  <c:v>42460</c:v>
                </c:pt>
                <c:pt idx="55">
                  <c:v>42461</c:v>
                </c:pt>
                <c:pt idx="56">
                  <c:v>42465</c:v>
                </c:pt>
                <c:pt idx="57">
                  <c:v>42466</c:v>
                </c:pt>
                <c:pt idx="58">
                  <c:v>42467</c:v>
                </c:pt>
                <c:pt idx="59">
                  <c:v>42468</c:v>
                </c:pt>
                <c:pt idx="60">
                  <c:v>42471</c:v>
                </c:pt>
                <c:pt idx="61">
                  <c:v>42472</c:v>
                </c:pt>
                <c:pt idx="62">
                  <c:v>42473</c:v>
                </c:pt>
                <c:pt idx="63">
                  <c:v>42474</c:v>
                </c:pt>
                <c:pt idx="64">
                  <c:v>42475</c:v>
                </c:pt>
                <c:pt idx="65">
                  <c:v>42478</c:v>
                </c:pt>
                <c:pt idx="66">
                  <c:v>42479</c:v>
                </c:pt>
                <c:pt idx="67">
                  <c:v>42480</c:v>
                </c:pt>
                <c:pt idx="68">
                  <c:v>42481</c:v>
                </c:pt>
                <c:pt idx="69">
                  <c:v>42482</c:v>
                </c:pt>
                <c:pt idx="70">
                  <c:v>42485</c:v>
                </c:pt>
                <c:pt idx="71">
                  <c:v>42486</c:v>
                </c:pt>
                <c:pt idx="72">
                  <c:v>42487</c:v>
                </c:pt>
                <c:pt idx="73">
                  <c:v>42488</c:v>
                </c:pt>
                <c:pt idx="74">
                  <c:v>42489</c:v>
                </c:pt>
                <c:pt idx="75">
                  <c:v>42493</c:v>
                </c:pt>
                <c:pt idx="76">
                  <c:v>42494</c:v>
                </c:pt>
                <c:pt idx="77">
                  <c:v>42495</c:v>
                </c:pt>
                <c:pt idx="78">
                  <c:v>42496</c:v>
                </c:pt>
                <c:pt idx="79">
                  <c:v>42499</c:v>
                </c:pt>
                <c:pt idx="80">
                  <c:v>42500</c:v>
                </c:pt>
                <c:pt idx="81">
                  <c:v>42501</c:v>
                </c:pt>
                <c:pt idx="82">
                  <c:v>42502</c:v>
                </c:pt>
                <c:pt idx="83">
                  <c:v>42503</c:v>
                </c:pt>
                <c:pt idx="84">
                  <c:v>42506</c:v>
                </c:pt>
                <c:pt idx="85">
                  <c:v>42507</c:v>
                </c:pt>
                <c:pt idx="86">
                  <c:v>42508</c:v>
                </c:pt>
                <c:pt idx="87">
                  <c:v>42509</c:v>
                </c:pt>
                <c:pt idx="88">
                  <c:v>42510</c:v>
                </c:pt>
                <c:pt idx="89">
                  <c:v>42513</c:v>
                </c:pt>
                <c:pt idx="90">
                  <c:v>42514</c:v>
                </c:pt>
                <c:pt idx="91">
                  <c:v>42515</c:v>
                </c:pt>
                <c:pt idx="92">
                  <c:v>42516</c:v>
                </c:pt>
                <c:pt idx="93">
                  <c:v>42517</c:v>
                </c:pt>
                <c:pt idx="94">
                  <c:v>42520</c:v>
                </c:pt>
                <c:pt idx="95">
                  <c:v>42521</c:v>
                </c:pt>
                <c:pt idx="96">
                  <c:v>42522</c:v>
                </c:pt>
                <c:pt idx="97">
                  <c:v>42523</c:v>
                </c:pt>
                <c:pt idx="98">
                  <c:v>42524</c:v>
                </c:pt>
                <c:pt idx="99">
                  <c:v>42527</c:v>
                </c:pt>
                <c:pt idx="100">
                  <c:v>42528</c:v>
                </c:pt>
                <c:pt idx="101">
                  <c:v>42529</c:v>
                </c:pt>
                <c:pt idx="102">
                  <c:v>42533</c:v>
                </c:pt>
                <c:pt idx="103">
                  <c:v>42534</c:v>
                </c:pt>
                <c:pt idx="104">
                  <c:v>42535</c:v>
                </c:pt>
                <c:pt idx="105">
                  <c:v>42536</c:v>
                </c:pt>
                <c:pt idx="106">
                  <c:v>42537</c:v>
                </c:pt>
                <c:pt idx="107">
                  <c:v>42538</c:v>
                </c:pt>
                <c:pt idx="108">
                  <c:v>42541</c:v>
                </c:pt>
                <c:pt idx="109">
                  <c:v>42542</c:v>
                </c:pt>
                <c:pt idx="110">
                  <c:v>42543</c:v>
                </c:pt>
                <c:pt idx="111">
                  <c:v>42544</c:v>
                </c:pt>
                <c:pt idx="112">
                  <c:v>42545</c:v>
                </c:pt>
                <c:pt idx="113">
                  <c:v>42548</c:v>
                </c:pt>
                <c:pt idx="114">
                  <c:v>42549</c:v>
                </c:pt>
                <c:pt idx="115">
                  <c:v>42550</c:v>
                </c:pt>
                <c:pt idx="116">
                  <c:v>42551</c:v>
                </c:pt>
                <c:pt idx="117">
                  <c:v>42552</c:v>
                </c:pt>
                <c:pt idx="118">
                  <c:v>42555</c:v>
                </c:pt>
                <c:pt idx="119">
                  <c:v>42556</c:v>
                </c:pt>
                <c:pt idx="120">
                  <c:v>42557</c:v>
                </c:pt>
                <c:pt idx="121">
                  <c:v>42558</c:v>
                </c:pt>
                <c:pt idx="122">
                  <c:v>42559</c:v>
                </c:pt>
                <c:pt idx="123">
                  <c:v>42562</c:v>
                </c:pt>
                <c:pt idx="124">
                  <c:v>42563</c:v>
                </c:pt>
                <c:pt idx="125">
                  <c:v>42564</c:v>
                </c:pt>
                <c:pt idx="126">
                  <c:v>42565</c:v>
                </c:pt>
                <c:pt idx="127">
                  <c:v>42566</c:v>
                </c:pt>
                <c:pt idx="128">
                  <c:v>42569</c:v>
                </c:pt>
                <c:pt idx="129">
                  <c:v>42570</c:v>
                </c:pt>
                <c:pt idx="130">
                  <c:v>42571</c:v>
                </c:pt>
                <c:pt idx="131">
                  <c:v>42572</c:v>
                </c:pt>
                <c:pt idx="132">
                  <c:v>42573</c:v>
                </c:pt>
                <c:pt idx="133">
                  <c:v>42576</c:v>
                </c:pt>
                <c:pt idx="134">
                  <c:v>42577</c:v>
                </c:pt>
                <c:pt idx="135">
                  <c:v>42578</c:v>
                </c:pt>
                <c:pt idx="136">
                  <c:v>42579</c:v>
                </c:pt>
                <c:pt idx="137">
                  <c:v>42580</c:v>
                </c:pt>
                <c:pt idx="138">
                  <c:v>42583</c:v>
                </c:pt>
                <c:pt idx="139">
                  <c:v>42584</c:v>
                </c:pt>
                <c:pt idx="140">
                  <c:v>42585</c:v>
                </c:pt>
                <c:pt idx="141">
                  <c:v>42586</c:v>
                </c:pt>
                <c:pt idx="142">
                  <c:v>42587</c:v>
                </c:pt>
                <c:pt idx="143">
                  <c:v>42590</c:v>
                </c:pt>
                <c:pt idx="144">
                  <c:v>42591</c:v>
                </c:pt>
                <c:pt idx="145">
                  <c:v>42592</c:v>
                </c:pt>
                <c:pt idx="146">
                  <c:v>42593</c:v>
                </c:pt>
                <c:pt idx="147">
                  <c:v>42594</c:v>
                </c:pt>
                <c:pt idx="148">
                  <c:v>42597</c:v>
                </c:pt>
                <c:pt idx="149">
                  <c:v>42598</c:v>
                </c:pt>
                <c:pt idx="150">
                  <c:v>42599</c:v>
                </c:pt>
                <c:pt idx="151">
                  <c:v>42600</c:v>
                </c:pt>
                <c:pt idx="152">
                  <c:v>42601</c:v>
                </c:pt>
                <c:pt idx="153">
                  <c:v>42604</c:v>
                </c:pt>
                <c:pt idx="154">
                  <c:v>42605</c:v>
                </c:pt>
                <c:pt idx="155">
                  <c:v>42606</c:v>
                </c:pt>
                <c:pt idx="156">
                  <c:v>42607</c:v>
                </c:pt>
                <c:pt idx="157">
                  <c:v>42608</c:v>
                </c:pt>
                <c:pt idx="158">
                  <c:v>42611</c:v>
                </c:pt>
                <c:pt idx="159">
                  <c:v>42612</c:v>
                </c:pt>
                <c:pt idx="160">
                  <c:v>42613</c:v>
                </c:pt>
                <c:pt idx="161">
                  <c:v>42614</c:v>
                </c:pt>
                <c:pt idx="162">
                  <c:v>42615</c:v>
                </c:pt>
                <c:pt idx="163">
                  <c:v>42618</c:v>
                </c:pt>
                <c:pt idx="164">
                  <c:v>42619</c:v>
                </c:pt>
                <c:pt idx="165">
                  <c:v>42620</c:v>
                </c:pt>
                <c:pt idx="166">
                  <c:v>42621</c:v>
                </c:pt>
                <c:pt idx="167">
                  <c:v>42622</c:v>
                </c:pt>
                <c:pt idx="168">
                  <c:v>42625</c:v>
                </c:pt>
                <c:pt idx="169">
                  <c:v>42626</c:v>
                </c:pt>
                <c:pt idx="170">
                  <c:v>42627</c:v>
                </c:pt>
                <c:pt idx="171">
                  <c:v>42631</c:v>
                </c:pt>
                <c:pt idx="172">
                  <c:v>42632</c:v>
                </c:pt>
                <c:pt idx="173">
                  <c:v>42633</c:v>
                </c:pt>
                <c:pt idx="174">
                  <c:v>42634</c:v>
                </c:pt>
                <c:pt idx="175">
                  <c:v>42635</c:v>
                </c:pt>
                <c:pt idx="176">
                  <c:v>42636</c:v>
                </c:pt>
                <c:pt idx="177">
                  <c:v>42639</c:v>
                </c:pt>
                <c:pt idx="178">
                  <c:v>42640</c:v>
                </c:pt>
                <c:pt idx="179">
                  <c:v>42641</c:v>
                </c:pt>
                <c:pt idx="180">
                  <c:v>42642</c:v>
                </c:pt>
                <c:pt idx="181">
                  <c:v>42643</c:v>
                </c:pt>
                <c:pt idx="182">
                  <c:v>42651</c:v>
                </c:pt>
                <c:pt idx="183">
                  <c:v>42652</c:v>
                </c:pt>
                <c:pt idx="184">
                  <c:v>42653</c:v>
                </c:pt>
                <c:pt idx="185">
                  <c:v>42654</c:v>
                </c:pt>
                <c:pt idx="186">
                  <c:v>42655</c:v>
                </c:pt>
                <c:pt idx="187">
                  <c:v>42656</c:v>
                </c:pt>
                <c:pt idx="188">
                  <c:v>42657</c:v>
                </c:pt>
                <c:pt idx="189">
                  <c:v>42660</c:v>
                </c:pt>
                <c:pt idx="190">
                  <c:v>42661</c:v>
                </c:pt>
                <c:pt idx="191">
                  <c:v>42662</c:v>
                </c:pt>
                <c:pt idx="192">
                  <c:v>42663</c:v>
                </c:pt>
                <c:pt idx="193">
                  <c:v>42664</c:v>
                </c:pt>
                <c:pt idx="194">
                  <c:v>42667</c:v>
                </c:pt>
                <c:pt idx="195">
                  <c:v>42668</c:v>
                </c:pt>
                <c:pt idx="196">
                  <c:v>42669</c:v>
                </c:pt>
                <c:pt idx="197">
                  <c:v>42670</c:v>
                </c:pt>
                <c:pt idx="198">
                  <c:v>42671</c:v>
                </c:pt>
                <c:pt idx="199">
                  <c:v>42674</c:v>
                </c:pt>
                <c:pt idx="200">
                  <c:v>42675</c:v>
                </c:pt>
                <c:pt idx="201">
                  <c:v>42676</c:v>
                </c:pt>
                <c:pt idx="202">
                  <c:v>42677</c:v>
                </c:pt>
                <c:pt idx="203">
                  <c:v>42678</c:v>
                </c:pt>
                <c:pt idx="204">
                  <c:v>42681</c:v>
                </c:pt>
                <c:pt idx="205">
                  <c:v>42682</c:v>
                </c:pt>
                <c:pt idx="206">
                  <c:v>42683</c:v>
                </c:pt>
                <c:pt idx="207">
                  <c:v>42684</c:v>
                </c:pt>
                <c:pt idx="208">
                  <c:v>42685</c:v>
                </c:pt>
                <c:pt idx="209">
                  <c:v>42688</c:v>
                </c:pt>
                <c:pt idx="210">
                  <c:v>42689</c:v>
                </c:pt>
                <c:pt idx="211">
                  <c:v>42690</c:v>
                </c:pt>
                <c:pt idx="212">
                  <c:v>42691</c:v>
                </c:pt>
                <c:pt idx="213">
                  <c:v>42692</c:v>
                </c:pt>
                <c:pt idx="214">
                  <c:v>42695</c:v>
                </c:pt>
                <c:pt idx="215">
                  <c:v>42696</c:v>
                </c:pt>
                <c:pt idx="216">
                  <c:v>42697</c:v>
                </c:pt>
                <c:pt idx="217">
                  <c:v>42698</c:v>
                </c:pt>
                <c:pt idx="218">
                  <c:v>42699</c:v>
                </c:pt>
                <c:pt idx="219">
                  <c:v>42702</c:v>
                </c:pt>
                <c:pt idx="220">
                  <c:v>42703</c:v>
                </c:pt>
                <c:pt idx="221">
                  <c:v>42704</c:v>
                </c:pt>
                <c:pt idx="222">
                  <c:v>42705</c:v>
                </c:pt>
                <c:pt idx="223">
                  <c:v>42706</c:v>
                </c:pt>
                <c:pt idx="224">
                  <c:v>42709</c:v>
                </c:pt>
                <c:pt idx="225">
                  <c:v>42710</c:v>
                </c:pt>
                <c:pt idx="226">
                  <c:v>42711</c:v>
                </c:pt>
                <c:pt idx="227">
                  <c:v>42712</c:v>
                </c:pt>
                <c:pt idx="228">
                  <c:v>42713</c:v>
                </c:pt>
                <c:pt idx="229">
                  <c:v>42716</c:v>
                </c:pt>
                <c:pt idx="230">
                  <c:v>42717</c:v>
                </c:pt>
                <c:pt idx="231">
                  <c:v>42718</c:v>
                </c:pt>
                <c:pt idx="232">
                  <c:v>42719</c:v>
                </c:pt>
                <c:pt idx="233">
                  <c:v>42720</c:v>
                </c:pt>
                <c:pt idx="234">
                  <c:v>42723</c:v>
                </c:pt>
                <c:pt idx="235">
                  <c:v>42724</c:v>
                </c:pt>
                <c:pt idx="236">
                  <c:v>42725</c:v>
                </c:pt>
                <c:pt idx="237">
                  <c:v>42726</c:v>
                </c:pt>
                <c:pt idx="238">
                  <c:v>42727</c:v>
                </c:pt>
                <c:pt idx="239">
                  <c:v>42730</c:v>
                </c:pt>
                <c:pt idx="240">
                  <c:v>42731</c:v>
                </c:pt>
                <c:pt idx="241">
                  <c:v>42732</c:v>
                </c:pt>
                <c:pt idx="242">
                  <c:v>42733</c:v>
                </c:pt>
                <c:pt idx="243">
                  <c:v>42734</c:v>
                </c:pt>
              </c:numCache>
            </c:numRef>
          </c:cat>
          <c:val>
            <c:numRef>
              <c:f>[建筑钢材成交量.xls]Sheet1!$B$727:$B$878</c:f>
              <c:numCache>
                <c:formatCode>General</c:formatCode>
                <c:ptCount val="152"/>
                <c:pt idx="0">
                  <c:v>145008.16200000001</c:v>
                </c:pt>
                <c:pt idx="1">
                  <c:v>168674</c:v>
                </c:pt>
                <c:pt idx="2">
                  <c:v>151595</c:v>
                </c:pt>
                <c:pt idx="3">
                  <c:v>168301.345</c:v>
                </c:pt>
                <c:pt idx="4">
                  <c:v>129848</c:v>
                </c:pt>
                <c:pt idx="5">
                  <c:v>129321</c:v>
                </c:pt>
                <c:pt idx="6">
                  <c:v>119975</c:v>
                </c:pt>
                <c:pt idx="7">
                  <c:v>136060</c:v>
                </c:pt>
                <c:pt idx="8">
                  <c:v>149410</c:v>
                </c:pt>
                <c:pt idx="9">
                  <c:v>104730</c:v>
                </c:pt>
                <c:pt idx="10">
                  <c:v>108727</c:v>
                </c:pt>
                <c:pt idx="11">
                  <c:v>140700</c:v>
                </c:pt>
                <c:pt idx="12">
                  <c:v>130668</c:v>
                </c:pt>
                <c:pt idx="13">
                  <c:v>104123</c:v>
                </c:pt>
                <c:pt idx="14">
                  <c:v>88326</c:v>
                </c:pt>
                <c:pt idx="15">
                  <c:v>70623</c:v>
                </c:pt>
                <c:pt idx="16">
                  <c:v>60201</c:v>
                </c:pt>
                <c:pt idx="17">
                  <c:v>51725</c:v>
                </c:pt>
                <c:pt idx="18">
                  <c:v>17158</c:v>
                </c:pt>
                <c:pt idx="19">
                  <c:v>16115</c:v>
                </c:pt>
                <c:pt idx="20">
                  <c:v>21565</c:v>
                </c:pt>
                <c:pt idx="21">
                  <c:v>43863</c:v>
                </c:pt>
                <c:pt idx="22">
                  <c:v>45541</c:v>
                </c:pt>
                <c:pt idx="23">
                  <c:v>57701</c:v>
                </c:pt>
                <c:pt idx="24">
                  <c:v>93597</c:v>
                </c:pt>
                <c:pt idx="25">
                  <c:v>128288.174</c:v>
                </c:pt>
                <c:pt idx="26">
                  <c:v>147714</c:v>
                </c:pt>
                <c:pt idx="27">
                  <c:v>155884</c:v>
                </c:pt>
                <c:pt idx="28">
                  <c:v>135143.87599999999</c:v>
                </c:pt>
                <c:pt idx="29">
                  <c:v>138911.65</c:v>
                </c:pt>
                <c:pt idx="30">
                  <c:v>226350</c:v>
                </c:pt>
                <c:pt idx="31">
                  <c:v>200980</c:v>
                </c:pt>
                <c:pt idx="32">
                  <c:v>152267</c:v>
                </c:pt>
                <c:pt idx="33">
                  <c:v>158461.10500000001</c:v>
                </c:pt>
                <c:pt idx="34">
                  <c:v>204726.505</c:v>
                </c:pt>
                <c:pt idx="35">
                  <c:v>157379.73499999999</c:v>
                </c:pt>
                <c:pt idx="36">
                  <c:v>193957.02799999999</c:v>
                </c:pt>
                <c:pt idx="37">
                  <c:v>267551</c:v>
                </c:pt>
                <c:pt idx="38">
                  <c:v>192139.40100000001</c:v>
                </c:pt>
                <c:pt idx="39">
                  <c:v>173506.625</c:v>
                </c:pt>
                <c:pt idx="40">
                  <c:v>191989</c:v>
                </c:pt>
                <c:pt idx="41">
                  <c:v>258019</c:v>
                </c:pt>
                <c:pt idx="42">
                  <c:v>210860</c:v>
                </c:pt>
                <c:pt idx="43">
                  <c:v>174589</c:v>
                </c:pt>
                <c:pt idx="44">
                  <c:v>186661.68299999999</c:v>
                </c:pt>
                <c:pt idx="45">
                  <c:v>183252.01500000001</c:v>
                </c:pt>
                <c:pt idx="46">
                  <c:v>190373.48</c:v>
                </c:pt>
                <c:pt idx="47">
                  <c:v>167714</c:v>
                </c:pt>
                <c:pt idx="48">
                  <c:v>192825.908</c:v>
                </c:pt>
                <c:pt idx="49">
                  <c:v>165820.375</c:v>
                </c:pt>
                <c:pt idx="50">
                  <c:v>200153.88</c:v>
                </c:pt>
                <c:pt idx="51">
                  <c:v>279196</c:v>
                </c:pt>
                <c:pt idx="52">
                  <c:v>238525.27100000001</c:v>
                </c:pt>
                <c:pt idx="53">
                  <c:v>223540</c:v>
                </c:pt>
                <c:pt idx="54">
                  <c:v>196351</c:v>
                </c:pt>
                <c:pt idx="55">
                  <c:v>331627.95299999998</c:v>
                </c:pt>
                <c:pt idx="56">
                  <c:v>211154</c:v>
                </c:pt>
                <c:pt idx="57">
                  <c:v>198989.815</c:v>
                </c:pt>
                <c:pt idx="58">
                  <c:v>201230</c:v>
                </c:pt>
                <c:pt idx="59">
                  <c:v>204460.75700000001</c:v>
                </c:pt>
                <c:pt idx="60">
                  <c:v>273644.25599999999</c:v>
                </c:pt>
                <c:pt idx="61">
                  <c:v>174788.86900000001</c:v>
                </c:pt>
                <c:pt idx="62">
                  <c:v>190961</c:v>
                </c:pt>
                <c:pt idx="63">
                  <c:v>161874</c:v>
                </c:pt>
                <c:pt idx="64">
                  <c:v>237866.53099999999</c:v>
                </c:pt>
                <c:pt idx="65">
                  <c:v>214997</c:v>
                </c:pt>
                <c:pt idx="66">
                  <c:v>174642.08499999999</c:v>
                </c:pt>
                <c:pt idx="67">
                  <c:v>178115.27900000001</c:v>
                </c:pt>
                <c:pt idx="68">
                  <c:v>239708.82500000001</c:v>
                </c:pt>
                <c:pt idx="69">
                  <c:v>192632.85500000001</c:v>
                </c:pt>
                <c:pt idx="70">
                  <c:v>204255.842</c:v>
                </c:pt>
                <c:pt idx="71">
                  <c:v>214597.97399999999</c:v>
                </c:pt>
                <c:pt idx="72">
                  <c:v>198925.64199999999</c:v>
                </c:pt>
                <c:pt idx="73">
                  <c:v>237652.90299999999</c:v>
                </c:pt>
                <c:pt idx="74">
                  <c:v>168100.23499999999</c:v>
                </c:pt>
                <c:pt idx="75">
                  <c:v>231560.12299999999</c:v>
                </c:pt>
                <c:pt idx="76">
                  <c:v>168411.29300000001</c:v>
                </c:pt>
                <c:pt idx="77">
                  <c:v>170652.196</c:v>
                </c:pt>
                <c:pt idx="78">
                  <c:v>222977.23</c:v>
                </c:pt>
                <c:pt idx="79">
                  <c:v>192065.69500000001</c:v>
                </c:pt>
                <c:pt idx="80">
                  <c:v>176764.02600000001</c:v>
                </c:pt>
                <c:pt idx="81">
                  <c:v>229553.41099999999</c:v>
                </c:pt>
                <c:pt idx="82">
                  <c:v>219931.62700000001</c:v>
                </c:pt>
                <c:pt idx="83">
                  <c:v>229158.06599999999</c:v>
                </c:pt>
                <c:pt idx="84">
                  <c:v>208270.49</c:v>
                </c:pt>
                <c:pt idx="85">
                  <c:v>271377.53499999997</c:v>
                </c:pt>
                <c:pt idx="86">
                  <c:v>185191.58799999999</c:v>
                </c:pt>
                <c:pt idx="87">
                  <c:v>170504.71100000001</c:v>
                </c:pt>
                <c:pt idx="88">
                  <c:v>200882.91399999999</c:v>
                </c:pt>
                <c:pt idx="89">
                  <c:v>180722.992</c:v>
                </c:pt>
                <c:pt idx="90">
                  <c:v>165891.185</c:v>
                </c:pt>
                <c:pt idx="91">
                  <c:v>162981.72899999999</c:v>
                </c:pt>
                <c:pt idx="92">
                  <c:v>161739</c:v>
                </c:pt>
                <c:pt idx="93">
                  <c:v>186823.21900000001</c:v>
                </c:pt>
                <c:pt idx="94">
                  <c:v>185864.61900000001</c:v>
                </c:pt>
                <c:pt idx="95">
                  <c:v>257687.42199999999</c:v>
                </c:pt>
                <c:pt idx="96">
                  <c:v>184947.51800000001</c:v>
                </c:pt>
                <c:pt idx="97">
                  <c:v>174583.39799999999</c:v>
                </c:pt>
                <c:pt idx="98">
                  <c:v>200005.03200000001</c:v>
                </c:pt>
                <c:pt idx="99">
                  <c:v>262640.84000000003</c:v>
                </c:pt>
                <c:pt idx="100">
                  <c:v>155997</c:v>
                </c:pt>
                <c:pt idx="101">
                  <c:v>165183.82399999999</c:v>
                </c:pt>
                <c:pt idx="102">
                  <c:v>186579.38399999999</c:v>
                </c:pt>
                <c:pt idx="103">
                  <c:v>184710.38399999999</c:v>
                </c:pt>
                <c:pt idx="104">
                  <c:v>193447.58199999999</c:v>
                </c:pt>
                <c:pt idx="105">
                  <c:v>171800.27900000001</c:v>
                </c:pt>
                <c:pt idx="106">
                  <c:v>177744.84</c:v>
                </c:pt>
                <c:pt idx="107">
                  <c:v>182171.54</c:v>
                </c:pt>
                <c:pt idx="108">
                  <c:v>233549.35</c:v>
                </c:pt>
                <c:pt idx="109">
                  <c:v>194674.587</c:v>
                </c:pt>
                <c:pt idx="110">
                  <c:v>154512.677</c:v>
                </c:pt>
                <c:pt idx="111">
                  <c:v>194850.19699999999</c:v>
                </c:pt>
                <c:pt idx="112">
                  <c:v>178480.16</c:v>
                </c:pt>
                <c:pt idx="113">
                  <c:v>219038.97700000001</c:v>
                </c:pt>
                <c:pt idx="114">
                  <c:v>161654.30100000001</c:v>
                </c:pt>
                <c:pt idx="115">
                  <c:v>156989.264</c:v>
                </c:pt>
                <c:pt idx="116">
                  <c:v>173179.022</c:v>
                </c:pt>
                <c:pt idx="117">
                  <c:v>156576.51</c:v>
                </c:pt>
                <c:pt idx="118">
                  <c:v>185879.95800000001</c:v>
                </c:pt>
                <c:pt idx="119">
                  <c:v>212138.296</c:v>
                </c:pt>
                <c:pt idx="120">
                  <c:v>150823</c:v>
                </c:pt>
                <c:pt idx="121">
                  <c:v>185968.51</c:v>
                </c:pt>
                <c:pt idx="122">
                  <c:v>168503.209</c:v>
                </c:pt>
                <c:pt idx="123">
                  <c:v>247491.22399999999</c:v>
                </c:pt>
                <c:pt idx="124">
                  <c:v>188321.11600000001</c:v>
                </c:pt>
                <c:pt idx="125">
                  <c:v>183498.31</c:v>
                </c:pt>
                <c:pt idx="126">
                  <c:v>160195</c:v>
                </c:pt>
                <c:pt idx="127">
                  <c:v>219059.71</c:v>
                </c:pt>
                <c:pt idx="128">
                  <c:v>208049.33300000001</c:v>
                </c:pt>
                <c:pt idx="129">
                  <c:v>164008.06700000001</c:v>
                </c:pt>
                <c:pt idx="130">
                  <c:v>149477</c:v>
                </c:pt>
                <c:pt idx="131">
                  <c:v>219191</c:v>
                </c:pt>
                <c:pt idx="132">
                  <c:v>178038</c:v>
                </c:pt>
                <c:pt idx="133">
                  <c:v>171611.495</c:v>
                </c:pt>
                <c:pt idx="134">
                  <c:v>202932</c:v>
                </c:pt>
                <c:pt idx="135">
                  <c:v>164324</c:v>
                </c:pt>
                <c:pt idx="136">
                  <c:v>144843</c:v>
                </c:pt>
                <c:pt idx="137">
                  <c:v>169167</c:v>
                </c:pt>
                <c:pt idx="138">
                  <c:v>167432</c:v>
                </c:pt>
                <c:pt idx="139">
                  <c:v>160244</c:v>
                </c:pt>
                <c:pt idx="140">
                  <c:v>179138</c:v>
                </c:pt>
                <c:pt idx="141">
                  <c:v>200709</c:v>
                </c:pt>
                <c:pt idx="142">
                  <c:v>142246</c:v>
                </c:pt>
                <c:pt idx="143">
                  <c:v>213799</c:v>
                </c:pt>
                <c:pt idx="144">
                  <c:v>193610</c:v>
                </c:pt>
                <c:pt idx="145">
                  <c:v>160718</c:v>
                </c:pt>
                <c:pt idx="146">
                  <c:v>174300</c:v>
                </c:pt>
                <c:pt idx="147">
                  <c:v>194797</c:v>
                </c:pt>
                <c:pt idx="148">
                  <c:v>238281</c:v>
                </c:pt>
                <c:pt idx="149">
                  <c:v>156210</c:v>
                </c:pt>
                <c:pt idx="150">
                  <c:v>169851</c:v>
                </c:pt>
                <c:pt idx="151">
                  <c:v>203583</c:v>
                </c:pt>
              </c:numCache>
            </c:numRef>
          </c:val>
          <c:smooth val="0"/>
          <c:extLst>
            <c:ext xmlns:c16="http://schemas.microsoft.com/office/drawing/2014/chart" uri="{C3380CC4-5D6E-409C-BE32-E72D297353CC}">
              <c16:uniqueId val="{00000003-F02A-4376-A05F-49CE24338D01}"/>
            </c:ext>
          </c:extLst>
        </c:ser>
        <c:dLbls>
          <c:showLegendKey val="0"/>
          <c:showVal val="0"/>
          <c:showCatName val="0"/>
          <c:showSerName val="0"/>
          <c:showPercent val="0"/>
          <c:showBubbleSize val="0"/>
        </c:dLbls>
        <c:smooth val="0"/>
        <c:axId val="286014655"/>
        <c:axId val="285998015"/>
      </c:lineChart>
      <c:dateAx>
        <c:axId val="286014655"/>
        <c:scaling>
          <c:orientation val="minMax"/>
        </c:scaling>
        <c:delete val="0"/>
        <c:axPos val="b"/>
        <c:numFmt formatCode="mm\-d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85998015"/>
        <c:crosses val="autoZero"/>
        <c:auto val="1"/>
        <c:lblOffset val="100"/>
        <c:baseTimeUnit val="days"/>
      </c:dateAx>
      <c:valAx>
        <c:axId val="285998015"/>
        <c:scaling>
          <c:orientation val="minMax"/>
          <c:max val="30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86014655"/>
        <c:crosses val="autoZero"/>
        <c:crossBetween val="between"/>
      </c:valAx>
      <c:spPr>
        <a:noFill/>
        <a:ln>
          <a:noFill/>
        </a:ln>
        <a:effectLst/>
      </c:spPr>
    </c:plotArea>
    <c:legend>
      <c:legendPos val="t"/>
      <c:legendEntry>
        <c:idx val="0"/>
        <c:delete val="1"/>
      </c:legendEntry>
      <c:legendEntry>
        <c:idx val="1"/>
        <c:delete val="1"/>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800"/>
              <a:t>钢材出口量：累计值</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'[钢材出口数量：累计值.xls]Sheet1'!$B$1</c:f>
              <c:strCache>
                <c:ptCount val="1"/>
                <c:pt idx="0">
                  <c:v>累计值</c:v>
                </c:pt>
              </c:strCache>
            </c:strRef>
          </c:tx>
          <c:spPr>
            <a:solidFill>
              <a:schemeClr val="accent1"/>
            </a:solidFill>
            <a:ln>
              <a:noFill/>
            </a:ln>
            <a:effectLst/>
          </c:spPr>
          <c:invertIfNegative val="0"/>
          <c:cat>
            <c:numRef>
              <c:f>'[钢材出口数量：累计值.xls]Sheet1'!$A$2:$A$63</c:f>
              <c:numCache>
                <c:formatCode>yyyy\-mm;@</c:formatCode>
                <c:ptCount val="62"/>
                <c:pt idx="0">
                  <c:v>41820</c:v>
                </c:pt>
                <c:pt idx="1">
                  <c:v>41851</c:v>
                </c:pt>
                <c:pt idx="2">
                  <c:v>41882</c:v>
                </c:pt>
                <c:pt idx="3">
                  <c:v>41912</c:v>
                </c:pt>
                <c:pt idx="4">
                  <c:v>41943</c:v>
                </c:pt>
                <c:pt idx="5">
                  <c:v>41973</c:v>
                </c:pt>
                <c:pt idx="6">
                  <c:v>42004</c:v>
                </c:pt>
                <c:pt idx="7">
                  <c:v>42035</c:v>
                </c:pt>
                <c:pt idx="8">
                  <c:v>42063</c:v>
                </c:pt>
                <c:pt idx="9">
                  <c:v>42094</c:v>
                </c:pt>
                <c:pt idx="10">
                  <c:v>42124</c:v>
                </c:pt>
                <c:pt idx="11">
                  <c:v>42155</c:v>
                </c:pt>
                <c:pt idx="12">
                  <c:v>42185</c:v>
                </c:pt>
                <c:pt idx="13">
                  <c:v>42216</c:v>
                </c:pt>
                <c:pt idx="14">
                  <c:v>42247</c:v>
                </c:pt>
                <c:pt idx="15">
                  <c:v>42277</c:v>
                </c:pt>
                <c:pt idx="16">
                  <c:v>42308</c:v>
                </c:pt>
                <c:pt idx="17">
                  <c:v>42338</c:v>
                </c:pt>
                <c:pt idx="18">
                  <c:v>42369</c:v>
                </c:pt>
                <c:pt idx="19">
                  <c:v>42400</c:v>
                </c:pt>
                <c:pt idx="20">
                  <c:v>42429</c:v>
                </c:pt>
                <c:pt idx="21">
                  <c:v>42460</c:v>
                </c:pt>
                <c:pt idx="22">
                  <c:v>42490</c:v>
                </c:pt>
                <c:pt idx="23">
                  <c:v>42521</c:v>
                </c:pt>
                <c:pt idx="24">
                  <c:v>42551</c:v>
                </c:pt>
                <c:pt idx="25">
                  <c:v>42582</c:v>
                </c:pt>
                <c:pt idx="26">
                  <c:v>42613</c:v>
                </c:pt>
                <c:pt idx="27">
                  <c:v>42643</c:v>
                </c:pt>
                <c:pt idx="28">
                  <c:v>42674</c:v>
                </c:pt>
                <c:pt idx="29">
                  <c:v>42704</c:v>
                </c:pt>
                <c:pt idx="30">
                  <c:v>42735</c:v>
                </c:pt>
                <c:pt idx="31">
                  <c:v>42766</c:v>
                </c:pt>
                <c:pt idx="32">
                  <c:v>42794</c:v>
                </c:pt>
                <c:pt idx="33">
                  <c:v>42825</c:v>
                </c:pt>
                <c:pt idx="34">
                  <c:v>42855</c:v>
                </c:pt>
                <c:pt idx="35">
                  <c:v>42886</c:v>
                </c:pt>
                <c:pt idx="36">
                  <c:v>42916</c:v>
                </c:pt>
                <c:pt idx="37">
                  <c:v>42947</c:v>
                </c:pt>
                <c:pt idx="38">
                  <c:v>42978</c:v>
                </c:pt>
                <c:pt idx="39">
                  <c:v>43008</c:v>
                </c:pt>
                <c:pt idx="40">
                  <c:v>43039</c:v>
                </c:pt>
                <c:pt idx="41">
                  <c:v>43069</c:v>
                </c:pt>
                <c:pt idx="42">
                  <c:v>43100</c:v>
                </c:pt>
                <c:pt idx="43">
                  <c:v>43131</c:v>
                </c:pt>
                <c:pt idx="44">
                  <c:v>43159</c:v>
                </c:pt>
                <c:pt idx="45">
                  <c:v>43190</c:v>
                </c:pt>
                <c:pt idx="46">
                  <c:v>43220</c:v>
                </c:pt>
                <c:pt idx="47">
                  <c:v>43251</c:v>
                </c:pt>
                <c:pt idx="48">
                  <c:v>43281</c:v>
                </c:pt>
                <c:pt idx="49">
                  <c:v>43312</c:v>
                </c:pt>
                <c:pt idx="50">
                  <c:v>43343</c:v>
                </c:pt>
                <c:pt idx="51">
                  <c:v>43373</c:v>
                </c:pt>
                <c:pt idx="52">
                  <c:v>43404</c:v>
                </c:pt>
                <c:pt idx="53">
                  <c:v>43434</c:v>
                </c:pt>
                <c:pt idx="54">
                  <c:v>43465</c:v>
                </c:pt>
                <c:pt idx="55">
                  <c:v>43496</c:v>
                </c:pt>
                <c:pt idx="56">
                  <c:v>43524</c:v>
                </c:pt>
                <c:pt idx="57">
                  <c:v>43555</c:v>
                </c:pt>
                <c:pt idx="58">
                  <c:v>43585</c:v>
                </c:pt>
                <c:pt idx="59">
                  <c:v>43616</c:v>
                </c:pt>
                <c:pt idx="60">
                  <c:v>43646</c:v>
                </c:pt>
                <c:pt idx="61">
                  <c:v>43677</c:v>
                </c:pt>
              </c:numCache>
            </c:numRef>
          </c:cat>
          <c:val>
            <c:numRef>
              <c:f>'[钢材出口数量：累计值.xls]Sheet1'!$B$2:$B$63</c:f>
              <c:numCache>
                <c:formatCode>###,###,###,###,##0.00_ </c:formatCode>
                <c:ptCount val="62"/>
                <c:pt idx="0">
                  <c:v>4100.8900000000003</c:v>
                </c:pt>
                <c:pt idx="1">
                  <c:v>4906.5681999999997</c:v>
                </c:pt>
                <c:pt idx="2">
                  <c:v>5682.7206999999999</c:v>
                </c:pt>
                <c:pt idx="3">
                  <c:v>6534.3207000000002</c:v>
                </c:pt>
                <c:pt idx="4">
                  <c:v>7389.2834999999995</c:v>
                </c:pt>
                <c:pt idx="5">
                  <c:v>8361.2278999999999</c:v>
                </c:pt>
                <c:pt idx="6">
                  <c:v>9378.1967999999997</c:v>
                </c:pt>
                <c:pt idx="7">
                  <c:v>1028.7550000000001</c:v>
                </c:pt>
                <c:pt idx="8">
                  <c:v>1808.2796000000001</c:v>
                </c:pt>
                <c:pt idx="9">
                  <c:v>2577.8445000000002</c:v>
                </c:pt>
                <c:pt idx="10">
                  <c:v>3431.4159</c:v>
                </c:pt>
                <c:pt idx="11">
                  <c:v>4351.8874999999998</c:v>
                </c:pt>
                <c:pt idx="12">
                  <c:v>5240.2566999999999</c:v>
                </c:pt>
                <c:pt idx="13">
                  <c:v>6213.2266</c:v>
                </c:pt>
                <c:pt idx="14">
                  <c:v>7186.5855000000001</c:v>
                </c:pt>
                <c:pt idx="15">
                  <c:v>8311.3947000000007</c:v>
                </c:pt>
                <c:pt idx="16">
                  <c:v>9213.4801000000007</c:v>
                </c:pt>
                <c:pt idx="17">
                  <c:v>10174.364799999999</c:v>
                </c:pt>
                <c:pt idx="18">
                  <c:v>11239.5643</c:v>
                </c:pt>
                <c:pt idx="19">
                  <c:v>974</c:v>
                </c:pt>
                <c:pt idx="20">
                  <c:v>1785</c:v>
                </c:pt>
                <c:pt idx="21">
                  <c:v>2783</c:v>
                </c:pt>
                <c:pt idx="22">
                  <c:v>3690</c:v>
                </c:pt>
                <c:pt idx="23">
                  <c:v>4628</c:v>
                </c:pt>
                <c:pt idx="24">
                  <c:v>5712</c:v>
                </c:pt>
                <c:pt idx="25">
                  <c:v>6740</c:v>
                </c:pt>
                <c:pt idx="26">
                  <c:v>7635</c:v>
                </c:pt>
                <c:pt idx="27">
                  <c:v>8512</c:v>
                </c:pt>
                <c:pt idx="28">
                  <c:v>9263</c:v>
                </c:pt>
                <c:pt idx="29">
                  <c:v>10066</c:v>
                </c:pt>
                <c:pt idx="30">
                  <c:v>10849</c:v>
                </c:pt>
                <c:pt idx="31">
                  <c:v>742</c:v>
                </c:pt>
                <c:pt idx="32">
                  <c:v>1317</c:v>
                </c:pt>
                <c:pt idx="33">
                  <c:v>2072</c:v>
                </c:pt>
                <c:pt idx="34">
                  <c:v>2721</c:v>
                </c:pt>
                <c:pt idx="35">
                  <c:v>3418</c:v>
                </c:pt>
                <c:pt idx="36">
                  <c:v>4099</c:v>
                </c:pt>
                <c:pt idx="37">
                  <c:v>4795</c:v>
                </c:pt>
                <c:pt idx="38">
                  <c:v>5447</c:v>
                </c:pt>
                <c:pt idx="39">
                  <c:v>5960</c:v>
                </c:pt>
                <c:pt idx="40">
                  <c:v>6449</c:v>
                </c:pt>
                <c:pt idx="41">
                  <c:v>6983</c:v>
                </c:pt>
                <c:pt idx="42">
                  <c:v>7541</c:v>
                </c:pt>
                <c:pt idx="43">
                  <c:v>465</c:v>
                </c:pt>
                <c:pt idx="44">
                  <c:v>950</c:v>
                </c:pt>
                <c:pt idx="45">
                  <c:v>1515</c:v>
                </c:pt>
                <c:pt idx="46">
                  <c:v>2161</c:v>
                </c:pt>
                <c:pt idx="47">
                  <c:v>2849</c:v>
                </c:pt>
                <c:pt idx="48">
                  <c:v>3542</c:v>
                </c:pt>
                <c:pt idx="49">
                  <c:v>4131</c:v>
                </c:pt>
                <c:pt idx="50">
                  <c:v>4718</c:v>
                </c:pt>
                <c:pt idx="51">
                  <c:v>5308</c:v>
                </c:pt>
                <c:pt idx="52">
                  <c:v>5841</c:v>
                </c:pt>
                <c:pt idx="53">
                  <c:v>6382</c:v>
                </c:pt>
                <c:pt idx="54">
                  <c:v>6934</c:v>
                </c:pt>
                <c:pt idx="55">
                  <c:v>619</c:v>
                </c:pt>
                <c:pt idx="56">
                  <c:v>1070</c:v>
                </c:pt>
                <c:pt idx="57">
                  <c:v>1703</c:v>
                </c:pt>
                <c:pt idx="58">
                  <c:v>2335</c:v>
                </c:pt>
                <c:pt idx="59">
                  <c:v>2909</c:v>
                </c:pt>
                <c:pt idx="60">
                  <c:v>3440</c:v>
                </c:pt>
                <c:pt idx="61">
                  <c:v>3996.9</c:v>
                </c:pt>
              </c:numCache>
            </c:numRef>
          </c:val>
          <c:extLst>
            <c:ext xmlns:c16="http://schemas.microsoft.com/office/drawing/2014/chart" uri="{C3380CC4-5D6E-409C-BE32-E72D297353CC}">
              <c16:uniqueId val="{00000000-A0ED-4CCA-82EE-C4378E6C67FC}"/>
            </c:ext>
          </c:extLst>
        </c:ser>
        <c:dLbls>
          <c:showLegendKey val="0"/>
          <c:showVal val="0"/>
          <c:showCatName val="0"/>
          <c:showSerName val="0"/>
          <c:showPercent val="0"/>
          <c:showBubbleSize val="0"/>
        </c:dLbls>
        <c:gapWidth val="150"/>
        <c:axId val="822519280"/>
        <c:axId val="822525936"/>
      </c:barChart>
      <c:lineChart>
        <c:grouping val="standard"/>
        <c:varyColors val="0"/>
        <c:ser>
          <c:idx val="1"/>
          <c:order val="1"/>
          <c:tx>
            <c:strRef>
              <c:f>'[钢材出口数量：累计值.xls]Sheet1'!$C$1</c:f>
              <c:strCache>
                <c:ptCount val="1"/>
                <c:pt idx="0">
                  <c:v>累计同比（右）</c:v>
                </c:pt>
              </c:strCache>
            </c:strRef>
          </c:tx>
          <c:spPr>
            <a:ln w="28575" cap="rnd">
              <a:solidFill>
                <a:schemeClr val="accent2"/>
              </a:solidFill>
              <a:round/>
            </a:ln>
            <a:effectLst/>
          </c:spPr>
          <c:marker>
            <c:symbol val="none"/>
          </c:marker>
          <c:dLbls>
            <c:dLbl>
              <c:idx val="61"/>
              <c:layout>
                <c:manualLayout>
                  <c:x val="-5.7816653400544205E-2"/>
                  <c:y val="2.18911544222717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ED-4CCA-82EE-C4378E6C67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'[钢材出口数量：累计值.xls]Sheet1'!$A$2:$A$63</c:f>
              <c:numCache>
                <c:formatCode>yyyy\-mm;@</c:formatCode>
                <c:ptCount val="62"/>
                <c:pt idx="0">
                  <c:v>41820</c:v>
                </c:pt>
                <c:pt idx="1">
                  <c:v>41851</c:v>
                </c:pt>
                <c:pt idx="2">
                  <c:v>41882</c:v>
                </c:pt>
                <c:pt idx="3">
                  <c:v>41912</c:v>
                </c:pt>
                <c:pt idx="4">
                  <c:v>41943</c:v>
                </c:pt>
                <c:pt idx="5">
                  <c:v>41973</c:v>
                </c:pt>
                <c:pt idx="6">
                  <c:v>42004</c:v>
                </c:pt>
                <c:pt idx="7">
                  <c:v>42035</c:v>
                </c:pt>
                <c:pt idx="8">
                  <c:v>42063</c:v>
                </c:pt>
                <c:pt idx="9">
                  <c:v>42094</c:v>
                </c:pt>
                <c:pt idx="10">
                  <c:v>42124</c:v>
                </c:pt>
                <c:pt idx="11">
                  <c:v>42155</c:v>
                </c:pt>
                <c:pt idx="12">
                  <c:v>42185</c:v>
                </c:pt>
                <c:pt idx="13">
                  <c:v>42216</c:v>
                </c:pt>
                <c:pt idx="14">
                  <c:v>42247</c:v>
                </c:pt>
                <c:pt idx="15">
                  <c:v>42277</c:v>
                </c:pt>
                <c:pt idx="16">
                  <c:v>42308</c:v>
                </c:pt>
                <c:pt idx="17">
                  <c:v>42338</c:v>
                </c:pt>
                <c:pt idx="18">
                  <c:v>42369</c:v>
                </c:pt>
                <c:pt idx="19">
                  <c:v>42400</c:v>
                </c:pt>
                <c:pt idx="20">
                  <c:v>42429</c:v>
                </c:pt>
                <c:pt idx="21">
                  <c:v>42460</c:v>
                </c:pt>
                <c:pt idx="22">
                  <c:v>42490</c:v>
                </c:pt>
                <c:pt idx="23">
                  <c:v>42521</c:v>
                </c:pt>
                <c:pt idx="24">
                  <c:v>42551</c:v>
                </c:pt>
                <c:pt idx="25">
                  <c:v>42582</c:v>
                </c:pt>
                <c:pt idx="26">
                  <c:v>42613</c:v>
                </c:pt>
                <c:pt idx="27">
                  <c:v>42643</c:v>
                </c:pt>
                <c:pt idx="28">
                  <c:v>42674</c:v>
                </c:pt>
                <c:pt idx="29">
                  <c:v>42704</c:v>
                </c:pt>
                <c:pt idx="30">
                  <c:v>42735</c:v>
                </c:pt>
                <c:pt idx="31">
                  <c:v>42766</c:v>
                </c:pt>
                <c:pt idx="32">
                  <c:v>42794</c:v>
                </c:pt>
                <c:pt idx="33">
                  <c:v>42825</c:v>
                </c:pt>
                <c:pt idx="34">
                  <c:v>42855</c:v>
                </c:pt>
                <c:pt idx="35">
                  <c:v>42886</c:v>
                </c:pt>
                <c:pt idx="36">
                  <c:v>42916</c:v>
                </c:pt>
                <c:pt idx="37">
                  <c:v>42947</c:v>
                </c:pt>
                <c:pt idx="38">
                  <c:v>42978</c:v>
                </c:pt>
                <c:pt idx="39">
                  <c:v>43008</c:v>
                </c:pt>
                <c:pt idx="40">
                  <c:v>43039</c:v>
                </c:pt>
                <c:pt idx="41">
                  <c:v>43069</c:v>
                </c:pt>
                <c:pt idx="42">
                  <c:v>43100</c:v>
                </c:pt>
                <c:pt idx="43">
                  <c:v>43131</c:v>
                </c:pt>
                <c:pt idx="44">
                  <c:v>43159</c:v>
                </c:pt>
                <c:pt idx="45">
                  <c:v>43190</c:v>
                </c:pt>
                <c:pt idx="46">
                  <c:v>43220</c:v>
                </c:pt>
                <c:pt idx="47">
                  <c:v>43251</c:v>
                </c:pt>
                <c:pt idx="48">
                  <c:v>43281</c:v>
                </c:pt>
                <c:pt idx="49">
                  <c:v>43312</c:v>
                </c:pt>
                <c:pt idx="50">
                  <c:v>43343</c:v>
                </c:pt>
                <c:pt idx="51">
                  <c:v>43373</c:v>
                </c:pt>
                <c:pt idx="52">
                  <c:v>43404</c:v>
                </c:pt>
                <c:pt idx="53">
                  <c:v>43434</c:v>
                </c:pt>
                <c:pt idx="54">
                  <c:v>43465</c:v>
                </c:pt>
                <c:pt idx="55">
                  <c:v>43496</c:v>
                </c:pt>
                <c:pt idx="56">
                  <c:v>43524</c:v>
                </c:pt>
                <c:pt idx="57">
                  <c:v>43555</c:v>
                </c:pt>
                <c:pt idx="58">
                  <c:v>43585</c:v>
                </c:pt>
                <c:pt idx="59">
                  <c:v>43616</c:v>
                </c:pt>
                <c:pt idx="60">
                  <c:v>43646</c:v>
                </c:pt>
                <c:pt idx="61">
                  <c:v>43677</c:v>
                </c:pt>
              </c:numCache>
            </c:numRef>
          </c:cat>
          <c:val>
            <c:numRef>
              <c:f>'[钢材出口数量：累计值.xls]Sheet1'!$C$2:$C$63</c:f>
              <c:numCache>
                <c:formatCode>###,###,###,###,##0.00_ </c:formatCode>
                <c:ptCount val="62"/>
                <c:pt idx="0">
                  <c:v>33.6</c:v>
                </c:pt>
                <c:pt idx="1">
                  <c:v>36.9</c:v>
                </c:pt>
                <c:pt idx="2">
                  <c:v>35.4</c:v>
                </c:pt>
                <c:pt idx="3">
                  <c:v>39.299999999999997</c:v>
                </c:pt>
                <c:pt idx="4">
                  <c:v>42.2</c:v>
                </c:pt>
                <c:pt idx="5">
                  <c:v>46.8</c:v>
                </c:pt>
                <c:pt idx="6">
                  <c:v>50.5</c:v>
                </c:pt>
                <c:pt idx="7">
                  <c:v>52.1</c:v>
                </c:pt>
                <c:pt idx="8">
                  <c:v>56.4</c:v>
                </c:pt>
                <c:pt idx="9">
                  <c:v>40.700000000000003</c:v>
                </c:pt>
                <c:pt idx="10">
                  <c:v>32.700000000000003</c:v>
                </c:pt>
                <c:pt idx="11">
                  <c:v>28.2</c:v>
                </c:pt>
                <c:pt idx="12">
                  <c:v>27.8</c:v>
                </c:pt>
                <c:pt idx="13">
                  <c:v>26.6</c:v>
                </c:pt>
                <c:pt idx="14">
                  <c:v>26.5</c:v>
                </c:pt>
                <c:pt idx="15">
                  <c:v>27.2</c:v>
                </c:pt>
                <c:pt idx="16">
                  <c:v>24.7</c:v>
                </c:pt>
                <c:pt idx="17">
                  <c:v>21.7</c:v>
                </c:pt>
                <c:pt idx="18">
                  <c:v>19.899999999999999</c:v>
                </c:pt>
                <c:pt idx="19">
                  <c:v>-5.3</c:v>
                </c:pt>
                <c:pt idx="20">
                  <c:v>-1.3</c:v>
                </c:pt>
                <c:pt idx="21">
                  <c:v>7.9</c:v>
                </c:pt>
                <c:pt idx="22">
                  <c:v>7.5</c:v>
                </c:pt>
                <c:pt idx="23">
                  <c:v>6.4</c:v>
                </c:pt>
                <c:pt idx="24">
                  <c:v>9</c:v>
                </c:pt>
                <c:pt idx="25">
                  <c:v>8.5</c:v>
                </c:pt>
                <c:pt idx="26">
                  <c:v>6.3</c:v>
                </c:pt>
                <c:pt idx="27">
                  <c:v>2.4</c:v>
                </c:pt>
                <c:pt idx="28">
                  <c:v>0.5</c:v>
                </c:pt>
                <c:pt idx="29">
                  <c:v>-1.1000000000000001</c:v>
                </c:pt>
                <c:pt idx="30">
                  <c:v>-3.5</c:v>
                </c:pt>
                <c:pt idx="31">
                  <c:v>-23.2</c:v>
                </c:pt>
                <c:pt idx="32">
                  <c:v>-25.7</c:v>
                </c:pt>
                <c:pt idx="33">
                  <c:v>-25</c:v>
                </c:pt>
                <c:pt idx="34">
                  <c:v>-25.8</c:v>
                </c:pt>
                <c:pt idx="35">
                  <c:v>-25.7</c:v>
                </c:pt>
                <c:pt idx="36">
                  <c:v>-28</c:v>
                </c:pt>
                <c:pt idx="37">
                  <c:v>-28.7</c:v>
                </c:pt>
                <c:pt idx="38">
                  <c:v>-28.5</c:v>
                </c:pt>
                <c:pt idx="39">
                  <c:v>-29.8</c:v>
                </c:pt>
                <c:pt idx="40">
                  <c:v>-30.4</c:v>
                </c:pt>
                <c:pt idx="41">
                  <c:v>-30.7</c:v>
                </c:pt>
                <c:pt idx="42">
                  <c:v>-30.5</c:v>
                </c:pt>
                <c:pt idx="43">
                  <c:v>-36.6</c:v>
                </c:pt>
                <c:pt idx="44">
                  <c:v>-27.1</c:v>
                </c:pt>
                <c:pt idx="45">
                  <c:v>-26.4</c:v>
                </c:pt>
                <c:pt idx="46">
                  <c:v>-20.100000000000001</c:v>
                </c:pt>
                <c:pt idx="47">
                  <c:v>-16.3</c:v>
                </c:pt>
                <c:pt idx="48">
                  <c:v>-13.3</c:v>
                </c:pt>
                <c:pt idx="49">
                  <c:v>-13.6</c:v>
                </c:pt>
                <c:pt idx="50">
                  <c:v>-13.1</c:v>
                </c:pt>
                <c:pt idx="51">
                  <c:v>-10.7</c:v>
                </c:pt>
                <c:pt idx="52">
                  <c:v>-9.3000000000000007</c:v>
                </c:pt>
                <c:pt idx="53">
                  <c:v>-8.5</c:v>
                </c:pt>
                <c:pt idx="54">
                  <c:v>-8.1</c:v>
                </c:pt>
                <c:pt idx="55">
                  <c:v>33.299999999999997</c:v>
                </c:pt>
                <c:pt idx="56">
                  <c:v>12.9</c:v>
                </c:pt>
                <c:pt idx="57">
                  <c:v>12.6</c:v>
                </c:pt>
                <c:pt idx="58">
                  <c:v>8.3000000000000007</c:v>
                </c:pt>
                <c:pt idx="59">
                  <c:v>2.5</c:v>
                </c:pt>
                <c:pt idx="60">
                  <c:v>-2.6</c:v>
                </c:pt>
                <c:pt idx="61">
                  <c:v>-2.9</c:v>
                </c:pt>
              </c:numCache>
            </c:numRef>
          </c:val>
          <c:smooth val="0"/>
          <c:extLst>
            <c:ext xmlns:c16="http://schemas.microsoft.com/office/drawing/2014/chart" uri="{C3380CC4-5D6E-409C-BE32-E72D297353CC}">
              <c16:uniqueId val="{00000001-A0ED-4CCA-82EE-C4378E6C67FC}"/>
            </c:ext>
          </c:extLst>
        </c:ser>
        <c:dLbls>
          <c:showLegendKey val="0"/>
          <c:showVal val="0"/>
          <c:showCatName val="0"/>
          <c:showSerName val="0"/>
          <c:showPercent val="0"/>
          <c:showBubbleSize val="0"/>
        </c:dLbls>
        <c:marker val="1"/>
        <c:smooth val="0"/>
        <c:axId val="873889968"/>
        <c:axId val="873874160"/>
      </c:lineChart>
      <c:dateAx>
        <c:axId val="822519280"/>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22525936"/>
        <c:crosses val="autoZero"/>
        <c:auto val="1"/>
        <c:lblOffset val="100"/>
        <c:baseTimeUnit val="months"/>
      </c:dateAx>
      <c:valAx>
        <c:axId val="822525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22519280"/>
        <c:crosses val="autoZero"/>
        <c:crossBetween val="between"/>
      </c:valAx>
      <c:valAx>
        <c:axId val="873874160"/>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73889968"/>
        <c:crosses val="max"/>
        <c:crossBetween val="between"/>
      </c:valAx>
      <c:dateAx>
        <c:axId val="873889968"/>
        <c:scaling>
          <c:orientation val="minMax"/>
        </c:scaling>
        <c:delete val="1"/>
        <c:axPos val="b"/>
        <c:numFmt formatCode="yyyy\-mm;@" sourceLinked="1"/>
        <c:majorTickMark val="out"/>
        <c:minorTickMark val="none"/>
        <c:tickLblPos val="nextTo"/>
        <c:crossAx val="873874160"/>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[钢材出口单价.xls]Sheet1!$B$1</c:f>
              <c:strCache>
                <c:ptCount val="1"/>
                <c:pt idx="0">
                  <c:v>出口数量:当月值</c:v>
                </c:pt>
              </c:strCache>
            </c:strRef>
          </c:tx>
          <c:spPr>
            <a:solidFill>
              <a:schemeClr val="accent1"/>
            </a:solidFill>
            <a:ln>
              <a:noFill/>
            </a:ln>
            <a:effectLst/>
          </c:spPr>
          <c:invertIfNegative val="0"/>
          <c:cat>
            <c:numRef>
              <c:f>[钢材出口单价.xls]Sheet1!$A$2:$A$63</c:f>
              <c:numCache>
                <c:formatCode>yyyy\-mm;@</c:formatCode>
                <c:ptCount val="62"/>
                <c:pt idx="0">
                  <c:v>41820</c:v>
                </c:pt>
                <c:pt idx="1">
                  <c:v>41851</c:v>
                </c:pt>
                <c:pt idx="2">
                  <c:v>41882</c:v>
                </c:pt>
                <c:pt idx="3">
                  <c:v>41912</c:v>
                </c:pt>
                <c:pt idx="4">
                  <c:v>41943</c:v>
                </c:pt>
                <c:pt idx="5">
                  <c:v>41973</c:v>
                </c:pt>
                <c:pt idx="6">
                  <c:v>42004</c:v>
                </c:pt>
                <c:pt idx="7">
                  <c:v>42035</c:v>
                </c:pt>
                <c:pt idx="8">
                  <c:v>42063</c:v>
                </c:pt>
                <c:pt idx="9">
                  <c:v>42094</c:v>
                </c:pt>
                <c:pt idx="10">
                  <c:v>42124</c:v>
                </c:pt>
                <c:pt idx="11">
                  <c:v>42155</c:v>
                </c:pt>
                <c:pt idx="12">
                  <c:v>42185</c:v>
                </c:pt>
                <c:pt idx="13">
                  <c:v>42216</c:v>
                </c:pt>
                <c:pt idx="14">
                  <c:v>42247</c:v>
                </c:pt>
                <c:pt idx="15">
                  <c:v>42277</c:v>
                </c:pt>
                <c:pt idx="16">
                  <c:v>42308</c:v>
                </c:pt>
                <c:pt idx="17">
                  <c:v>42338</c:v>
                </c:pt>
                <c:pt idx="18">
                  <c:v>42369</c:v>
                </c:pt>
                <c:pt idx="19">
                  <c:v>42400</c:v>
                </c:pt>
                <c:pt idx="20">
                  <c:v>42429</c:v>
                </c:pt>
                <c:pt idx="21">
                  <c:v>42460</c:v>
                </c:pt>
                <c:pt idx="22">
                  <c:v>42490</c:v>
                </c:pt>
                <c:pt idx="23">
                  <c:v>42521</c:v>
                </c:pt>
                <c:pt idx="24">
                  <c:v>42551</c:v>
                </c:pt>
                <c:pt idx="25">
                  <c:v>42582</c:v>
                </c:pt>
                <c:pt idx="26">
                  <c:v>42613</c:v>
                </c:pt>
                <c:pt idx="27">
                  <c:v>42643</c:v>
                </c:pt>
                <c:pt idx="28">
                  <c:v>42674</c:v>
                </c:pt>
                <c:pt idx="29">
                  <c:v>42704</c:v>
                </c:pt>
                <c:pt idx="30">
                  <c:v>42735</c:v>
                </c:pt>
                <c:pt idx="31">
                  <c:v>42766</c:v>
                </c:pt>
                <c:pt idx="32">
                  <c:v>42794</c:v>
                </c:pt>
                <c:pt idx="33">
                  <c:v>42825</c:v>
                </c:pt>
                <c:pt idx="34">
                  <c:v>42855</c:v>
                </c:pt>
                <c:pt idx="35">
                  <c:v>42886</c:v>
                </c:pt>
                <c:pt idx="36">
                  <c:v>42916</c:v>
                </c:pt>
                <c:pt idx="37">
                  <c:v>42947</c:v>
                </c:pt>
                <c:pt idx="38">
                  <c:v>42978</c:v>
                </c:pt>
                <c:pt idx="39">
                  <c:v>43008</c:v>
                </c:pt>
                <c:pt idx="40">
                  <c:v>43039</c:v>
                </c:pt>
                <c:pt idx="41">
                  <c:v>43069</c:v>
                </c:pt>
                <c:pt idx="42">
                  <c:v>43100</c:v>
                </c:pt>
                <c:pt idx="43">
                  <c:v>43131</c:v>
                </c:pt>
                <c:pt idx="44">
                  <c:v>43159</c:v>
                </c:pt>
                <c:pt idx="45">
                  <c:v>43190</c:v>
                </c:pt>
                <c:pt idx="46">
                  <c:v>43220</c:v>
                </c:pt>
                <c:pt idx="47">
                  <c:v>43251</c:v>
                </c:pt>
                <c:pt idx="48">
                  <c:v>43281</c:v>
                </c:pt>
                <c:pt idx="49">
                  <c:v>43312</c:v>
                </c:pt>
                <c:pt idx="50">
                  <c:v>43343</c:v>
                </c:pt>
                <c:pt idx="51">
                  <c:v>43373</c:v>
                </c:pt>
                <c:pt idx="52">
                  <c:v>43404</c:v>
                </c:pt>
                <c:pt idx="53">
                  <c:v>43434</c:v>
                </c:pt>
                <c:pt idx="54">
                  <c:v>43465</c:v>
                </c:pt>
                <c:pt idx="55">
                  <c:v>43496</c:v>
                </c:pt>
                <c:pt idx="56">
                  <c:v>43524</c:v>
                </c:pt>
                <c:pt idx="57">
                  <c:v>43555</c:v>
                </c:pt>
                <c:pt idx="58">
                  <c:v>43585</c:v>
                </c:pt>
                <c:pt idx="59">
                  <c:v>43616</c:v>
                </c:pt>
                <c:pt idx="60">
                  <c:v>43646</c:v>
                </c:pt>
                <c:pt idx="61">
                  <c:v>43677</c:v>
                </c:pt>
              </c:numCache>
            </c:numRef>
          </c:cat>
          <c:val>
            <c:numRef>
              <c:f>[钢材出口单价.xls]Sheet1!$B$2:$B$63</c:f>
              <c:numCache>
                <c:formatCode>###,###,###,###,##0.00_ </c:formatCode>
                <c:ptCount val="62"/>
                <c:pt idx="0">
                  <c:v>707.18230000000005</c:v>
                </c:pt>
                <c:pt idx="1">
                  <c:v>805.82950000000005</c:v>
                </c:pt>
                <c:pt idx="2">
                  <c:v>776.13329999999996</c:v>
                </c:pt>
                <c:pt idx="3">
                  <c:v>851.59019999999998</c:v>
                </c:pt>
                <c:pt idx="4">
                  <c:v>855.00109999999995</c:v>
                </c:pt>
                <c:pt idx="5">
                  <c:v>971.95039999999995</c:v>
                </c:pt>
                <c:pt idx="6">
                  <c:v>1017.0548</c:v>
                </c:pt>
                <c:pt idx="7">
                  <c:v>1028.7550000000001</c:v>
                </c:pt>
                <c:pt idx="8">
                  <c:v>779.53800000000001</c:v>
                </c:pt>
                <c:pt idx="9">
                  <c:v>769.66700000000003</c:v>
                </c:pt>
                <c:pt idx="10">
                  <c:v>853.56510000000003</c:v>
                </c:pt>
                <c:pt idx="11">
                  <c:v>920.44110000000001</c:v>
                </c:pt>
                <c:pt idx="12">
                  <c:v>888.54520000000002</c:v>
                </c:pt>
                <c:pt idx="13">
                  <c:v>973.10940000000005</c:v>
                </c:pt>
                <c:pt idx="14">
                  <c:v>973.29499999999996</c:v>
                </c:pt>
                <c:pt idx="15">
                  <c:v>1124.8485000000001</c:v>
                </c:pt>
                <c:pt idx="16">
                  <c:v>902.3768</c:v>
                </c:pt>
                <c:pt idx="17">
                  <c:v>960.86199999999997</c:v>
                </c:pt>
                <c:pt idx="18">
                  <c:v>1065.4863</c:v>
                </c:pt>
                <c:pt idx="19">
                  <c:v>974</c:v>
                </c:pt>
                <c:pt idx="20">
                  <c:v>811</c:v>
                </c:pt>
                <c:pt idx="21">
                  <c:v>998</c:v>
                </c:pt>
                <c:pt idx="22">
                  <c:v>908</c:v>
                </c:pt>
                <c:pt idx="23">
                  <c:v>942</c:v>
                </c:pt>
                <c:pt idx="24">
                  <c:v>1094</c:v>
                </c:pt>
                <c:pt idx="25">
                  <c:v>1030</c:v>
                </c:pt>
                <c:pt idx="26">
                  <c:v>901</c:v>
                </c:pt>
                <c:pt idx="27">
                  <c:v>880</c:v>
                </c:pt>
                <c:pt idx="28">
                  <c:v>769</c:v>
                </c:pt>
                <c:pt idx="29">
                  <c:v>812</c:v>
                </c:pt>
                <c:pt idx="30">
                  <c:v>780</c:v>
                </c:pt>
                <c:pt idx="31">
                  <c:v>742</c:v>
                </c:pt>
                <c:pt idx="32">
                  <c:v>575</c:v>
                </c:pt>
                <c:pt idx="33">
                  <c:v>756</c:v>
                </c:pt>
                <c:pt idx="34">
                  <c:v>649</c:v>
                </c:pt>
                <c:pt idx="35">
                  <c:v>698</c:v>
                </c:pt>
                <c:pt idx="36">
                  <c:v>681</c:v>
                </c:pt>
                <c:pt idx="37">
                  <c:v>696</c:v>
                </c:pt>
                <c:pt idx="38">
                  <c:v>652</c:v>
                </c:pt>
                <c:pt idx="39">
                  <c:v>514</c:v>
                </c:pt>
                <c:pt idx="40">
                  <c:v>498</c:v>
                </c:pt>
                <c:pt idx="41">
                  <c:v>535</c:v>
                </c:pt>
                <c:pt idx="42">
                  <c:v>567</c:v>
                </c:pt>
                <c:pt idx="43">
                  <c:v>465</c:v>
                </c:pt>
                <c:pt idx="44">
                  <c:v>485</c:v>
                </c:pt>
                <c:pt idx="45">
                  <c:v>565</c:v>
                </c:pt>
                <c:pt idx="46">
                  <c:v>648</c:v>
                </c:pt>
                <c:pt idx="47">
                  <c:v>688</c:v>
                </c:pt>
                <c:pt idx="48">
                  <c:v>694</c:v>
                </c:pt>
                <c:pt idx="49">
                  <c:v>589</c:v>
                </c:pt>
                <c:pt idx="50">
                  <c:v>588</c:v>
                </c:pt>
                <c:pt idx="51">
                  <c:v>595</c:v>
                </c:pt>
                <c:pt idx="52">
                  <c:v>550</c:v>
                </c:pt>
                <c:pt idx="53">
                  <c:v>532</c:v>
                </c:pt>
                <c:pt idx="54">
                  <c:v>556</c:v>
                </c:pt>
                <c:pt idx="55">
                  <c:v>619</c:v>
                </c:pt>
                <c:pt idx="56">
                  <c:v>451</c:v>
                </c:pt>
                <c:pt idx="57">
                  <c:v>633</c:v>
                </c:pt>
                <c:pt idx="58">
                  <c:v>633</c:v>
                </c:pt>
                <c:pt idx="59">
                  <c:v>574</c:v>
                </c:pt>
                <c:pt idx="60">
                  <c:v>531</c:v>
                </c:pt>
                <c:pt idx="61">
                  <c:v>557</c:v>
                </c:pt>
              </c:numCache>
            </c:numRef>
          </c:val>
          <c:extLst>
            <c:ext xmlns:c16="http://schemas.microsoft.com/office/drawing/2014/chart" uri="{C3380CC4-5D6E-409C-BE32-E72D297353CC}">
              <c16:uniqueId val="{00000000-8512-4895-8DEE-6D54E50212A0}"/>
            </c:ext>
          </c:extLst>
        </c:ser>
        <c:dLbls>
          <c:showLegendKey val="0"/>
          <c:showVal val="0"/>
          <c:showCatName val="0"/>
          <c:showSerName val="0"/>
          <c:showPercent val="0"/>
          <c:showBubbleSize val="0"/>
        </c:dLbls>
        <c:gapWidth val="150"/>
        <c:axId val="822515952"/>
        <c:axId val="822524272"/>
      </c:barChart>
      <c:lineChart>
        <c:grouping val="standard"/>
        <c:varyColors val="0"/>
        <c:ser>
          <c:idx val="2"/>
          <c:order val="1"/>
          <c:tx>
            <c:strRef>
              <c:f>[钢材出口单价.xls]Sheet1!$C$1</c:f>
              <c:strCache>
                <c:ptCount val="1"/>
                <c:pt idx="0">
                  <c:v>出口平均单价(右轴)</c:v>
                </c:pt>
              </c:strCache>
            </c:strRef>
          </c:tx>
          <c:spPr>
            <a:ln w="22225" cap="rnd">
              <a:solidFill>
                <a:schemeClr val="accent4"/>
              </a:solidFill>
              <a:round/>
            </a:ln>
            <a:effectLst/>
          </c:spPr>
          <c:marker>
            <c:symbol val="none"/>
          </c:marker>
          <c:cat>
            <c:numRef>
              <c:f>[钢材出口单价.xls]Sheet1!$A$2:$A$63</c:f>
              <c:numCache>
                <c:formatCode>yyyy\-mm;@</c:formatCode>
                <c:ptCount val="62"/>
                <c:pt idx="0">
                  <c:v>41820</c:v>
                </c:pt>
                <c:pt idx="1">
                  <c:v>41851</c:v>
                </c:pt>
                <c:pt idx="2">
                  <c:v>41882</c:v>
                </c:pt>
                <c:pt idx="3">
                  <c:v>41912</c:v>
                </c:pt>
                <c:pt idx="4">
                  <c:v>41943</c:v>
                </c:pt>
                <c:pt idx="5">
                  <c:v>41973</c:v>
                </c:pt>
                <c:pt idx="6">
                  <c:v>42004</c:v>
                </c:pt>
                <c:pt idx="7">
                  <c:v>42035</c:v>
                </c:pt>
                <c:pt idx="8">
                  <c:v>42063</c:v>
                </c:pt>
                <c:pt idx="9">
                  <c:v>42094</c:v>
                </c:pt>
                <c:pt idx="10">
                  <c:v>42124</c:v>
                </c:pt>
                <c:pt idx="11">
                  <c:v>42155</c:v>
                </c:pt>
                <c:pt idx="12">
                  <c:v>42185</c:v>
                </c:pt>
                <c:pt idx="13">
                  <c:v>42216</c:v>
                </c:pt>
                <c:pt idx="14">
                  <c:v>42247</c:v>
                </c:pt>
                <c:pt idx="15">
                  <c:v>42277</c:v>
                </c:pt>
                <c:pt idx="16">
                  <c:v>42308</c:v>
                </c:pt>
                <c:pt idx="17">
                  <c:v>42338</c:v>
                </c:pt>
                <c:pt idx="18">
                  <c:v>42369</c:v>
                </c:pt>
                <c:pt idx="19">
                  <c:v>42400</c:v>
                </c:pt>
                <c:pt idx="20">
                  <c:v>42429</c:v>
                </c:pt>
                <c:pt idx="21">
                  <c:v>42460</c:v>
                </c:pt>
                <c:pt idx="22">
                  <c:v>42490</c:v>
                </c:pt>
                <c:pt idx="23">
                  <c:v>42521</c:v>
                </c:pt>
                <c:pt idx="24">
                  <c:v>42551</c:v>
                </c:pt>
                <c:pt idx="25">
                  <c:v>42582</c:v>
                </c:pt>
                <c:pt idx="26">
                  <c:v>42613</c:v>
                </c:pt>
                <c:pt idx="27">
                  <c:v>42643</c:v>
                </c:pt>
                <c:pt idx="28">
                  <c:v>42674</c:v>
                </c:pt>
                <c:pt idx="29">
                  <c:v>42704</c:v>
                </c:pt>
                <c:pt idx="30">
                  <c:v>42735</c:v>
                </c:pt>
                <c:pt idx="31">
                  <c:v>42766</c:v>
                </c:pt>
                <c:pt idx="32">
                  <c:v>42794</c:v>
                </c:pt>
                <c:pt idx="33">
                  <c:v>42825</c:v>
                </c:pt>
                <c:pt idx="34">
                  <c:v>42855</c:v>
                </c:pt>
                <c:pt idx="35">
                  <c:v>42886</c:v>
                </c:pt>
                <c:pt idx="36">
                  <c:v>42916</c:v>
                </c:pt>
                <c:pt idx="37">
                  <c:v>42947</c:v>
                </c:pt>
                <c:pt idx="38">
                  <c:v>42978</c:v>
                </c:pt>
                <c:pt idx="39">
                  <c:v>43008</c:v>
                </c:pt>
                <c:pt idx="40">
                  <c:v>43039</c:v>
                </c:pt>
                <c:pt idx="41">
                  <c:v>43069</c:v>
                </c:pt>
                <c:pt idx="42">
                  <c:v>43100</c:v>
                </c:pt>
                <c:pt idx="43">
                  <c:v>43131</c:v>
                </c:pt>
                <c:pt idx="44">
                  <c:v>43159</c:v>
                </c:pt>
                <c:pt idx="45">
                  <c:v>43190</c:v>
                </c:pt>
                <c:pt idx="46">
                  <c:v>43220</c:v>
                </c:pt>
                <c:pt idx="47">
                  <c:v>43251</c:v>
                </c:pt>
                <c:pt idx="48">
                  <c:v>43281</c:v>
                </c:pt>
                <c:pt idx="49">
                  <c:v>43312</c:v>
                </c:pt>
                <c:pt idx="50">
                  <c:v>43343</c:v>
                </c:pt>
                <c:pt idx="51">
                  <c:v>43373</c:v>
                </c:pt>
                <c:pt idx="52">
                  <c:v>43404</c:v>
                </c:pt>
                <c:pt idx="53">
                  <c:v>43434</c:v>
                </c:pt>
                <c:pt idx="54">
                  <c:v>43465</c:v>
                </c:pt>
                <c:pt idx="55">
                  <c:v>43496</c:v>
                </c:pt>
                <c:pt idx="56">
                  <c:v>43524</c:v>
                </c:pt>
                <c:pt idx="57">
                  <c:v>43555</c:v>
                </c:pt>
                <c:pt idx="58">
                  <c:v>43585</c:v>
                </c:pt>
                <c:pt idx="59">
                  <c:v>43616</c:v>
                </c:pt>
                <c:pt idx="60">
                  <c:v>43646</c:v>
                </c:pt>
                <c:pt idx="61">
                  <c:v>43677</c:v>
                </c:pt>
              </c:numCache>
            </c:numRef>
          </c:cat>
          <c:val>
            <c:numRef>
              <c:f>[钢材出口单价.xls]Sheet1!$C$2:$C$63</c:f>
              <c:numCache>
                <c:formatCode>###,###,###,###,##0.00_ </c:formatCode>
                <c:ptCount val="62"/>
                <c:pt idx="0">
                  <c:v>788.113743</c:v>
                </c:pt>
                <c:pt idx="1">
                  <c:v>782.61844499999995</c:v>
                </c:pt>
                <c:pt idx="2">
                  <c:v>777.07132799999999</c:v>
                </c:pt>
                <c:pt idx="3">
                  <c:v>739.47439599999996</c:v>
                </c:pt>
                <c:pt idx="4">
                  <c:v>719.08881699999995</c:v>
                </c:pt>
                <c:pt idx="5">
                  <c:v>684.40148299999998</c:v>
                </c:pt>
                <c:pt idx="6">
                  <c:v>677.25130100000001</c:v>
                </c:pt>
                <c:pt idx="7">
                  <c:v>665.83902399999999</c:v>
                </c:pt>
                <c:pt idx="8">
                  <c:v>674.28916300000003</c:v>
                </c:pt>
                <c:pt idx="9">
                  <c:v>615.84729700000003</c:v>
                </c:pt>
                <c:pt idx="10">
                  <c:v>613.721901</c:v>
                </c:pt>
                <c:pt idx="11">
                  <c:v>579.97911499999998</c:v>
                </c:pt>
                <c:pt idx="12">
                  <c:v>575.16549599999996</c:v>
                </c:pt>
                <c:pt idx="13">
                  <c:v>546.635581</c:v>
                </c:pt>
                <c:pt idx="14">
                  <c:v>528.39691700000003</c:v>
                </c:pt>
                <c:pt idx="15">
                  <c:v>504.80059299999999</c:v>
                </c:pt>
                <c:pt idx="16">
                  <c:v>517.79217700000004</c:v>
                </c:pt>
                <c:pt idx="17">
                  <c:v>480.66369300000002</c:v>
                </c:pt>
                <c:pt idx="18">
                  <c:v>457.92002000000002</c:v>
                </c:pt>
                <c:pt idx="19">
                  <c:v>450.02279299999998</c:v>
                </c:pt>
                <c:pt idx="20">
                  <c:v>433.88816300000002</c:v>
                </c:pt>
                <c:pt idx="21">
                  <c:v>430.18627300000003</c:v>
                </c:pt>
                <c:pt idx="22">
                  <c:v>487.84063900000001</c:v>
                </c:pt>
                <c:pt idx="23">
                  <c:v>505.88704899999999</c:v>
                </c:pt>
                <c:pt idx="24">
                  <c:v>511.28583200000003</c:v>
                </c:pt>
                <c:pt idx="25">
                  <c:v>516.83621400000004</c:v>
                </c:pt>
                <c:pt idx="26">
                  <c:v>541.03185299999996</c:v>
                </c:pt>
                <c:pt idx="27">
                  <c:v>536.172955</c:v>
                </c:pt>
                <c:pt idx="28">
                  <c:v>544.10155999999995</c:v>
                </c:pt>
                <c:pt idx="29">
                  <c:v>561.92672400000004</c:v>
                </c:pt>
                <c:pt idx="30">
                  <c:v>589.38359000000003</c:v>
                </c:pt>
                <c:pt idx="31">
                  <c:v>618.56994599999996</c:v>
                </c:pt>
                <c:pt idx="32">
                  <c:v>617.50469599999997</c:v>
                </c:pt>
                <c:pt idx="33">
                  <c:v>677.97301600000003</c:v>
                </c:pt>
                <c:pt idx="34">
                  <c:v>734.47164899999996</c:v>
                </c:pt>
                <c:pt idx="35">
                  <c:v>722.28624600000001</c:v>
                </c:pt>
                <c:pt idx="36">
                  <c:v>709.46314199999995</c:v>
                </c:pt>
                <c:pt idx="37">
                  <c:v>687.406609</c:v>
                </c:pt>
                <c:pt idx="38">
                  <c:v>722.60935600000005</c:v>
                </c:pt>
                <c:pt idx="39">
                  <c:v>760.27509699999996</c:v>
                </c:pt>
                <c:pt idx="40">
                  <c:v>798.67891599999996</c:v>
                </c:pt>
                <c:pt idx="41">
                  <c:v>833.13046699999995</c:v>
                </c:pt>
                <c:pt idx="42">
                  <c:v>870.94303400000001</c:v>
                </c:pt>
                <c:pt idx="43">
                  <c:v>915.40752699999996</c:v>
                </c:pt>
                <c:pt idx="44">
                  <c:v>870.32577300000003</c:v>
                </c:pt>
                <c:pt idx="45">
                  <c:v>832.86442499999998</c:v>
                </c:pt>
                <c:pt idx="46">
                  <c:v>849.05786999999998</c:v>
                </c:pt>
                <c:pt idx="47">
                  <c:v>869.76584300000002</c:v>
                </c:pt>
                <c:pt idx="48">
                  <c:v>853.73025900000005</c:v>
                </c:pt>
                <c:pt idx="49">
                  <c:v>889.43667200000004</c:v>
                </c:pt>
                <c:pt idx="50">
                  <c:v>880.99591799999996</c:v>
                </c:pt>
                <c:pt idx="51">
                  <c:v>889.03562999999997</c:v>
                </c:pt>
                <c:pt idx="52">
                  <c:v>877.54200000000003</c:v>
                </c:pt>
                <c:pt idx="53">
                  <c:v>909.49379699999997</c:v>
                </c:pt>
                <c:pt idx="54">
                  <c:v>885.99820099999999</c:v>
                </c:pt>
                <c:pt idx="55">
                  <c:v>821.59967700000004</c:v>
                </c:pt>
                <c:pt idx="56">
                  <c:v>768.00554299999999</c:v>
                </c:pt>
                <c:pt idx="57">
                  <c:v>781.58246399999996</c:v>
                </c:pt>
                <c:pt idx="58">
                  <c:v>788.28230599999995</c:v>
                </c:pt>
                <c:pt idx="59">
                  <c:v>860.55540099999996</c:v>
                </c:pt>
                <c:pt idx="60">
                  <c:v>865.91845599999999</c:v>
                </c:pt>
                <c:pt idx="61">
                  <c:v>878.47396800000001</c:v>
                </c:pt>
              </c:numCache>
            </c:numRef>
          </c:val>
          <c:smooth val="0"/>
          <c:extLst>
            <c:ext xmlns:c16="http://schemas.microsoft.com/office/drawing/2014/chart" uri="{C3380CC4-5D6E-409C-BE32-E72D297353CC}">
              <c16:uniqueId val="{00000001-8512-4895-8DEE-6D54E50212A0}"/>
            </c:ext>
          </c:extLst>
        </c:ser>
        <c:dLbls>
          <c:showLegendKey val="0"/>
          <c:showVal val="0"/>
          <c:showCatName val="0"/>
          <c:showSerName val="0"/>
          <c:showPercent val="0"/>
          <c:showBubbleSize val="0"/>
        </c:dLbls>
        <c:marker val="1"/>
        <c:smooth val="0"/>
        <c:axId val="873874576"/>
        <c:axId val="873871248"/>
      </c:lineChart>
      <c:dateAx>
        <c:axId val="822515952"/>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22524272"/>
        <c:crosses val="autoZero"/>
        <c:auto val="1"/>
        <c:lblOffset val="100"/>
        <c:baseTimeUnit val="months"/>
      </c:dateAx>
      <c:valAx>
        <c:axId val="822524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22515952"/>
        <c:crosses val="autoZero"/>
        <c:crossBetween val="between"/>
      </c:valAx>
      <c:valAx>
        <c:axId val="873871248"/>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73874576"/>
        <c:crosses val="max"/>
        <c:crossBetween val="between"/>
      </c:valAx>
      <c:dateAx>
        <c:axId val="873874576"/>
        <c:scaling>
          <c:orientation val="minMax"/>
        </c:scaling>
        <c:delete val="1"/>
        <c:axPos val="b"/>
        <c:numFmt formatCode="yyyy\-mm;@" sourceLinked="1"/>
        <c:majorTickMark val="out"/>
        <c:minorTickMark val="none"/>
        <c:tickLblPos val="nextTo"/>
        <c:crossAx val="873871248"/>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0.8729</cdr:x>
      <cdr:y>0.0302</cdr:y>
    </cdr:from>
    <cdr:to>
      <cdr:x>0.98505</cdr:x>
      <cdr:y>0.08221</cdr:y>
    </cdr:to>
    <cdr:sp macro="" textlink="">
      <cdr:nvSpPr>
        <cdr:cNvPr id="2" name="文本框 1"/>
        <cdr:cNvSpPr txBox="1"/>
      </cdr:nvSpPr>
      <cdr:spPr>
        <a:xfrm xmlns:a="http://schemas.openxmlformats.org/drawingml/2006/main">
          <a:off x="7117080" y="137160"/>
          <a:ext cx="914400" cy="2362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zh-CN" altLang="en-US" sz="800">
              <a:latin typeface="微软雅黑" panose="020B0503020204020204" pitchFamily="34" charset="-122"/>
              <a:ea typeface="微软雅黑" panose="020B0503020204020204" pitchFamily="34" charset="-122"/>
            </a:rPr>
            <a:t>单位：吨</a:t>
          </a:r>
          <a:r>
            <a:rPr lang="en-US" altLang="zh-CN" sz="800">
              <a:latin typeface="微软雅黑" panose="020B0503020204020204" pitchFamily="34" charset="-122"/>
              <a:ea typeface="微软雅黑" panose="020B0503020204020204" pitchFamily="34" charset="-122"/>
            </a:rPr>
            <a:t>/</a:t>
          </a:r>
          <a:r>
            <a:rPr lang="zh-CN" altLang="en-US" sz="800">
              <a:latin typeface="微软雅黑" panose="020B0503020204020204" pitchFamily="34" charset="-122"/>
              <a:ea typeface="微软雅黑" panose="020B0503020204020204" pitchFamily="34" charset="-122"/>
            </a:rPr>
            <a:t>美元</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2019/8/26</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95985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383761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73392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637806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131018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2003660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1042755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9</a:t>
            </a:fld>
            <a:endParaRPr lang="zh-CN" altLang="en-US"/>
          </a:p>
        </p:txBody>
      </p:sp>
    </p:spTree>
    <p:extLst>
      <p:ext uri="{BB962C8B-B14F-4D97-AF65-F5344CB8AC3E}">
        <p14:creationId xmlns:p14="http://schemas.microsoft.com/office/powerpoint/2010/main" val="1467069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3592687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3069922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4142D0-0B85-441B-A27E-6DF502C7DB71}" type="slidenum">
              <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3323725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2117577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920149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1123051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1953120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2194393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1123031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19</a:t>
            </a:fld>
            <a:endParaRPr lang="zh-CN" altLang="en-US"/>
          </a:p>
        </p:txBody>
      </p:sp>
    </p:spTree>
    <p:extLst>
      <p:ext uri="{BB962C8B-B14F-4D97-AF65-F5344CB8AC3E}">
        <p14:creationId xmlns:p14="http://schemas.microsoft.com/office/powerpoint/2010/main" val="3063033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20</a:t>
            </a:fld>
            <a:endParaRPr lang="zh-CN" altLang="en-US"/>
          </a:p>
        </p:txBody>
      </p:sp>
    </p:spTree>
    <p:extLst>
      <p:ext uri="{BB962C8B-B14F-4D97-AF65-F5344CB8AC3E}">
        <p14:creationId xmlns:p14="http://schemas.microsoft.com/office/powerpoint/2010/main" val="840048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21</a:t>
            </a:fld>
            <a:endParaRPr lang="zh-CN" altLang="en-US"/>
          </a:p>
        </p:txBody>
      </p:sp>
    </p:spTree>
    <p:extLst>
      <p:ext uri="{BB962C8B-B14F-4D97-AF65-F5344CB8AC3E}">
        <p14:creationId xmlns:p14="http://schemas.microsoft.com/office/powerpoint/2010/main" val="2411873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22</a:t>
            </a:fld>
            <a:endParaRPr lang="zh-CN" altLang="en-US"/>
          </a:p>
        </p:txBody>
      </p:sp>
    </p:spTree>
    <p:extLst>
      <p:ext uri="{BB962C8B-B14F-4D97-AF65-F5344CB8AC3E}">
        <p14:creationId xmlns:p14="http://schemas.microsoft.com/office/powerpoint/2010/main" val="189805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23</a:t>
            </a:fld>
            <a:endParaRPr lang="zh-CN" altLang="en-US"/>
          </a:p>
        </p:txBody>
      </p:sp>
    </p:spTree>
    <p:extLst>
      <p:ext uri="{BB962C8B-B14F-4D97-AF65-F5344CB8AC3E}">
        <p14:creationId xmlns:p14="http://schemas.microsoft.com/office/powerpoint/2010/main" val="3659421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24</a:t>
            </a:fld>
            <a:endParaRPr lang="zh-CN" altLang="en-US"/>
          </a:p>
        </p:txBody>
      </p:sp>
    </p:spTree>
    <p:extLst>
      <p:ext uri="{BB962C8B-B14F-4D97-AF65-F5344CB8AC3E}">
        <p14:creationId xmlns:p14="http://schemas.microsoft.com/office/powerpoint/2010/main" val="3712569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67B44C27-96D6-4DF7-A622-3035F542E2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FBA1CDA7-49B9-4553-8D7E-1CAD0292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34820" name="灯片编号占位符 3">
            <a:extLst>
              <a:ext uri="{FF2B5EF4-FFF2-40B4-BE49-F238E27FC236}">
                <a16:creationId xmlns:a16="http://schemas.microsoft.com/office/drawing/2014/main" id="{3E097E44-38A6-4495-916C-80EA60430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1E260AB4-13B7-49A0-A643-B6A24E874532}" type="slidenum">
              <a:rPr lang="zh-CN" altLang="en-US"/>
              <a:pPr fontAlgn="base">
                <a:spcBef>
                  <a:spcPct val="0"/>
                </a:spcBef>
                <a:spcAft>
                  <a:spcPct val="0"/>
                </a:spcAft>
              </a:pPr>
              <a:t>25</a:t>
            </a:fld>
            <a:endParaRPr lang="zh-CN" altLang="en-US"/>
          </a:p>
        </p:txBody>
      </p:sp>
    </p:spTree>
    <p:extLst>
      <p:ext uri="{BB962C8B-B14F-4D97-AF65-F5344CB8AC3E}">
        <p14:creationId xmlns:p14="http://schemas.microsoft.com/office/powerpoint/2010/main" val="201431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2019/8/26</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2019/8/26</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2019/8/26</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2019/8/26</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2019/8/26</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2019/8/26</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2019/8/26</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2019/8/26</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2019/8/26</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2019/8/26</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647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a:solidFill>
                  <a:srgbClr val="A6A6A6"/>
                </a:solidFill>
                <a:latin typeface="微软雅黑" panose="020B0503020204020204" pitchFamily="34" charset="-122"/>
                <a:ea typeface="微软雅黑" panose="020B0503020204020204" pitchFamily="34" charset="-122"/>
              </a:rPr>
              <a:t>河钢集团有限公司</a:t>
            </a:r>
            <a:r>
              <a:rPr lang="en-US" altLang="zh-CN" sz="1000">
                <a:solidFill>
                  <a:srgbClr val="A6A6A6"/>
                </a:solidFill>
                <a:latin typeface="微软雅黑" panose="020B0503020204020204" pitchFamily="34" charset="-122"/>
                <a:ea typeface="微软雅黑" panose="020B0503020204020204" pitchFamily="34" charset="-122"/>
              </a:rPr>
              <a:t>/ HBIS GROUP CO.,LTD.</a:t>
            </a:r>
            <a:endParaRPr lang="zh-CN" altLang="en-US" sz="100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7" Type="http://schemas.microsoft.com/office/2007/relationships/hdphoto" Target="../media/hdphoto1.wdp"/><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54671"/>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3" y="2114550"/>
            <a:ext cx="11522075" cy="1027113"/>
          </a:xfrm>
        </p:spPr>
        <p:txBody>
          <a:bodyPr>
            <a:normAutofit/>
          </a:bodyPr>
          <a:lstStyle/>
          <a:p>
            <a:pPr fontAlgn="auto">
              <a:spcAft>
                <a:spcPts val="0"/>
              </a:spcAft>
              <a:defRPr/>
            </a:pPr>
            <a:r>
              <a:rPr lang="zh-CN" altLang="en-US" spc="600" dirty="0">
                <a:solidFill>
                  <a:schemeClr val="bg1"/>
                </a:solidFill>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a:solidFill>
                  <a:schemeClr val="bg1"/>
                </a:solidFill>
                <a:latin typeface="微软雅黑" panose="020B0503020204020204" pitchFamily="34" charset="-122"/>
                <a:ea typeface="微软雅黑" panose="020B0503020204020204" pitchFamily="34" charset="-122"/>
              </a:rPr>
              <a:t>2019</a:t>
            </a:r>
            <a:r>
              <a:rPr lang="zh-CN" altLang="zh-CN"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08</a:t>
            </a:r>
            <a:r>
              <a:rPr lang="zh-CN" altLang="zh-CN" sz="1200" dirty="0">
                <a:solidFill>
                  <a:schemeClr val="bg1"/>
                </a:solidFill>
                <a:latin typeface="微软雅黑" panose="020B0503020204020204" pitchFamily="34" charset="-122"/>
                <a:ea typeface="微软雅黑" panose="020B0503020204020204" pitchFamily="34" charset="-122"/>
              </a:rPr>
              <a:t>月</a:t>
            </a:r>
          </a:p>
        </p:txBody>
      </p:sp>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全球制造业</a:t>
            </a:r>
            <a:r>
              <a:rPr lang="en-US" altLang="zh-CN" sz="2400" dirty="0">
                <a:solidFill>
                  <a:srgbClr val="0075C2"/>
                </a:solidFill>
                <a:latin typeface="微软雅黑" panose="020B0503020204020204" pitchFamily="34" charset="-122"/>
                <a:ea typeface="微软雅黑" panose="020B0503020204020204" pitchFamily="34" charset="-122"/>
              </a:rPr>
              <a:t>PMI</a:t>
            </a:r>
            <a:r>
              <a:rPr lang="zh-CN" altLang="en-US" sz="2400" dirty="0">
                <a:solidFill>
                  <a:srgbClr val="0075C2"/>
                </a:solidFill>
                <a:latin typeface="微软雅黑" panose="020B0503020204020204" pitchFamily="34" charset="-122"/>
                <a:ea typeface="微软雅黑" panose="020B0503020204020204" pitchFamily="34" charset="-122"/>
              </a:rPr>
              <a:t>继续回落</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34598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55285"/>
            <a:ext cx="3238500" cy="3416320"/>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月份，摩根大通全球综合</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指数为</a:t>
            </a:r>
            <a:r>
              <a:rPr lang="en-US" altLang="zh-CN" dirty="0">
                <a:latin typeface="微软雅黑" panose="020B0503020204020204" pitchFamily="34" charset="-122"/>
                <a:ea typeface="微软雅黑" panose="020B0503020204020204" pitchFamily="34" charset="-122"/>
              </a:rPr>
              <a:t>51.7</a:t>
            </a:r>
            <a:r>
              <a:rPr lang="zh-CN" altLang="en-US" dirty="0">
                <a:latin typeface="微软雅黑" panose="020B0503020204020204" pitchFamily="34" charset="-122"/>
                <a:ea typeface="微软雅黑" panose="020B0503020204020204" pitchFamily="34" charset="-122"/>
              </a:rPr>
              <a:t>，环比回升</a:t>
            </a:r>
            <a:r>
              <a:rPr lang="en-US" altLang="zh-CN" dirty="0">
                <a:latin typeface="微软雅黑" panose="020B0503020204020204" pitchFamily="34" charset="-122"/>
                <a:ea typeface="微软雅黑" panose="020B0503020204020204" pitchFamily="34" charset="-122"/>
              </a:rPr>
              <a:t>0.5</a:t>
            </a:r>
            <a:r>
              <a:rPr lang="zh-CN" altLang="en-US" dirty="0">
                <a:latin typeface="微软雅黑" panose="020B0503020204020204" pitchFamily="34" charset="-122"/>
                <a:ea typeface="微软雅黑" panose="020B0503020204020204" pitchFamily="34" charset="-122"/>
              </a:rPr>
              <a:t>个百分点；摩根大通全球服务业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52.5</a:t>
            </a:r>
            <a:r>
              <a:rPr lang="zh-CN" altLang="en-US" dirty="0">
                <a:latin typeface="微软雅黑" panose="020B0503020204020204" pitchFamily="34" charset="-122"/>
                <a:ea typeface="微软雅黑" panose="020B0503020204020204" pitchFamily="34" charset="-122"/>
              </a:rPr>
              <a:t>，环比回升</a:t>
            </a:r>
            <a:r>
              <a:rPr lang="en-US" altLang="zh-CN" dirty="0">
                <a:latin typeface="微软雅黑" panose="020B0503020204020204" pitchFamily="34" charset="-122"/>
                <a:ea typeface="微软雅黑" panose="020B0503020204020204" pitchFamily="34" charset="-122"/>
              </a:rPr>
              <a:t>0.6</a:t>
            </a:r>
            <a:r>
              <a:rPr lang="zh-CN" altLang="en-US" dirty="0">
                <a:latin typeface="微软雅黑" panose="020B0503020204020204" pitchFamily="34" charset="-122"/>
                <a:ea typeface="微软雅黑" panose="020B0503020204020204" pitchFamily="34" charset="-122"/>
              </a:rPr>
              <a:t>个百分点；摩根大通全球制造业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49.3</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0.1</a:t>
            </a:r>
            <a:r>
              <a:rPr lang="zh-CN" altLang="en-US" dirty="0">
                <a:latin typeface="微软雅黑" panose="020B0503020204020204" pitchFamily="34" charset="-122"/>
                <a:ea typeface="微软雅黑" panose="020B0503020204020204" pitchFamily="34" charset="-122"/>
              </a:rPr>
              <a:t>个百分点。创</a:t>
            </a:r>
            <a:r>
              <a:rPr lang="en-US" altLang="zh-CN" dirty="0">
                <a:latin typeface="微软雅黑" panose="020B0503020204020204" pitchFamily="34" charset="-122"/>
                <a:ea typeface="微软雅黑" panose="020B0503020204020204" pitchFamily="34" charset="-122"/>
              </a:rPr>
              <a:t>2012</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月份以来最低水平 。</a:t>
            </a:r>
          </a:p>
        </p:txBody>
      </p:sp>
      <p:graphicFrame>
        <p:nvGraphicFramePr>
          <p:cNvPr id="7" name="图表 6">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780951473"/>
              </p:ext>
            </p:extLst>
          </p:nvPr>
        </p:nvGraphicFramePr>
        <p:xfrm>
          <a:off x="265112" y="908050"/>
          <a:ext cx="8351837"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681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err="1">
                <a:solidFill>
                  <a:srgbClr val="0075C2"/>
                </a:solidFill>
                <a:latin typeface="微软雅黑" panose="020B0503020204020204" pitchFamily="34" charset="-122"/>
                <a:ea typeface="微软雅黑" panose="020B0503020204020204" pitchFamily="34" charset="-122"/>
              </a:rPr>
              <a:t>BDI</a:t>
            </a:r>
            <a:r>
              <a:rPr lang="zh-CN" altLang="en-US" sz="2400" dirty="0">
                <a:solidFill>
                  <a:srgbClr val="0075C2"/>
                </a:solidFill>
                <a:latin typeface="微软雅黑" panose="020B0503020204020204" pitchFamily="34" charset="-122"/>
                <a:ea typeface="微软雅黑" panose="020B0503020204020204" pitchFamily="34" charset="-122"/>
              </a:rPr>
              <a:t>继续反弹，</a:t>
            </a:r>
            <a:r>
              <a:rPr lang="en-US" altLang="zh-CN" sz="2400" dirty="0">
                <a:solidFill>
                  <a:srgbClr val="0075C2"/>
                </a:solidFill>
                <a:latin typeface="微软雅黑" panose="020B0503020204020204" pitchFamily="34" charset="-122"/>
                <a:ea typeface="微软雅黑" panose="020B0503020204020204" pitchFamily="34" charset="-122"/>
              </a:rPr>
              <a:t>CRB</a:t>
            </a:r>
            <a:r>
              <a:rPr lang="zh-CN" altLang="en-US" sz="2400" dirty="0">
                <a:solidFill>
                  <a:srgbClr val="0075C2"/>
                </a:solidFill>
                <a:latin typeface="微软雅黑" panose="020B0503020204020204" pitchFamily="34" charset="-122"/>
                <a:ea typeface="微软雅黑" panose="020B0503020204020204" pitchFamily="34" charset="-122"/>
              </a:rPr>
              <a:t>现货指数加速下行</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509085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8539" y="1273315"/>
            <a:ext cx="3236912" cy="3000821"/>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截至</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BDI</a:t>
            </a:r>
            <a:r>
              <a:rPr lang="zh-CN" altLang="en-US" dirty="0">
                <a:latin typeface="微软雅黑" panose="020B0503020204020204" pitchFamily="34" charset="-122"/>
                <a:ea typeface="微软雅黑" panose="020B0503020204020204" pitchFamily="34" charset="-122"/>
              </a:rPr>
              <a:t>报</a:t>
            </a:r>
            <a:r>
              <a:rPr lang="en-US" altLang="zh-CN" dirty="0">
                <a:latin typeface="微软雅黑" panose="020B0503020204020204" pitchFamily="34" charset="-122"/>
                <a:ea typeface="微软雅黑" panose="020B0503020204020204" pitchFamily="34" charset="-122"/>
              </a:rPr>
              <a:t>2118</a:t>
            </a:r>
            <a:r>
              <a:rPr lang="zh-CN" altLang="en-US" dirty="0">
                <a:latin typeface="微软雅黑" panose="020B0503020204020204" pitchFamily="34" charset="-122"/>
                <a:ea typeface="微软雅黑" panose="020B0503020204020204" pitchFamily="34" charset="-122"/>
              </a:rPr>
              <a:t>点，较上月末涨</a:t>
            </a:r>
            <a:r>
              <a:rPr lang="en-US" altLang="zh-CN" dirty="0">
                <a:latin typeface="微软雅黑" panose="020B0503020204020204" pitchFamily="34" charset="-122"/>
                <a:ea typeface="微软雅黑" panose="020B0503020204020204" pitchFamily="34" charset="-122"/>
              </a:rPr>
              <a:t>250</a:t>
            </a:r>
            <a:r>
              <a:rPr lang="zh-CN" altLang="en-US" dirty="0">
                <a:latin typeface="微软雅黑" panose="020B0503020204020204" pitchFamily="34" charset="-122"/>
                <a:ea typeface="微软雅黑" panose="020B0503020204020204" pitchFamily="34" charset="-122"/>
              </a:rPr>
              <a:t>点，较年内低点涨</a:t>
            </a:r>
            <a:r>
              <a:rPr lang="en-US" altLang="zh-CN" dirty="0">
                <a:latin typeface="微软雅黑" panose="020B0503020204020204" pitchFamily="34" charset="-122"/>
                <a:ea typeface="微软雅黑" panose="020B0503020204020204" pitchFamily="34" charset="-122"/>
              </a:rPr>
              <a:t>1523</a:t>
            </a:r>
            <a:r>
              <a:rPr lang="zh-CN" altLang="en-US" dirty="0">
                <a:latin typeface="微软雅黑" panose="020B0503020204020204" pitchFamily="34" charset="-122"/>
                <a:ea typeface="微软雅黑" panose="020B0503020204020204" pitchFamily="34" charset="-122"/>
              </a:rPr>
              <a:t>点，涨</a:t>
            </a:r>
            <a:r>
              <a:rPr lang="en-US" altLang="zh-CN" dirty="0">
                <a:latin typeface="微软雅黑" panose="020B0503020204020204" pitchFamily="34" charset="-122"/>
                <a:ea typeface="微软雅黑" panose="020B0503020204020204" pitchFamily="34" charset="-122"/>
              </a:rPr>
              <a:t>255.97%</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CRB</a:t>
            </a:r>
            <a:r>
              <a:rPr lang="zh-CN" altLang="en-US" dirty="0">
                <a:latin typeface="微软雅黑" panose="020B0503020204020204" pitchFamily="34" charset="-122"/>
                <a:ea typeface="微软雅黑" panose="020B0503020204020204" pitchFamily="34" charset="-122"/>
              </a:rPr>
              <a:t>现货指数收</a:t>
            </a:r>
            <a:r>
              <a:rPr lang="en-US" altLang="zh-CN" dirty="0">
                <a:latin typeface="微软雅黑" panose="020B0503020204020204" pitchFamily="34" charset="-122"/>
                <a:ea typeface="微软雅黑" panose="020B0503020204020204" pitchFamily="34" charset="-122"/>
              </a:rPr>
              <a:t>395.93</a:t>
            </a:r>
            <a:r>
              <a:rPr lang="zh-CN" altLang="en-US" dirty="0">
                <a:latin typeface="微软雅黑" panose="020B0503020204020204" pitchFamily="34" charset="-122"/>
                <a:ea typeface="微软雅黑" panose="020B0503020204020204" pitchFamily="34" charset="-122"/>
              </a:rPr>
              <a:t>点，较上月末降</a:t>
            </a:r>
            <a:r>
              <a:rPr lang="en-US" altLang="zh-CN" dirty="0">
                <a:latin typeface="微软雅黑" panose="020B0503020204020204" pitchFamily="34" charset="-122"/>
                <a:ea typeface="微软雅黑" panose="020B0503020204020204" pitchFamily="34" charset="-122"/>
              </a:rPr>
              <a:t>37.23</a:t>
            </a:r>
            <a:r>
              <a:rPr lang="zh-CN" altLang="en-US" dirty="0">
                <a:latin typeface="微软雅黑" panose="020B0503020204020204" pitchFamily="34" charset="-122"/>
                <a:ea typeface="微软雅黑" panose="020B0503020204020204" pitchFamily="34" charset="-122"/>
              </a:rPr>
              <a:t>点，降</a:t>
            </a:r>
            <a:r>
              <a:rPr lang="en-US" altLang="zh-CN" dirty="0">
                <a:latin typeface="微软雅黑" panose="020B0503020204020204" pitchFamily="34" charset="-122"/>
                <a:ea typeface="微软雅黑" panose="020B0503020204020204" pitchFamily="34" charset="-122"/>
              </a:rPr>
              <a:t>1.79%</a:t>
            </a:r>
            <a:r>
              <a:rPr lang="zh-CN" altLang="en-US" dirty="0">
                <a:latin typeface="微软雅黑" panose="020B0503020204020204" pitchFamily="34" charset="-122"/>
                <a:ea typeface="微软雅黑" panose="020B0503020204020204" pitchFamily="34" charset="-122"/>
              </a:rPr>
              <a:t>，创年内新低，且下跌幅度明显加大。</a:t>
            </a:r>
          </a:p>
        </p:txBody>
      </p:sp>
      <p:graphicFrame>
        <p:nvGraphicFramePr>
          <p:cNvPr id="7" name="图表 6">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809984371"/>
              </p:ext>
            </p:extLst>
          </p:nvPr>
        </p:nvGraphicFramePr>
        <p:xfrm>
          <a:off x="265113" y="908050"/>
          <a:ext cx="8353426"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72784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能源、初级工业原料价格全面下行</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58564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8537" y="1945615"/>
            <a:ext cx="3326852" cy="2585323"/>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月份能源及初级工业原料价格全面下行，其中布伦特原油下跌</a:t>
            </a:r>
            <a:r>
              <a:rPr lang="en-US" altLang="zh-CN" dirty="0">
                <a:latin typeface="微软雅黑" panose="020B0503020204020204" pitchFamily="34" charset="-122"/>
                <a:ea typeface="微软雅黑" panose="020B0503020204020204" pitchFamily="34" charset="-122"/>
              </a:rPr>
              <a:t>4.67%</a:t>
            </a:r>
            <a:r>
              <a:rPr lang="zh-CN" altLang="en-US" dirty="0">
                <a:latin typeface="微软雅黑" panose="020B0503020204020204" pitchFamily="34" charset="-122"/>
                <a:ea typeface="微软雅黑" panose="020B0503020204020204" pitchFamily="34" charset="-122"/>
              </a:rPr>
              <a:t>，焦煤下跌</a:t>
            </a:r>
            <a:r>
              <a:rPr lang="en-US" altLang="zh-CN" dirty="0">
                <a:latin typeface="微软雅黑" panose="020B0503020204020204" pitchFamily="34" charset="-122"/>
                <a:ea typeface="微软雅黑" panose="020B0503020204020204" pitchFamily="34" charset="-122"/>
              </a:rPr>
              <a:t>5.32%</a:t>
            </a:r>
            <a:r>
              <a:rPr lang="zh-CN" altLang="en-US" dirty="0">
                <a:latin typeface="微软雅黑" panose="020B0503020204020204" pitchFamily="34" charset="-122"/>
                <a:ea typeface="微软雅黑" panose="020B0503020204020204" pitchFamily="34" charset="-122"/>
              </a:rPr>
              <a:t>，焦炭下跌</a:t>
            </a:r>
            <a:r>
              <a:rPr lang="en-US" altLang="zh-CN" dirty="0">
                <a:latin typeface="微软雅黑" panose="020B0503020204020204" pitchFamily="34" charset="-122"/>
                <a:ea typeface="微软雅黑" panose="020B0503020204020204" pitchFamily="34" charset="-122"/>
              </a:rPr>
              <a:t>10.29%</a:t>
            </a:r>
            <a:r>
              <a:rPr lang="zh-CN" altLang="en-US" dirty="0">
                <a:latin typeface="微软雅黑" panose="020B0503020204020204" pitchFamily="34" charset="-122"/>
                <a:ea typeface="微软雅黑" panose="020B0503020204020204" pitchFamily="34" charset="-122"/>
              </a:rPr>
              <a:t>，天然橡胶下跌</a:t>
            </a:r>
            <a:r>
              <a:rPr lang="en-US" altLang="zh-CN" dirty="0">
                <a:latin typeface="微软雅黑" panose="020B0503020204020204" pitchFamily="34" charset="-122"/>
                <a:ea typeface="微软雅黑" panose="020B0503020204020204" pitchFamily="34" charset="-122"/>
              </a:rPr>
              <a:t>10.34%</a:t>
            </a:r>
            <a:r>
              <a:rPr lang="zh-CN" altLang="en-US" dirty="0">
                <a:latin typeface="微软雅黑" panose="020B0503020204020204" pitchFamily="34" charset="-122"/>
                <a:ea typeface="微软雅黑" panose="020B0503020204020204" pitchFamily="34" charset="-122"/>
              </a:rPr>
              <a:t>，铁矿石下跌</a:t>
            </a:r>
            <a:r>
              <a:rPr lang="en-US" altLang="zh-CN" dirty="0">
                <a:latin typeface="微软雅黑" panose="020B0503020204020204" pitchFamily="34" charset="-122"/>
                <a:ea typeface="微软雅黑" panose="020B0503020204020204" pitchFamily="34" charset="-122"/>
              </a:rPr>
              <a:t>28.42%</a:t>
            </a:r>
            <a:r>
              <a:rPr lang="zh-CN" altLang="en-US" dirty="0">
                <a:latin typeface="微软雅黑" panose="020B0503020204020204" pitchFamily="34" charset="-122"/>
                <a:ea typeface="微软雅黑" panose="020B0503020204020204" pitchFamily="34" charset="-122"/>
              </a:rPr>
              <a:t>。</a:t>
            </a:r>
          </a:p>
        </p:txBody>
      </p:sp>
      <p:graphicFrame>
        <p:nvGraphicFramePr>
          <p:cNvPr id="7" name="图表 6">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488345715"/>
              </p:ext>
            </p:extLst>
          </p:nvPr>
        </p:nvGraphicFramePr>
        <p:xfrm>
          <a:off x="265114" y="908050"/>
          <a:ext cx="8353423"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8647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基本金属价格走势分化</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14595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625633"/>
            <a:ext cx="3238499" cy="2169825"/>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月份基本金属价格走势分化</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其中铜下跌</a:t>
            </a:r>
            <a:r>
              <a:rPr lang="en-US" altLang="zh-CN" dirty="0">
                <a:latin typeface="微软雅黑" panose="020B0503020204020204" pitchFamily="34" charset="-122"/>
                <a:ea typeface="微软雅黑" panose="020B0503020204020204" pitchFamily="34" charset="-122"/>
              </a:rPr>
              <a:t>3.87%</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锡下跌</a:t>
            </a:r>
            <a:r>
              <a:rPr lang="en-US" altLang="zh-CN" dirty="0">
                <a:latin typeface="微软雅黑" panose="020B0503020204020204" pitchFamily="34" charset="-122"/>
                <a:ea typeface="微软雅黑" panose="020B0503020204020204" pitchFamily="34" charset="-122"/>
              </a:rPr>
              <a:t>6.37%</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镍上涨</a:t>
            </a:r>
            <a:r>
              <a:rPr lang="en-US" altLang="zh-CN" dirty="0">
                <a:latin typeface="微软雅黑" panose="020B0503020204020204" pitchFamily="34" charset="-122"/>
                <a:ea typeface="微软雅黑" panose="020B0503020204020204" pitchFamily="34" charset="-122"/>
              </a:rPr>
              <a:t>9.71%</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铝下跌</a:t>
            </a:r>
            <a:r>
              <a:rPr lang="en-US" altLang="zh-CN" dirty="0">
                <a:latin typeface="微软雅黑" panose="020B0503020204020204" pitchFamily="34" charset="-122"/>
                <a:ea typeface="微软雅黑" panose="020B0503020204020204" pitchFamily="34" charset="-122"/>
              </a:rPr>
              <a:t>1.44%</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锌下跌</a:t>
            </a:r>
            <a:r>
              <a:rPr lang="en-US" altLang="zh-CN" dirty="0">
                <a:latin typeface="微软雅黑" panose="020B0503020204020204" pitchFamily="34" charset="-122"/>
                <a:ea typeface="微软雅黑" panose="020B0503020204020204" pitchFamily="34" charset="-122"/>
              </a:rPr>
              <a:t>6.95%</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铅上涨</a:t>
            </a:r>
            <a:r>
              <a:rPr lang="en-US" altLang="zh-CN" dirty="0">
                <a:latin typeface="微软雅黑" panose="020B0503020204020204" pitchFamily="34" charset="-122"/>
                <a:ea typeface="微软雅黑" panose="020B0503020204020204" pitchFamily="34" charset="-122"/>
              </a:rPr>
              <a:t>5.20%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304730407"/>
              </p:ext>
            </p:extLst>
          </p:nvPr>
        </p:nvGraphicFramePr>
        <p:xfrm>
          <a:off x="265113" y="908049"/>
          <a:ext cx="8351837" cy="52212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8632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避险情绪回升，贵金属价格大幅上涨</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14595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18064"/>
            <a:ext cx="3308349" cy="1705403"/>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23</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月份贵金属价格大幅上涨，黄金收</a:t>
            </a:r>
            <a:r>
              <a:rPr lang="en-US" altLang="zh-CN" dirty="0">
                <a:latin typeface="微软雅黑" panose="020B0503020204020204" pitchFamily="34" charset="-122"/>
                <a:ea typeface="微软雅黑" panose="020B0503020204020204" pitchFamily="34" charset="-122"/>
              </a:rPr>
              <a:t>343.56</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克，较上月末涨</a:t>
            </a:r>
            <a:r>
              <a:rPr lang="en-US" altLang="zh-CN" dirty="0">
                <a:latin typeface="微软雅黑" panose="020B0503020204020204" pitchFamily="34" charset="-122"/>
                <a:ea typeface="微软雅黑" panose="020B0503020204020204" pitchFamily="34" charset="-122"/>
              </a:rPr>
              <a:t>7.67%</a:t>
            </a:r>
            <a:r>
              <a:rPr lang="zh-CN" altLang="en-US" dirty="0">
                <a:latin typeface="微软雅黑" panose="020B0503020204020204" pitchFamily="34" charset="-122"/>
                <a:ea typeface="微软雅黑" panose="020B0503020204020204" pitchFamily="34" charset="-122"/>
              </a:rPr>
              <a:t>；白银</a:t>
            </a:r>
            <a:r>
              <a:rPr lang="en-US" altLang="zh-CN" dirty="0">
                <a:latin typeface="微软雅黑" panose="020B0503020204020204" pitchFamily="34" charset="-122"/>
                <a:ea typeface="微软雅黑" panose="020B0503020204020204" pitchFamily="34" charset="-122"/>
              </a:rPr>
              <a:t>4.161</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克，较上月末涨</a:t>
            </a:r>
            <a:r>
              <a:rPr lang="en-US" altLang="zh-CN" dirty="0">
                <a:latin typeface="微软雅黑" panose="020B0503020204020204" pitchFamily="34" charset="-122"/>
                <a:ea typeface="微软雅黑" panose="020B0503020204020204" pitchFamily="34" charset="-122"/>
              </a:rPr>
              <a:t>6.2%</a:t>
            </a:r>
          </a:p>
        </p:txBody>
      </p:sp>
      <p:graphicFrame>
        <p:nvGraphicFramePr>
          <p:cNvPr id="8" name="图表 7"/>
          <p:cNvGraphicFramePr>
            <a:graphicFrameLocks/>
          </p:cNvGraphicFramePr>
          <p:nvPr>
            <p:extLst>
              <p:ext uri="{D42A27DB-BD31-4B8C-83A1-F6EECF244321}">
                <p14:modId xmlns:p14="http://schemas.microsoft.com/office/powerpoint/2010/main" val="3983389011"/>
              </p:ext>
            </p:extLst>
          </p:nvPr>
        </p:nvGraphicFramePr>
        <p:xfrm>
          <a:off x="266701" y="908050"/>
          <a:ext cx="8350250"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3061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全球钢价走势分化</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52657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73469"/>
            <a:ext cx="3308350" cy="2585323"/>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近一个月国际钢铁价格指数下跌</a:t>
            </a:r>
            <a:r>
              <a:rPr lang="en-US" altLang="zh-CN" dirty="0">
                <a:latin typeface="微软雅黑" panose="020B0503020204020204" pitchFamily="34" charset="-122"/>
                <a:ea typeface="微软雅黑" panose="020B0503020204020204" pitchFamily="34" charset="-122"/>
              </a:rPr>
              <a:t>0.96%</a:t>
            </a:r>
            <a:r>
              <a:rPr lang="zh-CN" altLang="en-US" dirty="0">
                <a:latin typeface="微软雅黑" panose="020B0503020204020204" pitchFamily="34" charset="-122"/>
                <a:ea typeface="微软雅黑" panose="020B0503020204020204" pitchFamily="34" charset="-122"/>
              </a:rPr>
              <a:t>，北美指数上涨</a:t>
            </a:r>
            <a:r>
              <a:rPr lang="en-US" altLang="zh-CN" dirty="0">
                <a:latin typeface="微软雅黑" panose="020B0503020204020204" pitchFamily="34" charset="-122"/>
                <a:ea typeface="微软雅黑" panose="020B0503020204020204" pitchFamily="34" charset="-122"/>
              </a:rPr>
              <a:t>4.43%</a:t>
            </a:r>
            <a:r>
              <a:rPr lang="zh-CN" altLang="en-US" dirty="0">
                <a:latin typeface="微软雅黑" panose="020B0503020204020204" pitchFamily="34" charset="-122"/>
                <a:ea typeface="微软雅黑" panose="020B0503020204020204" pitchFamily="34" charset="-122"/>
              </a:rPr>
              <a:t>，欧洲指数上涨</a:t>
            </a:r>
            <a:r>
              <a:rPr lang="en-US" altLang="zh-CN" dirty="0">
                <a:latin typeface="微软雅黑" panose="020B0503020204020204" pitchFamily="34" charset="-122"/>
                <a:ea typeface="微软雅黑" panose="020B0503020204020204" pitchFamily="34" charset="-122"/>
              </a:rPr>
              <a:t>0.48%</a:t>
            </a:r>
            <a:r>
              <a:rPr lang="zh-CN" altLang="en-US" dirty="0">
                <a:latin typeface="微软雅黑" panose="020B0503020204020204" pitchFamily="34" charset="-122"/>
                <a:ea typeface="微软雅黑" panose="020B0503020204020204" pitchFamily="34" charset="-122"/>
              </a:rPr>
              <a:t>，亚洲指数下跌</a:t>
            </a:r>
            <a:r>
              <a:rPr lang="en-US" altLang="zh-CN" dirty="0">
                <a:latin typeface="微软雅黑" panose="020B0503020204020204" pitchFamily="34" charset="-122"/>
                <a:ea typeface="微软雅黑" panose="020B0503020204020204" pitchFamily="34" charset="-122"/>
              </a:rPr>
              <a:t>3.29%</a:t>
            </a:r>
            <a:r>
              <a:rPr lang="zh-CN" altLang="en-US" dirty="0">
                <a:latin typeface="微软雅黑" panose="020B0503020204020204" pitchFamily="34" charset="-122"/>
                <a:ea typeface="微软雅黑" panose="020B0503020204020204" pitchFamily="34" charset="-122"/>
              </a:rPr>
              <a:t>，我的钢铁中国综合钢价指数下跌</a:t>
            </a:r>
            <a:r>
              <a:rPr lang="en-US" altLang="zh-CN" dirty="0">
                <a:latin typeface="微软雅黑" panose="020B0503020204020204" pitchFamily="34" charset="-122"/>
                <a:ea typeface="微软雅黑" panose="020B0503020204020204" pitchFamily="34" charset="-122"/>
              </a:rPr>
              <a:t>3.41%</a:t>
            </a:r>
            <a:r>
              <a:rPr lang="zh-CN" altLang="en-US" dirty="0">
                <a:latin typeface="微软雅黑" panose="020B0503020204020204" pitchFamily="34" charset="-122"/>
                <a:ea typeface="微软雅黑" panose="020B0503020204020204" pitchFamily="34" charset="-122"/>
              </a:rPr>
              <a:t>。</a:t>
            </a:r>
          </a:p>
        </p:txBody>
      </p:sp>
      <p:graphicFrame>
        <p:nvGraphicFramePr>
          <p:cNvPr id="7" name="图表 6">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3202103763"/>
              </p:ext>
            </p:extLst>
          </p:nvPr>
        </p:nvGraphicFramePr>
        <p:xfrm>
          <a:off x="265114" y="908050"/>
          <a:ext cx="8351836"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4422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美元指数先抑后扬，人民币小幅贬值</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92862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47074"/>
            <a:ext cx="3308350" cy="3000821"/>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日美元指数收</a:t>
            </a:r>
            <a:r>
              <a:rPr lang="en-US" altLang="zh-CN">
                <a:latin typeface="微软雅黑" panose="020B0503020204020204" pitchFamily="34" charset="-122"/>
                <a:ea typeface="微软雅黑" panose="020B0503020204020204" pitchFamily="34" charset="-122"/>
              </a:rPr>
              <a:t>98.2136</a:t>
            </a:r>
            <a:r>
              <a:rPr lang="zh-CN" altLang="en-US" dirty="0">
                <a:latin typeface="微软雅黑" panose="020B0503020204020204" pitchFamily="34" charset="-122"/>
                <a:ea typeface="微软雅黑" panose="020B0503020204020204" pitchFamily="34" charset="-122"/>
              </a:rPr>
              <a:t>，月环比下跌</a:t>
            </a:r>
            <a:r>
              <a:rPr lang="en-US" altLang="zh-CN" dirty="0">
                <a:latin typeface="微软雅黑" panose="020B0503020204020204" pitchFamily="34" charset="-122"/>
                <a:ea typeface="微软雅黑" panose="020B0503020204020204" pitchFamily="34" charset="-122"/>
              </a:rPr>
              <a:t>0.36%</a:t>
            </a:r>
            <a:r>
              <a:rPr lang="zh-CN" altLang="en-US" dirty="0">
                <a:latin typeface="微软雅黑" panose="020B0503020204020204" pitchFamily="34" charset="-122"/>
                <a:ea typeface="微软雅黑" panose="020B0503020204020204" pitchFamily="34" charset="-122"/>
              </a:rPr>
              <a:t>；美元兑人民币收</a:t>
            </a:r>
            <a:r>
              <a:rPr lang="en-US" altLang="zh-CN" dirty="0">
                <a:latin typeface="微软雅黑" panose="020B0503020204020204" pitchFamily="34" charset="-122"/>
                <a:ea typeface="微软雅黑" panose="020B0503020204020204" pitchFamily="34" charset="-122"/>
              </a:rPr>
              <a:t>7.0572</a:t>
            </a:r>
            <a:r>
              <a:rPr lang="zh-CN" altLang="en-US" dirty="0">
                <a:latin typeface="微软雅黑" panose="020B0503020204020204" pitchFamily="34" charset="-122"/>
                <a:ea typeface="微软雅黑" panose="020B0503020204020204" pitchFamily="34" charset="-122"/>
              </a:rPr>
              <a:t>，人民币兑美元较</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月末贬值</a:t>
            </a:r>
            <a:r>
              <a:rPr lang="en-US" altLang="zh-CN" dirty="0">
                <a:latin typeface="微软雅黑" panose="020B0503020204020204" pitchFamily="34" charset="-122"/>
                <a:ea typeface="微软雅黑" panose="020B0503020204020204" pitchFamily="34" charset="-122"/>
              </a:rPr>
              <a:t>2.40%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gn="just">
              <a:lnSpc>
                <a:spcPct val="150000"/>
              </a:lnSpc>
            </a:pP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年来，人民币兑美元累计贬值</a:t>
            </a:r>
            <a:r>
              <a:rPr lang="en-US" altLang="zh-CN" dirty="0">
                <a:latin typeface="微软雅黑" panose="020B0503020204020204" pitchFamily="34" charset="-122"/>
                <a:ea typeface="微软雅黑" panose="020B0503020204020204" pitchFamily="34" charset="-122"/>
              </a:rPr>
              <a:t>2.71%</a:t>
            </a:r>
            <a:r>
              <a:rPr lang="zh-CN" altLang="en-US" dirty="0">
                <a:latin typeface="微软雅黑" panose="020B0503020204020204" pitchFamily="34" charset="-122"/>
                <a:ea typeface="微软雅黑" panose="020B0503020204020204" pitchFamily="34" charset="-122"/>
              </a:rPr>
              <a:t>，美元指数累计上涨</a:t>
            </a:r>
            <a:r>
              <a:rPr lang="en-US" altLang="zh-CN" dirty="0">
                <a:latin typeface="微软雅黑" panose="020B0503020204020204" pitchFamily="34" charset="-122"/>
                <a:ea typeface="微软雅黑" panose="020B0503020204020204" pitchFamily="34" charset="-122"/>
              </a:rPr>
              <a:t>1.91%</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a:extLst>
              <a:ext uri="{FF2B5EF4-FFF2-40B4-BE49-F238E27FC236}">
                <a16:creationId xmlns:a16="http://schemas.microsoft.com/office/drawing/2014/main" id="{00000000-0008-0000-0500-000003000000}"/>
              </a:ext>
            </a:extLst>
          </p:cNvPr>
          <p:cNvGraphicFramePr>
            <a:graphicFrameLocks/>
          </p:cNvGraphicFramePr>
          <p:nvPr>
            <p:extLst>
              <p:ext uri="{D42A27DB-BD31-4B8C-83A1-F6EECF244321}">
                <p14:modId xmlns:p14="http://schemas.microsoft.com/office/powerpoint/2010/main" val="3734892267"/>
              </p:ext>
            </p:extLst>
          </p:nvPr>
        </p:nvGraphicFramePr>
        <p:xfrm>
          <a:off x="265113" y="908050"/>
          <a:ext cx="8351837"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4334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我国主要经济指标变化情况</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70061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8</a:t>
            </a:r>
            <a:endParaRPr lang="zh-CN" altLang="en-US" sz="1200" dirty="0">
              <a:latin typeface="微软雅黑" panose="020B0503020204020204" pitchFamily="34" charset="-122"/>
              <a:ea typeface="微软雅黑" panose="020B0503020204020204" pitchFamily="34" charset="-122"/>
            </a:endParaRPr>
          </a:p>
        </p:txBody>
      </p:sp>
      <p:sp>
        <p:nvSpPr>
          <p:cNvPr id="15365" name="文本框 2">
            <a:extLst>
              <a:ext uri="{FF2B5EF4-FFF2-40B4-BE49-F238E27FC236}">
                <a16:creationId xmlns:a16="http://schemas.microsoft.com/office/drawing/2014/main" id="{C204B0B0-293F-4EB3-B374-7F882B377D55}"/>
              </a:ext>
            </a:extLst>
          </p:cNvPr>
          <p:cNvSpPr txBox="1">
            <a:spLocks noChangeArrowheads="1"/>
          </p:cNvSpPr>
          <p:nvPr/>
        </p:nvSpPr>
        <p:spPr bwMode="auto">
          <a:xfrm>
            <a:off x="11285538" y="701675"/>
            <a:ext cx="6864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800" dirty="0">
                <a:latin typeface="微软雅黑" panose="020B0503020204020204" pitchFamily="34" charset="-122"/>
                <a:ea typeface="微软雅黑" panose="020B0503020204020204" pitchFamily="34" charset="-122"/>
              </a:rPr>
              <a:t>累计增速</a:t>
            </a:r>
            <a:r>
              <a:rPr lang="en-US" altLang="zh-CN" sz="800" dirty="0">
                <a:latin typeface="微软雅黑" panose="020B0503020204020204" pitchFamily="34" charset="-122"/>
                <a:ea typeface="微软雅黑" panose="020B0503020204020204" pitchFamily="34" charset="-122"/>
              </a:rPr>
              <a:t>%</a:t>
            </a:r>
            <a:endParaRPr lang="zh-CN" altLang="en-US" sz="800"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2671010646"/>
              </p:ext>
            </p:extLst>
          </p:nvPr>
        </p:nvGraphicFramePr>
        <p:xfrm>
          <a:off x="336550" y="917116"/>
          <a:ext cx="11520487" cy="5205168"/>
        </p:xfrm>
        <a:graphic>
          <a:graphicData uri="http://schemas.openxmlformats.org/drawingml/2006/table">
            <a:tbl>
              <a:tblPr/>
              <a:tblGrid>
                <a:gridCol w="2955067">
                  <a:extLst>
                    <a:ext uri="{9D8B030D-6E8A-4147-A177-3AD203B41FA5}">
                      <a16:colId xmlns:a16="http://schemas.microsoft.com/office/drawing/2014/main" val="3537759011"/>
                    </a:ext>
                  </a:extLst>
                </a:gridCol>
                <a:gridCol w="1713084">
                  <a:extLst>
                    <a:ext uri="{9D8B030D-6E8A-4147-A177-3AD203B41FA5}">
                      <a16:colId xmlns:a16="http://schemas.microsoft.com/office/drawing/2014/main" val="2047436054"/>
                    </a:ext>
                  </a:extLst>
                </a:gridCol>
                <a:gridCol w="1713084">
                  <a:extLst>
                    <a:ext uri="{9D8B030D-6E8A-4147-A177-3AD203B41FA5}">
                      <a16:colId xmlns:a16="http://schemas.microsoft.com/office/drawing/2014/main" val="3247534507"/>
                    </a:ext>
                  </a:extLst>
                </a:gridCol>
                <a:gridCol w="1713084">
                  <a:extLst>
                    <a:ext uri="{9D8B030D-6E8A-4147-A177-3AD203B41FA5}">
                      <a16:colId xmlns:a16="http://schemas.microsoft.com/office/drawing/2014/main" val="2556610252"/>
                    </a:ext>
                  </a:extLst>
                </a:gridCol>
                <a:gridCol w="1713084">
                  <a:extLst>
                    <a:ext uri="{9D8B030D-6E8A-4147-A177-3AD203B41FA5}">
                      <a16:colId xmlns:a16="http://schemas.microsoft.com/office/drawing/2014/main" val="3808597629"/>
                    </a:ext>
                  </a:extLst>
                </a:gridCol>
                <a:gridCol w="1713084">
                  <a:extLst>
                    <a:ext uri="{9D8B030D-6E8A-4147-A177-3AD203B41FA5}">
                      <a16:colId xmlns:a16="http://schemas.microsoft.com/office/drawing/2014/main" val="3612104605"/>
                    </a:ext>
                  </a:extLst>
                </a:gridCol>
              </a:tblGrid>
              <a:tr h="273605">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指标</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2018</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年</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上期</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2019</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年</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同比增速变化</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环比增速变化</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391614"/>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固定资产投资完成额</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5.80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5.70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3829647372"/>
                  </a:ext>
                </a:extLst>
              </a:tr>
              <a:tr h="372238">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基建投资完成额（不含电力）</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5.70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4.10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3.80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-8.60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3352232713"/>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房地产开发投资完成额</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10.20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10.90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10.60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4089575407"/>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房地产新开工面积</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14.40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10.10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9.50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-0.60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321146561"/>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汽车产量</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-14.20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-12.80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181028643"/>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社会消费品零售总额</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9.30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1128810332"/>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出口</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12.37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0.60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4150501544"/>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进口</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21.06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-24.10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2051875797"/>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铁路货运量</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7.90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6.00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2517786938"/>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全社会用电量</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8.99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5.00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4.62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-4.70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-0.38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65226057"/>
                  </a:ext>
                </a:extLst>
              </a:tr>
              <a:tr h="303397">
                <a:tc>
                  <a:txBody>
                    <a:bodyPr/>
                    <a:lstStyle/>
                    <a:p>
                      <a:pPr algn="l"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社会融资规模</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亿元）</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12254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22629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10112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-5493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-12517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3991822572"/>
                  </a:ext>
                </a:extLst>
              </a:tr>
              <a:tr h="303397">
                <a:tc>
                  <a:txBody>
                    <a:bodyPr/>
                    <a:lstStyle/>
                    <a:p>
                      <a:pPr algn="l" fontAlgn="ctr"/>
                      <a:r>
                        <a:rPr lang="en-US" sz="1800" b="0" i="0" u="none" strike="noStrike">
                          <a:solidFill>
                            <a:srgbClr val="000000"/>
                          </a:solidFill>
                          <a:effectLst/>
                          <a:latin typeface="微软雅黑" panose="020B0503020204020204" pitchFamily="34" charset="-122"/>
                          <a:ea typeface="微软雅黑" panose="020B0503020204020204" pitchFamily="34" charset="-122"/>
                        </a:rPr>
                        <a:t>CPI</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2.70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2.80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1.00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14080494"/>
                  </a:ext>
                </a:extLst>
              </a:tr>
              <a:tr h="303397">
                <a:tc>
                  <a:txBody>
                    <a:bodyPr/>
                    <a:lstStyle/>
                    <a:p>
                      <a:pPr algn="l" fontAlgn="ctr"/>
                      <a:r>
                        <a:rPr lang="en-US" sz="1800" b="0" i="0" u="none" strike="noStrike">
                          <a:solidFill>
                            <a:srgbClr val="000000"/>
                          </a:solidFill>
                          <a:effectLst/>
                          <a:latin typeface="微软雅黑" panose="020B0503020204020204" pitchFamily="34" charset="-122"/>
                          <a:ea typeface="微软雅黑" panose="020B0503020204020204" pitchFamily="34" charset="-122"/>
                        </a:rPr>
                        <a:t>PPI</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4.00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2707969568"/>
                  </a:ext>
                </a:extLst>
              </a:tr>
              <a:tr h="303397">
                <a:tc>
                  <a:txBody>
                    <a:bodyPr/>
                    <a:lstStyle/>
                    <a:p>
                      <a:pPr algn="l" fontAlgn="ctr"/>
                      <a:r>
                        <a:rPr lang="en-US" sz="1800" b="0" i="0" u="none" strike="noStrike">
                          <a:solidFill>
                            <a:srgbClr val="000000"/>
                          </a:solidFill>
                          <a:effectLst/>
                          <a:latin typeface="微软雅黑" panose="020B0503020204020204" pitchFamily="34" charset="-122"/>
                          <a:ea typeface="微软雅黑" panose="020B0503020204020204" pitchFamily="34" charset="-122"/>
                        </a:rPr>
                        <a:t>PMI</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51.20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49.40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49.70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-1.70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2221950524"/>
                  </a:ext>
                </a:extLst>
              </a:tr>
              <a:tr h="303397">
                <a:tc>
                  <a:txBody>
                    <a:bodyPr/>
                    <a:lstStyle/>
                    <a:p>
                      <a:pPr algn="l" fontAlgn="ctr"/>
                      <a:r>
                        <a:rPr lang="en-US" sz="1800" b="0" i="0" u="none" strike="noStrike">
                          <a:solidFill>
                            <a:srgbClr val="000000"/>
                          </a:solidFill>
                          <a:effectLst/>
                          <a:latin typeface="微软雅黑" panose="020B0503020204020204" pitchFamily="34" charset="-122"/>
                          <a:ea typeface="微软雅黑" panose="020B0503020204020204" pitchFamily="34" charset="-122"/>
                        </a:rPr>
                        <a:t>M1</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952179510"/>
                  </a:ext>
                </a:extLst>
              </a:tr>
              <a:tr h="303397">
                <a:tc>
                  <a:txBody>
                    <a:bodyPr/>
                    <a:lstStyle/>
                    <a:p>
                      <a:pPr algn="l" fontAlgn="ctr"/>
                      <a:r>
                        <a:rPr lang="en-US" sz="1800" b="0" i="0" u="none" strike="noStrike">
                          <a:solidFill>
                            <a:srgbClr val="000000"/>
                          </a:solidFill>
                          <a:effectLst/>
                          <a:latin typeface="微软雅黑" panose="020B0503020204020204" pitchFamily="34" charset="-122"/>
                          <a:ea typeface="微软雅黑" panose="020B0503020204020204" pitchFamily="34" charset="-122"/>
                        </a:rPr>
                        <a:t>M2</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8.50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8.10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-0.20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-0.40 </a:t>
                      </a:r>
                    </a:p>
                  </a:txBody>
                  <a:tcPr marL="7655" marR="7655" marT="76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3066820861"/>
                  </a:ext>
                </a:extLst>
              </a:tr>
            </a:tbl>
          </a:graphicData>
        </a:graphic>
      </p:graphicFrame>
    </p:spTree>
    <p:extLst>
      <p:ext uri="{BB962C8B-B14F-4D97-AF65-F5344CB8AC3E}">
        <p14:creationId xmlns:p14="http://schemas.microsoft.com/office/powerpoint/2010/main" val="323104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7</a:t>
            </a:r>
            <a:r>
              <a:rPr lang="zh-CN" altLang="en-US" sz="2400" dirty="0">
                <a:solidFill>
                  <a:srgbClr val="0075C2"/>
                </a:solidFill>
                <a:latin typeface="微软雅黑" panose="020B0503020204020204" pitchFamily="34" charset="-122"/>
                <a:ea typeface="微软雅黑" panose="020B0503020204020204" pitchFamily="34" charset="-122"/>
              </a:rPr>
              <a:t>月</a:t>
            </a:r>
            <a:r>
              <a:rPr lang="en-US" altLang="zh-CN" sz="2400" dirty="0">
                <a:solidFill>
                  <a:srgbClr val="0075C2"/>
                </a:solidFill>
                <a:latin typeface="微软雅黑" panose="020B0503020204020204" pitchFamily="34" charset="-122"/>
                <a:ea typeface="微软雅黑" panose="020B0503020204020204" pitchFamily="34" charset="-122"/>
              </a:rPr>
              <a:t>30</a:t>
            </a:r>
            <a:r>
              <a:rPr lang="zh-CN" altLang="en-US" sz="2400" dirty="0">
                <a:solidFill>
                  <a:srgbClr val="0075C2"/>
                </a:solidFill>
                <a:latin typeface="微软雅黑" panose="020B0503020204020204" pitchFamily="34" charset="-122"/>
                <a:ea typeface="微软雅黑" panose="020B0503020204020204" pitchFamily="34" charset="-122"/>
              </a:rPr>
              <a:t>日政治局会议内容</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333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9</a:t>
            </a:r>
            <a:endParaRPr lang="zh-CN" altLang="en-US" sz="1200"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F919EFF4-E2DC-40EB-B8DA-5ECF3BE9E256}"/>
              </a:ext>
            </a:extLst>
          </p:cNvPr>
          <p:cNvSpPr/>
          <p:nvPr/>
        </p:nvSpPr>
        <p:spPr>
          <a:xfrm>
            <a:off x="334963" y="908052"/>
            <a:ext cx="11522075" cy="5423280"/>
          </a:xfrm>
          <a:prstGeom prst="rect">
            <a:avLst/>
          </a:prstGeom>
        </p:spPr>
        <p:txBody>
          <a:bodyPr wrap="square">
            <a:spAutoFit/>
          </a:bodyPr>
          <a:lstStyle/>
          <a:p>
            <a:pPr indent="457200" algn="just">
              <a:lnSpc>
                <a:spcPts val="2700"/>
              </a:lnSpc>
            </a:pPr>
            <a:r>
              <a:rPr lang="zh-CN" altLang="en-US" sz="1600" dirty="0">
                <a:solidFill>
                  <a:srgbClr val="393939"/>
                </a:solidFill>
                <a:latin typeface="微软雅黑" panose="020B0503020204020204" pitchFamily="34" charset="-122"/>
                <a:ea typeface="微软雅黑" panose="020B0503020204020204" pitchFamily="34" charset="-122"/>
              </a:rPr>
              <a:t>会议指出，当前我国经济发展面临新的风险挑战，国内经济下行压力加大，必须增强忧患意识，把握长期大势，</a:t>
            </a:r>
            <a:r>
              <a:rPr lang="zh-CN" altLang="en-US" sz="1600" dirty="0">
                <a:solidFill>
                  <a:srgbClr val="FF0000"/>
                </a:solidFill>
                <a:latin typeface="微软雅黑" panose="020B0503020204020204" pitchFamily="34" charset="-122"/>
                <a:ea typeface="微软雅黑" panose="020B0503020204020204" pitchFamily="34" charset="-122"/>
              </a:rPr>
              <a:t>抓住主要矛盾</a:t>
            </a:r>
            <a:r>
              <a:rPr lang="zh-CN" altLang="en-US" sz="1600" dirty="0">
                <a:solidFill>
                  <a:srgbClr val="393939"/>
                </a:solidFill>
                <a:latin typeface="微软雅黑" panose="020B0503020204020204" pitchFamily="34" charset="-122"/>
                <a:ea typeface="微软雅黑" panose="020B0503020204020204" pitchFamily="34" charset="-122"/>
              </a:rPr>
              <a:t>，善于化危为机，</a:t>
            </a:r>
            <a:r>
              <a:rPr lang="zh-CN" altLang="en-US" sz="1600" dirty="0">
                <a:solidFill>
                  <a:srgbClr val="FF0000"/>
                </a:solidFill>
                <a:latin typeface="微软雅黑" panose="020B0503020204020204" pitchFamily="34" charset="-122"/>
                <a:ea typeface="微软雅黑" panose="020B0503020204020204" pitchFamily="34" charset="-122"/>
              </a:rPr>
              <a:t>办好自己的事</a:t>
            </a:r>
            <a:r>
              <a:rPr lang="zh-CN" altLang="en-US" sz="1600" dirty="0">
                <a:solidFill>
                  <a:srgbClr val="393939"/>
                </a:solidFill>
                <a:latin typeface="微软雅黑" panose="020B0503020204020204" pitchFamily="34" charset="-122"/>
                <a:ea typeface="微软雅黑" panose="020B0503020204020204" pitchFamily="34" charset="-122"/>
              </a:rPr>
              <a:t>。</a:t>
            </a:r>
          </a:p>
          <a:p>
            <a:pPr indent="457200" algn="just">
              <a:lnSpc>
                <a:spcPts val="2700"/>
              </a:lnSpc>
            </a:pPr>
            <a:r>
              <a:rPr lang="zh-CN" altLang="en-US" sz="1600" dirty="0">
                <a:solidFill>
                  <a:srgbClr val="393939"/>
                </a:solidFill>
                <a:latin typeface="微软雅黑" panose="020B0503020204020204" pitchFamily="34" charset="-122"/>
                <a:ea typeface="微软雅黑" panose="020B0503020204020204" pitchFamily="34" charset="-122"/>
              </a:rPr>
              <a:t>会议强调，做好下半年经济工作意义重大。要坚持稳中求进工作总基调，</a:t>
            </a:r>
            <a:r>
              <a:rPr lang="zh-CN" altLang="en-US" sz="1600" dirty="0">
                <a:solidFill>
                  <a:srgbClr val="FF0000"/>
                </a:solidFill>
                <a:latin typeface="微软雅黑" panose="020B0503020204020204" pitchFamily="34" charset="-122"/>
                <a:ea typeface="微软雅黑" panose="020B0503020204020204" pitchFamily="34" charset="-122"/>
              </a:rPr>
              <a:t>坚持以供给侧结构性改革为主线</a:t>
            </a:r>
            <a:r>
              <a:rPr lang="zh-CN" altLang="en-US" sz="1600" dirty="0">
                <a:solidFill>
                  <a:srgbClr val="393939"/>
                </a:solidFill>
                <a:latin typeface="微软雅黑" panose="020B0503020204020204" pitchFamily="34" charset="-122"/>
                <a:ea typeface="微软雅黑" panose="020B0503020204020204" pitchFamily="34" charset="-122"/>
              </a:rPr>
              <a:t>，坚持新发展理念、推动高质量发展，</a:t>
            </a:r>
            <a:r>
              <a:rPr lang="zh-CN" altLang="en-US" sz="1600" dirty="0">
                <a:latin typeface="微软雅黑" panose="020B0503020204020204" pitchFamily="34" charset="-122"/>
                <a:ea typeface="微软雅黑" panose="020B0503020204020204" pitchFamily="34" charset="-122"/>
              </a:rPr>
              <a:t>坚持推进改革开放，坚持宏观政策要稳、微观政策要活、</a:t>
            </a:r>
            <a:r>
              <a:rPr lang="zh-CN" altLang="en-US" sz="1600" dirty="0">
                <a:solidFill>
                  <a:srgbClr val="FF0000"/>
                </a:solidFill>
                <a:latin typeface="微软雅黑" panose="020B0503020204020204" pitchFamily="34" charset="-122"/>
                <a:ea typeface="微软雅黑" panose="020B0503020204020204" pitchFamily="34" charset="-122"/>
              </a:rPr>
              <a:t>社会政策要托底的总体思路</a:t>
            </a:r>
            <a:r>
              <a:rPr lang="zh-CN" altLang="en-US" sz="1600" dirty="0">
                <a:solidFill>
                  <a:srgbClr val="393939"/>
                </a:solidFill>
                <a:latin typeface="微软雅黑" panose="020B0503020204020204" pitchFamily="34" charset="-122"/>
                <a:ea typeface="微软雅黑" panose="020B0503020204020204" pitchFamily="34" charset="-122"/>
              </a:rPr>
              <a:t>，统筹国内国际两个大局，统筹做好稳增长、促改革、调结构、惠民生、防风险、保稳定各项工作，促进经济持续健康发展。</a:t>
            </a:r>
            <a:r>
              <a:rPr lang="zh-CN" altLang="en-US" sz="1600" dirty="0">
                <a:solidFill>
                  <a:srgbClr val="FF0000"/>
                </a:solidFill>
                <a:latin typeface="微软雅黑" panose="020B0503020204020204" pitchFamily="34" charset="-122"/>
                <a:ea typeface="微软雅黑" panose="020B0503020204020204" pitchFamily="34" charset="-122"/>
              </a:rPr>
              <a:t>要实施好积极的财政政策和稳健的货币政策</a:t>
            </a:r>
            <a:r>
              <a:rPr lang="zh-CN" altLang="en-US" sz="1600" dirty="0">
                <a:solidFill>
                  <a:srgbClr val="393939"/>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财政政策要加力提效，继续落实落细减税降费政策。货币政策要松紧适度，保持流动性合理充裕。</a:t>
            </a:r>
          </a:p>
          <a:p>
            <a:pPr indent="457200" algn="just">
              <a:lnSpc>
                <a:spcPts val="2700"/>
              </a:lnSpc>
            </a:pPr>
            <a:r>
              <a:rPr lang="zh-CN" altLang="en-US" sz="1600" dirty="0">
                <a:solidFill>
                  <a:srgbClr val="393939"/>
                </a:solidFill>
                <a:latin typeface="微软雅黑" panose="020B0503020204020204" pitchFamily="34" charset="-122"/>
                <a:ea typeface="微软雅黑" panose="020B0503020204020204" pitchFamily="34" charset="-122"/>
              </a:rPr>
              <a:t>会议要求，要紧紧围绕“巩固、增强、提升、畅通”八字方针，</a:t>
            </a:r>
            <a:r>
              <a:rPr lang="zh-CN" altLang="en-US" sz="1600" dirty="0">
                <a:solidFill>
                  <a:srgbClr val="FF0000"/>
                </a:solidFill>
                <a:latin typeface="微软雅黑" panose="020B0503020204020204" pitchFamily="34" charset="-122"/>
                <a:ea typeface="微软雅黑" panose="020B0503020204020204" pitchFamily="34" charset="-122"/>
              </a:rPr>
              <a:t>深化供给侧结构性改革</a:t>
            </a:r>
            <a:r>
              <a:rPr lang="zh-CN" altLang="en-US" sz="1600" dirty="0">
                <a:solidFill>
                  <a:srgbClr val="393939"/>
                </a:solidFill>
                <a:latin typeface="微软雅黑" panose="020B0503020204020204" pitchFamily="34" charset="-122"/>
                <a:ea typeface="微软雅黑" panose="020B0503020204020204" pitchFamily="34" charset="-122"/>
              </a:rPr>
              <a:t>，提升产业基础能力和产业链水平。</a:t>
            </a:r>
            <a:r>
              <a:rPr lang="zh-CN" altLang="en-US" sz="1600" dirty="0">
                <a:solidFill>
                  <a:srgbClr val="FF0000"/>
                </a:solidFill>
                <a:latin typeface="微软雅黑" panose="020B0503020204020204" pitchFamily="34" charset="-122"/>
                <a:ea typeface="微软雅黑" panose="020B0503020204020204" pitchFamily="34" charset="-122"/>
              </a:rPr>
              <a:t>深挖国内需求潜力，拓展扩大最终需求</a:t>
            </a:r>
            <a:r>
              <a:rPr lang="zh-CN" altLang="en-US" sz="1600" dirty="0">
                <a:solidFill>
                  <a:srgbClr val="393939"/>
                </a:solidFill>
                <a:latin typeface="微软雅黑" panose="020B0503020204020204" pitchFamily="34" charset="-122"/>
                <a:ea typeface="微软雅黑" panose="020B0503020204020204" pitchFamily="34" charset="-122"/>
              </a:rPr>
              <a:t>，有效启动农村市场，</a:t>
            </a:r>
            <a:r>
              <a:rPr lang="zh-CN" altLang="en-US" sz="1600" dirty="0">
                <a:latin typeface="微软雅黑" panose="020B0503020204020204" pitchFamily="34" charset="-122"/>
                <a:ea typeface="微软雅黑" panose="020B0503020204020204" pitchFamily="34" charset="-122"/>
              </a:rPr>
              <a:t>多用改革办法扩大消费</a:t>
            </a:r>
            <a:r>
              <a:rPr lang="zh-CN" altLang="en-US" sz="1600" dirty="0">
                <a:solidFill>
                  <a:srgbClr val="393939"/>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稳定制造业投资</a:t>
            </a:r>
            <a:r>
              <a:rPr lang="zh-CN" altLang="en-US" sz="1600" dirty="0">
                <a:solidFill>
                  <a:srgbClr val="393939"/>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实施城镇老旧小区改造、城市停车场、城乡冷链物流设施建设等补短板工程</a:t>
            </a:r>
            <a:r>
              <a:rPr lang="zh-CN" altLang="en-US" sz="1600" dirty="0">
                <a:solidFill>
                  <a:srgbClr val="393939"/>
                </a:solidFill>
                <a:latin typeface="微软雅黑" panose="020B0503020204020204" pitchFamily="34" charset="-122"/>
                <a:ea typeface="微软雅黑" panose="020B0503020204020204" pitchFamily="34" charset="-122"/>
              </a:rPr>
              <a:t>，加快推进信息网络等新型基础设施建设。深化体制机制改革，增添经济发展活力和动力，加快重大战略实施步伐，提升城市群功能。</a:t>
            </a:r>
            <a:r>
              <a:rPr lang="zh-CN" altLang="en-US" sz="1600" dirty="0">
                <a:solidFill>
                  <a:srgbClr val="FF0000"/>
                </a:solidFill>
                <a:latin typeface="微软雅黑" panose="020B0503020204020204" pitchFamily="34" charset="-122"/>
                <a:ea typeface="微软雅黑" panose="020B0503020204020204" pitchFamily="34" charset="-122"/>
              </a:rPr>
              <a:t>采取具体措施支持民营企业发展，建立长效机制解决拖欠账款问题。加快“僵尸企业”出清</a:t>
            </a:r>
            <a:r>
              <a:rPr lang="zh-CN" altLang="en-US" sz="1600" dirty="0">
                <a:solidFill>
                  <a:srgbClr val="393939"/>
                </a:solidFill>
                <a:latin typeface="微软雅黑" panose="020B0503020204020204" pitchFamily="34" charset="-122"/>
                <a:ea typeface="微软雅黑" panose="020B0503020204020204" pitchFamily="34" charset="-122"/>
              </a:rPr>
              <a:t>。有效应对经贸摩擦，全面做好“六稳”工作。</a:t>
            </a:r>
            <a:r>
              <a:rPr lang="zh-CN" altLang="en-US" sz="1600" dirty="0">
                <a:solidFill>
                  <a:srgbClr val="FF0000"/>
                </a:solidFill>
                <a:latin typeface="微软雅黑" panose="020B0503020204020204" pitchFamily="34" charset="-122"/>
                <a:ea typeface="微软雅黑" panose="020B0503020204020204" pitchFamily="34" charset="-122"/>
              </a:rPr>
              <a:t>加大对外开放</a:t>
            </a:r>
            <a:r>
              <a:rPr lang="zh-CN" altLang="en-US" sz="1600" dirty="0">
                <a:solidFill>
                  <a:srgbClr val="393939"/>
                </a:solidFill>
                <a:latin typeface="微软雅黑" panose="020B0503020204020204" pitchFamily="34" charset="-122"/>
                <a:ea typeface="微软雅黑" panose="020B0503020204020204" pitchFamily="34" charset="-122"/>
              </a:rPr>
              <a:t>，加紧落实一系列重大开放举措。推进金融供给侧结构性改革，</a:t>
            </a:r>
            <a:r>
              <a:rPr lang="zh-CN" altLang="en-US" sz="1600" dirty="0">
                <a:solidFill>
                  <a:srgbClr val="FF0000"/>
                </a:solidFill>
                <a:latin typeface="微软雅黑" panose="020B0503020204020204" pitchFamily="34" charset="-122"/>
                <a:ea typeface="微软雅黑" panose="020B0503020204020204" pitchFamily="34" charset="-122"/>
              </a:rPr>
              <a:t>引导金融机构增加对制造业、民营企业的中长期融资，把握好风险处置节奏和力度</a:t>
            </a:r>
            <a:r>
              <a:rPr lang="zh-CN" altLang="en-US" sz="1600" dirty="0">
                <a:solidFill>
                  <a:srgbClr val="393939"/>
                </a:solidFill>
                <a:latin typeface="微软雅黑" panose="020B0503020204020204" pitchFamily="34" charset="-122"/>
                <a:ea typeface="微软雅黑" panose="020B0503020204020204" pitchFamily="34" charset="-122"/>
              </a:rPr>
              <a:t>，压实金融机构、地方政府、金融监管部门责任。科创板要坚守定位，落实好以信息披露为核心的注册制，提高上市公司质量。坚持房子是用来住的、不是用来炒的定位，落实房地产长效管理机制，</a:t>
            </a:r>
            <a:r>
              <a:rPr lang="zh-CN" altLang="en-US" sz="1600" dirty="0">
                <a:solidFill>
                  <a:srgbClr val="FF0000"/>
                </a:solidFill>
                <a:latin typeface="微软雅黑" panose="020B0503020204020204" pitchFamily="34" charset="-122"/>
                <a:ea typeface="微软雅黑" panose="020B0503020204020204" pitchFamily="34" charset="-122"/>
              </a:rPr>
              <a:t>不将房地产作为短期刺激经济的手段</a:t>
            </a:r>
            <a:r>
              <a:rPr lang="zh-CN" altLang="en-US" sz="1600" dirty="0">
                <a:solidFill>
                  <a:srgbClr val="393939"/>
                </a:solidFill>
                <a:latin typeface="微软雅黑" panose="020B0503020204020204" pitchFamily="34" charset="-122"/>
                <a:ea typeface="微软雅黑" panose="020B0503020204020204" pitchFamily="34" charset="-122"/>
              </a:rPr>
              <a:t>。巩固拓展脱贫成果。</a:t>
            </a:r>
            <a:r>
              <a:rPr lang="zh-CN" altLang="en-US" sz="1600" dirty="0">
                <a:solidFill>
                  <a:srgbClr val="FF0000"/>
                </a:solidFill>
                <a:latin typeface="微软雅黑" panose="020B0503020204020204" pitchFamily="34" charset="-122"/>
                <a:ea typeface="微软雅黑" panose="020B0503020204020204" pitchFamily="34" charset="-122"/>
              </a:rPr>
              <a:t>实施好就业优先政策</a:t>
            </a:r>
            <a:r>
              <a:rPr lang="zh-CN" altLang="en-US" sz="1600" dirty="0">
                <a:solidFill>
                  <a:srgbClr val="393939"/>
                </a:solidFill>
                <a:latin typeface="微软雅黑" panose="020B0503020204020204" pitchFamily="34" charset="-122"/>
                <a:ea typeface="微软雅黑" panose="020B0503020204020204" pitchFamily="34" charset="-122"/>
              </a:rPr>
              <a:t>，做好高校毕业生、农民工、退役军人等重点群体就业工作。</a:t>
            </a:r>
            <a:r>
              <a:rPr lang="zh-CN" altLang="en-US" sz="1600" dirty="0">
                <a:solidFill>
                  <a:srgbClr val="FF0000"/>
                </a:solidFill>
                <a:latin typeface="微软雅黑" panose="020B0503020204020204" pitchFamily="34" charset="-122"/>
                <a:ea typeface="微软雅黑" panose="020B0503020204020204" pitchFamily="34" charset="-122"/>
              </a:rPr>
              <a:t>保障市场供应和物价基本稳定。</a:t>
            </a:r>
            <a:endParaRPr lang="zh-CN" altLang="en-US" sz="1600" b="0" i="0" dirty="0">
              <a:solidFill>
                <a:srgbClr val="FF0000"/>
              </a:solidFill>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5330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7</a:t>
            </a:r>
            <a:r>
              <a:rPr lang="zh-CN" altLang="en-US" sz="2400" dirty="0">
                <a:solidFill>
                  <a:srgbClr val="0075C2"/>
                </a:solidFill>
                <a:latin typeface="微软雅黑" panose="020B0503020204020204" pitchFamily="34" charset="-122"/>
                <a:ea typeface="微软雅黑" panose="020B0503020204020204" pitchFamily="34" charset="-122"/>
              </a:rPr>
              <a:t>月</a:t>
            </a:r>
            <a:r>
              <a:rPr lang="en-US" altLang="zh-CN" sz="2400" dirty="0">
                <a:solidFill>
                  <a:srgbClr val="0075C2"/>
                </a:solidFill>
                <a:latin typeface="微软雅黑" panose="020B0503020204020204" pitchFamily="34" charset="-122"/>
                <a:ea typeface="微软雅黑" panose="020B0503020204020204" pitchFamily="34" charset="-122"/>
              </a:rPr>
              <a:t>30</a:t>
            </a:r>
            <a:r>
              <a:rPr lang="zh-CN" altLang="en-US" sz="2400" dirty="0">
                <a:solidFill>
                  <a:srgbClr val="0075C2"/>
                </a:solidFill>
                <a:latin typeface="微软雅黑" panose="020B0503020204020204" pitchFamily="34" charset="-122"/>
                <a:ea typeface="微软雅黑" panose="020B0503020204020204" pitchFamily="34" charset="-122"/>
              </a:rPr>
              <a:t>日政治局会议内容</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3210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10</a:t>
            </a:r>
            <a:endParaRPr lang="zh-CN" altLang="en-US" sz="1200"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F919EFF4-E2DC-40EB-B8DA-5ECF3BE9E256}"/>
              </a:ext>
            </a:extLst>
          </p:cNvPr>
          <p:cNvSpPr/>
          <p:nvPr/>
        </p:nvSpPr>
        <p:spPr>
          <a:xfrm>
            <a:off x="334963" y="908050"/>
            <a:ext cx="11522075" cy="4667753"/>
          </a:xfrm>
          <a:prstGeom prst="rect">
            <a:avLst/>
          </a:prstGeom>
        </p:spPr>
        <p:txBody>
          <a:bodyPr wrap="square">
            <a:spAutoFit/>
          </a:bodyPr>
          <a:lstStyle/>
          <a:p>
            <a:pPr indent="457200" algn="just">
              <a:lnSpc>
                <a:spcPts val="3000"/>
              </a:lnSpc>
            </a:pP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办好自己的事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不要被外物所扰。</a:t>
            </a:r>
          </a:p>
          <a:p>
            <a:pPr indent="457200" algn="just">
              <a:lnSpc>
                <a:spcPts val="3000"/>
              </a:lnSpc>
            </a:pP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继续深化供给侧改革。</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加大对外开放力度。</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扩大内需，扩大消费。</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继续进行逆周期操作，</a:t>
            </a:r>
            <a:r>
              <a:rPr lang="zh-CN" altLang="en-US" dirty="0">
                <a:solidFill>
                  <a:srgbClr val="FF0000"/>
                </a:solidFill>
                <a:latin typeface="微软雅黑" panose="020B0503020204020204" pitchFamily="34" charset="-122"/>
                <a:ea typeface="微软雅黑" panose="020B0503020204020204" pitchFamily="34" charset="-122"/>
              </a:rPr>
              <a:t>稳投资</a:t>
            </a:r>
            <a:r>
              <a:rPr lang="zh-CN" altLang="en-US" dirty="0">
                <a:latin typeface="微软雅黑" panose="020B0503020204020204" pitchFamily="34" charset="-122"/>
                <a:ea typeface="微软雅黑" panose="020B0503020204020204" pitchFamily="34" charset="-122"/>
              </a:rPr>
              <a:t>，对冲经济下行压力，财政政策要加力提效，流动性要</a:t>
            </a:r>
            <a:r>
              <a:rPr lang="zh-CN" altLang="en-US" dirty="0">
                <a:solidFill>
                  <a:srgbClr val="FF0000"/>
                </a:solidFill>
                <a:latin typeface="微软雅黑" panose="020B0503020204020204" pitchFamily="34" charset="-122"/>
                <a:ea typeface="微软雅黑" panose="020B0503020204020204" pitchFamily="34" charset="-122"/>
              </a:rPr>
              <a:t>合理充裕</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支持民营经济，善待民营经济，焕发市场活力。</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房地产市场要保持稳定。</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保证就业。</a:t>
            </a:r>
            <a:endParaRPr lang="en-US" altLang="zh-CN" dirty="0">
              <a:latin typeface="微软雅黑" panose="020B0503020204020204" pitchFamily="34" charset="-122"/>
              <a:ea typeface="微软雅黑" panose="020B0503020204020204" pitchFamily="34" charset="-122"/>
            </a:endParaRPr>
          </a:p>
          <a:p>
            <a:pPr indent="457200" algn="just">
              <a:lnSpc>
                <a:spcPts val="3000"/>
              </a:lnSpc>
            </a:pPr>
            <a:r>
              <a:rPr lang="en-US" altLang="zh-CN" b="0" i="0" dirty="0">
                <a:effectLst/>
                <a:latin typeface="微软雅黑" panose="020B0503020204020204" pitchFamily="34" charset="-122"/>
                <a:ea typeface="微软雅黑" panose="020B0503020204020204" pitchFamily="34" charset="-122"/>
              </a:rPr>
              <a:t>9.</a:t>
            </a:r>
            <a:r>
              <a:rPr lang="zh-CN" altLang="en-US" b="0" i="0" dirty="0">
                <a:effectLst/>
                <a:latin typeface="微软雅黑" panose="020B0503020204020204" pitchFamily="34" charset="-122"/>
                <a:ea typeface="微软雅黑" panose="020B0503020204020204" pitchFamily="34" charset="-122"/>
              </a:rPr>
              <a:t>稳定物价。</a:t>
            </a:r>
            <a:endParaRPr lang="en-US" altLang="zh-CN" b="0" i="0" dirty="0">
              <a:effectLst/>
              <a:latin typeface="微软雅黑" panose="020B0503020204020204" pitchFamily="34" charset="-122"/>
              <a:ea typeface="微软雅黑" panose="020B0503020204020204" pitchFamily="34" charset="-122"/>
            </a:endParaRPr>
          </a:p>
          <a:p>
            <a:pPr indent="457200" algn="just">
              <a:lnSpc>
                <a:spcPts val="3000"/>
              </a:lnSpc>
            </a:pPr>
            <a:r>
              <a:rPr lang="zh-CN" altLang="en-US" dirty="0">
                <a:latin typeface="微软雅黑" panose="020B0503020204020204" pitchFamily="34" charset="-122"/>
                <a:ea typeface="微软雅黑" panose="020B0503020204020204" pitchFamily="34" charset="-122"/>
              </a:rPr>
              <a:t>当前经济存在的问题、隐忧以及市场的担忧，在</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日政治局会议上都给了明确的答案，政府对当前经济形式的清醒认识，超高的执行能力以及我们相对封闭可以埋头干好自己事的环境就应该是我们对于经济的底气，经济下行压力犹在，但我们对经济的平稳着陆也应该有信心！</a:t>
            </a:r>
            <a:endParaRPr lang="zh-CN" altLang="en-US" b="0" i="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8879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11</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矩形 6">
            <a:extLst>
              <a:ext uri="{FF2B5EF4-FFF2-40B4-BE49-F238E27FC236}">
                <a16:creationId xmlns:a16="http://schemas.microsoft.com/office/drawing/2014/main" id="{BCC0F2F7-47F1-484B-AD22-99C3E5B3C8F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eaLnBrk="1" fontAlgn="ctr" hangingPunct="1">
              <a:defRPr/>
            </a:pPr>
            <a:r>
              <a:rPr lang="en-US" altLang="zh-CN" sz="2400" dirty="0">
                <a:solidFill>
                  <a:srgbClr val="0075C2"/>
                </a:solidFill>
                <a:latin typeface="微软雅黑" panose="020B0503020204020204" pitchFamily="34" charset="-122"/>
                <a:ea typeface="微软雅黑" panose="020B0503020204020204" pitchFamily="34" charset="-122"/>
              </a:rPr>
              <a:t>7</a:t>
            </a:r>
            <a:r>
              <a:rPr lang="zh-CN" altLang="en-US" sz="2400" dirty="0">
                <a:solidFill>
                  <a:srgbClr val="0075C2"/>
                </a:solidFill>
                <a:latin typeface="微软雅黑" panose="020B0503020204020204" pitchFamily="34" charset="-122"/>
                <a:ea typeface="微软雅黑" panose="020B0503020204020204" pitchFamily="34" charset="-122"/>
              </a:rPr>
              <a:t>月份铁钢材及原燃料日产量回落</a:t>
            </a:r>
            <a:endParaRPr kumimoji="0" lang="zh-CN" altLang="en-US" sz="2400" b="0" i="0" u="none" strike="noStrike" kern="1200" cap="none" spc="0" normalizeH="0" baseline="0" noProof="0" dirty="0">
              <a:ln>
                <a:noFill/>
              </a:ln>
              <a:solidFill>
                <a:srgbClr val="0075C2"/>
              </a:solidFill>
              <a:effectLst/>
              <a:uLnTx/>
              <a:uFillTx/>
              <a:latin typeface="微软雅黑" panose="020B0503020204020204" pitchFamily="34" charset="-122"/>
              <a:ea typeface="微软雅黑" panose="020B0503020204020204" pitchFamily="34" charset="-122"/>
              <a:cs typeface="+mn-cs"/>
            </a:endParaRPr>
          </a:p>
        </p:txBody>
      </p:sp>
      <p:cxnSp>
        <p:nvCxnSpPr>
          <p:cNvPr id="18" name="直接连接符 2">
            <a:extLst>
              <a:ext uri="{FF2B5EF4-FFF2-40B4-BE49-F238E27FC236}">
                <a16:creationId xmlns:a16="http://schemas.microsoft.com/office/drawing/2014/main" id="{78907713-1F75-4AAF-BAA5-63C09D400E06}"/>
              </a:ext>
            </a:extLst>
          </p:cNvPr>
          <p:cNvCxnSpPr>
            <a:cxnSpLocks noChangeShapeType="1"/>
          </p:cNvCxnSpPr>
          <p:nvPr/>
        </p:nvCxnSpPr>
        <p:spPr bwMode="auto">
          <a:xfrm>
            <a:off x="336550" y="727075"/>
            <a:ext cx="4534708" cy="1588"/>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2" name="表格 1"/>
          <p:cNvGraphicFramePr>
            <a:graphicFrameLocks noGrp="1"/>
          </p:cNvGraphicFramePr>
          <p:nvPr>
            <p:extLst>
              <p:ext uri="{D42A27DB-BD31-4B8C-83A1-F6EECF244321}">
                <p14:modId xmlns:p14="http://schemas.microsoft.com/office/powerpoint/2010/main" val="4215637949"/>
              </p:ext>
            </p:extLst>
          </p:nvPr>
        </p:nvGraphicFramePr>
        <p:xfrm>
          <a:off x="336549" y="908051"/>
          <a:ext cx="11520284" cy="5221286"/>
        </p:xfrm>
        <a:graphic>
          <a:graphicData uri="http://schemas.openxmlformats.org/drawingml/2006/table">
            <a:tbl>
              <a:tblPr/>
              <a:tblGrid>
                <a:gridCol w="1627448">
                  <a:extLst>
                    <a:ext uri="{9D8B030D-6E8A-4147-A177-3AD203B41FA5}">
                      <a16:colId xmlns:a16="http://schemas.microsoft.com/office/drawing/2014/main" val="3881631900"/>
                    </a:ext>
                  </a:extLst>
                </a:gridCol>
                <a:gridCol w="1627448">
                  <a:extLst>
                    <a:ext uri="{9D8B030D-6E8A-4147-A177-3AD203B41FA5}">
                      <a16:colId xmlns:a16="http://schemas.microsoft.com/office/drawing/2014/main" val="446160580"/>
                    </a:ext>
                  </a:extLst>
                </a:gridCol>
                <a:gridCol w="1627448">
                  <a:extLst>
                    <a:ext uri="{9D8B030D-6E8A-4147-A177-3AD203B41FA5}">
                      <a16:colId xmlns:a16="http://schemas.microsoft.com/office/drawing/2014/main" val="3818552885"/>
                    </a:ext>
                  </a:extLst>
                </a:gridCol>
                <a:gridCol w="1627448">
                  <a:extLst>
                    <a:ext uri="{9D8B030D-6E8A-4147-A177-3AD203B41FA5}">
                      <a16:colId xmlns:a16="http://schemas.microsoft.com/office/drawing/2014/main" val="586636727"/>
                    </a:ext>
                  </a:extLst>
                </a:gridCol>
                <a:gridCol w="845761">
                  <a:extLst>
                    <a:ext uri="{9D8B030D-6E8A-4147-A177-3AD203B41FA5}">
                      <a16:colId xmlns:a16="http://schemas.microsoft.com/office/drawing/2014/main" val="2753933541"/>
                    </a:ext>
                  </a:extLst>
                </a:gridCol>
                <a:gridCol w="845761">
                  <a:extLst>
                    <a:ext uri="{9D8B030D-6E8A-4147-A177-3AD203B41FA5}">
                      <a16:colId xmlns:a16="http://schemas.microsoft.com/office/drawing/2014/main" val="3951086577"/>
                    </a:ext>
                  </a:extLst>
                </a:gridCol>
                <a:gridCol w="1627448">
                  <a:extLst>
                    <a:ext uri="{9D8B030D-6E8A-4147-A177-3AD203B41FA5}">
                      <a16:colId xmlns:a16="http://schemas.microsoft.com/office/drawing/2014/main" val="2474347525"/>
                    </a:ext>
                  </a:extLst>
                </a:gridCol>
                <a:gridCol w="845761">
                  <a:extLst>
                    <a:ext uri="{9D8B030D-6E8A-4147-A177-3AD203B41FA5}">
                      <a16:colId xmlns:a16="http://schemas.microsoft.com/office/drawing/2014/main" val="2682011614"/>
                    </a:ext>
                  </a:extLst>
                </a:gridCol>
                <a:gridCol w="845761">
                  <a:extLst>
                    <a:ext uri="{9D8B030D-6E8A-4147-A177-3AD203B41FA5}">
                      <a16:colId xmlns:a16="http://schemas.microsoft.com/office/drawing/2014/main" val="4216472885"/>
                    </a:ext>
                  </a:extLst>
                </a:gridCol>
              </a:tblGrid>
              <a:tr h="745898">
                <a:tc>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品种</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1-7</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月份产量</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月份产量</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月份产量</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累计同比</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a:txBody>
                    <a:bodyPr/>
                    <a:lstStyle/>
                    <a:p>
                      <a:pPr algn="ctr" rtl="0"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当月同比</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日产环比</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val="2982561392"/>
                  </a:ext>
                </a:extLst>
              </a:tr>
              <a:tr h="745898">
                <a:tc>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生铁</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47344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7014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6831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2973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6.7%</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0.6%</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-13.4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-5.74%</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506523991"/>
                  </a:ext>
                </a:extLst>
              </a:tr>
              <a:tr h="745898">
                <a:tc>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粗钢</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57706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8753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8522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4765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9.0%</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5.0%</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-16.9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-5.78%</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72599849"/>
                  </a:ext>
                </a:extLst>
              </a:tr>
              <a:tr h="745898">
                <a:tc>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钢材</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69776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10710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10582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7028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11.2%</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9.6%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-15.6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-4.38%</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250405440"/>
                  </a:ext>
                </a:extLst>
              </a:tr>
              <a:tr h="745898">
                <a:tc>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铁矿石原矿</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48388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7313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7400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2911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6.4%</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9.9%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-5.1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-2.09%</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659038563"/>
                  </a:ext>
                </a:extLst>
              </a:tr>
              <a:tr h="745898">
                <a:tc>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原煤</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208855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33335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32223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8611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4.3%</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12.2%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-71.7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-6.45%</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771074694"/>
                  </a:ext>
                </a:extLst>
              </a:tr>
              <a:tr h="745898">
                <a:tc>
                  <a:txBody>
                    <a:bodyPr/>
                    <a:lstStyle/>
                    <a:p>
                      <a:pPr algn="ctr" rtl="0"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焦炭</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27400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4169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3961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1721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rtl="0"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6.7%</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5.9%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-11.2 </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-8.05%</a:t>
                      </a:r>
                    </a:p>
                  </a:txBody>
                  <a:tcPr marL="8773" marR="8773" marT="87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807749463"/>
                  </a:ext>
                </a:extLst>
              </a:tr>
            </a:tbl>
          </a:graphicData>
        </a:graphic>
      </p:graphicFrame>
    </p:spTree>
    <p:extLst>
      <p:ext uri="{BB962C8B-B14F-4D97-AF65-F5344CB8AC3E}">
        <p14:creationId xmlns:p14="http://schemas.microsoft.com/office/powerpoint/2010/main" val="1968884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高炉钢利润改善</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18220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12</a:t>
            </a:r>
            <a:endParaRPr lang="zh-CN" altLang="en-US" sz="1200"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903979484"/>
              </p:ext>
            </p:extLst>
          </p:nvPr>
        </p:nvGraphicFramePr>
        <p:xfrm>
          <a:off x="336549" y="908051"/>
          <a:ext cx="11520490" cy="2911782"/>
        </p:xfrm>
        <a:graphic>
          <a:graphicData uri="http://schemas.openxmlformats.org/drawingml/2006/table">
            <a:tbl>
              <a:tblPr/>
              <a:tblGrid>
                <a:gridCol w="2600745">
                  <a:extLst>
                    <a:ext uri="{9D8B030D-6E8A-4147-A177-3AD203B41FA5}">
                      <a16:colId xmlns:a16="http://schemas.microsoft.com/office/drawing/2014/main" val="2146004962"/>
                    </a:ext>
                  </a:extLst>
                </a:gridCol>
                <a:gridCol w="1300373">
                  <a:extLst>
                    <a:ext uri="{9D8B030D-6E8A-4147-A177-3AD203B41FA5}">
                      <a16:colId xmlns:a16="http://schemas.microsoft.com/office/drawing/2014/main" val="1027208635"/>
                    </a:ext>
                  </a:extLst>
                </a:gridCol>
                <a:gridCol w="1584829">
                  <a:extLst>
                    <a:ext uri="{9D8B030D-6E8A-4147-A177-3AD203B41FA5}">
                      <a16:colId xmlns:a16="http://schemas.microsoft.com/office/drawing/2014/main" val="1846830225"/>
                    </a:ext>
                  </a:extLst>
                </a:gridCol>
                <a:gridCol w="1645784">
                  <a:extLst>
                    <a:ext uri="{9D8B030D-6E8A-4147-A177-3AD203B41FA5}">
                      <a16:colId xmlns:a16="http://schemas.microsoft.com/office/drawing/2014/main" val="1996459778"/>
                    </a:ext>
                  </a:extLst>
                </a:gridCol>
                <a:gridCol w="1544193">
                  <a:extLst>
                    <a:ext uri="{9D8B030D-6E8A-4147-A177-3AD203B41FA5}">
                      <a16:colId xmlns:a16="http://schemas.microsoft.com/office/drawing/2014/main" val="4276361637"/>
                    </a:ext>
                  </a:extLst>
                </a:gridCol>
                <a:gridCol w="1544193">
                  <a:extLst>
                    <a:ext uri="{9D8B030D-6E8A-4147-A177-3AD203B41FA5}">
                      <a16:colId xmlns:a16="http://schemas.microsoft.com/office/drawing/2014/main" val="431450303"/>
                    </a:ext>
                  </a:extLst>
                </a:gridCol>
                <a:gridCol w="1300373">
                  <a:extLst>
                    <a:ext uri="{9D8B030D-6E8A-4147-A177-3AD203B41FA5}">
                      <a16:colId xmlns:a16="http://schemas.microsoft.com/office/drawing/2014/main" val="3730155842"/>
                    </a:ext>
                  </a:extLst>
                </a:gridCol>
              </a:tblGrid>
              <a:tr h="485297">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项目</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方坯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螺纹钢</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热卷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冷卷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中厚板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线材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4991616"/>
                  </a:ext>
                </a:extLst>
              </a:tr>
              <a:tr h="485297">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18</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年同期盈利监测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1135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1375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1146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1718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5333118"/>
                  </a:ext>
                </a:extLst>
              </a:tr>
              <a:tr h="485297">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日盈利监测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-101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485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5884654"/>
                  </a:ext>
                </a:extLst>
              </a:tr>
              <a:tr h="485297">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22</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日盈利监测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dirty="0">
                          <a:solidFill>
                            <a:srgbClr val="C00000"/>
                          </a:solidFill>
                          <a:effectLst/>
                          <a:latin typeface="微软雅黑" panose="020B0503020204020204" pitchFamily="34" charset="-122"/>
                          <a:ea typeface="微软雅黑" panose="020B0503020204020204" pitchFamily="34" charset="-122"/>
                        </a:rPr>
                        <a:t>266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77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581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0858444"/>
                  </a:ext>
                </a:extLst>
              </a:tr>
              <a:tr h="485297">
                <a:tc>
                  <a:txBody>
                    <a:bodyPr/>
                    <a:lstStyle/>
                    <a:p>
                      <a:pPr algn="ctr" fontAlgn="ct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市场剧变后应力变化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307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178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C00000"/>
                          </a:solidFill>
                          <a:effectLst/>
                          <a:latin typeface="微软雅黑" panose="020B0503020204020204" pitchFamily="34" charset="-122"/>
                          <a:ea typeface="微软雅黑" panose="020B0503020204020204" pitchFamily="34" charset="-122"/>
                        </a:rPr>
                        <a:t>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4099955"/>
                  </a:ext>
                </a:extLst>
              </a:tr>
              <a:tr h="485297">
                <a:tc>
                  <a:txBody>
                    <a:bodyPr/>
                    <a:lstStyle/>
                    <a:p>
                      <a:pPr algn="ctr"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盈利同比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-88.72%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-80.65%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-93.74%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-107.31%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9242"/>
                          </a:solidFill>
                          <a:effectLst/>
                          <a:latin typeface="微软雅黑" panose="020B0503020204020204" pitchFamily="34" charset="-122"/>
                          <a:ea typeface="微软雅黑" panose="020B0503020204020204" pitchFamily="34" charset="-122"/>
                        </a:rPr>
                        <a:t>-93.28%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dirty="0">
                          <a:solidFill>
                            <a:srgbClr val="009242"/>
                          </a:solidFill>
                          <a:effectLst/>
                          <a:latin typeface="微软雅黑" panose="020B0503020204020204" pitchFamily="34" charset="-122"/>
                          <a:ea typeface="微软雅黑" panose="020B0503020204020204" pitchFamily="34" charset="-122"/>
                        </a:rPr>
                        <a:t>-66.18%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9308753"/>
                  </a:ext>
                </a:extLst>
              </a:tr>
            </a:tbl>
          </a:graphicData>
        </a:graphic>
      </p:graphicFrame>
      <p:sp>
        <p:nvSpPr>
          <p:cNvPr id="5" name="文本框 4"/>
          <p:cNvSpPr txBox="1"/>
          <p:nvPr/>
        </p:nvSpPr>
        <p:spPr>
          <a:xfrm>
            <a:off x="336549" y="4203290"/>
            <a:ext cx="11520285"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月份五大材利润均出现改善，其中板材利润改善明显。</a:t>
            </a:r>
          </a:p>
        </p:txBody>
      </p:sp>
    </p:spTree>
    <p:extLst>
      <p:ext uri="{BB962C8B-B14F-4D97-AF65-F5344CB8AC3E}">
        <p14:creationId xmlns:p14="http://schemas.microsoft.com/office/powerpoint/2010/main" val="2085792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8</a:t>
            </a:r>
            <a:r>
              <a:rPr lang="zh-CN" altLang="en-US" sz="2400" dirty="0">
                <a:solidFill>
                  <a:srgbClr val="0075C2"/>
                </a:solidFill>
                <a:latin typeface="微软雅黑" panose="020B0503020204020204" pitchFamily="34" charset="-122"/>
                <a:ea typeface="微软雅黑" panose="020B0503020204020204" pitchFamily="34" charset="-122"/>
              </a:rPr>
              <a:t>月初铁水产量明显回升，后期存限产预期铁水产量大概率下滑</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840924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13</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34182"/>
            <a:ext cx="3238500" cy="3000821"/>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16</a:t>
            </a:r>
            <a:r>
              <a:rPr lang="zh-CN" altLang="en-US" dirty="0">
                <a:latin typeface="微软雅黑" panose="020B0503020204020204" pitchFamily="34" charset="-122"/>
                <a:ea typeface="微软雅黑" panose="020B0503020204020204" pitchFamily="34" charset="-122"/>
              </a:rPr>
              <a:t>日，我的钢铁统计</a:t>
            </a:r>
            <a:r>
              <a:rPr lang="en-US" altLang="zh-CN" dirty="0">
                <a:latin typeface="微软雅黑" panose="020B0503020204020204" pitchFamily="34" charset="-122"/>
                <a:ea typeface="微软雅黑" panose="020B0503020204020204" pitchFamily="34" charset="-122"/>
              </a:rPr>
              <a:t>247</a:t>
            </a:r>
            <a:r>
              <a:rPr lang="zh-CN" altLang="en-US" dirty="0">
                <a:latin typeface="微软雅黑" panose="020B0503020204020204" pitchFamily="34" charset="-122"/>
                <a:ea typeface="微软雅黑" panose="020B0503020204020204" pitchFamily="34" charset="-122"/>
              </a:rPr>
              <a:t>家钢厂高炉开工率</a:t>
            </a:r>
            <a:r>
              <a:rPr lang="en-US" altLang="zh-CN" dirty="0">
                <a:latin typeface="微软雅黑" panose="020B0503020204020204" pitchFamily="34" charset="-122"/>
                <a:ea typeface="微软雅黑" panose="020B0503020204020204" pitchFamily="34" charset="-122"/>
              </a:rPr>
              <a:t>81.07</a:t>
            </a:r>
            <a:r>
              <a:rPr lang="zh-CN" altLang="en-US" dirty="0">
                <a:latin typeface="微软雅黑" panose="020B0503020204020204" pitchFamily="34" charset="-122"/>
                <a:ea typeface="微软雅黑" panose="020B0503020204020204" pitchFamily="34" charset="-122"/>
              </a:rPr>
              <a:t>，较上月末提高</a:t>
            </a:r>
            <a:r>
              <a:rPr lang="en-US" altLang="zh-CN" dirty="0">
                <a:latin typeface="微软雅黑" panose="020B0503020204020204" pitchFamily="34" charset="-122"/>
                <a:ea typeface="微软雅黑" panose="020B0503020204020204" pitchFamily="34" charset="-122"/>
              </a:rPr>
              <a:t>0.93</a:t>
            </a:r>
            <a:r>
              <a:rPr lang="zh-CN" altLang="en-US" dirty="0">
                <a:latin typeface="微软雅黑" panose="020B0503020204020204" pitchFamily="34" charset="-122"/>
                <a:ea typeface="微软雅黑" panose="020B0503020204020204" pitchFamily="34" charset="-122"/>
              </a:rPr>
              <a:t>个百分点；炼铁产能利用率</a:t>
            </a:r>
            <a:r>
              <a:rPr lang="en-US" altLang="zh-CN" dirty="0">
                <a:latin typeface="微软雅黑" panose="020B0503020204020204" pitchFamily="34" charset="-122"/>
                <a:ea typeface="微软雅黑" panose="020B0503020204020204" pitchFamily="34" charset="-122"/>
              </a:rPr>
              <a:t>82.25%</a:t>
            </a:r>
            <a:r>
              <a:rPr lang="zh-CN" altLang="en-US" dirty="0">
                <a:latin typeface="微软雅黑" panose="020B0503020204020204" pitchFamily="34" charset="-122"/>
                <a:ea typeface="微软雅黑" panose="020B0503020204020204" pitchFamily="34" charset="-122"/>
              </a:rPr>
              <a:t>，较上月末回升</a:t>
            </a:r>
            <a:r>
              <a:rPr lang="en-US" altLang="zh-CN" dirty="0">
                <a:latin typeface="微软雅黑" panose="020B0503020204020204" pitchFamily="34" charset="-122"/>
                <a:ea typeface="微软雅黑" panose="020B0503020204020204" pitchFamily="34" charset="-122"/>
              </a:rPr>
              <a:t>1.52</a:t>
            </a:r>
            <a:r>
              <a:rPr lang="zh-CN" altLang="en-US" dirty="0">
                <a:latin typeface="微软雅黑" panose="020B0503020204020204" pitchFamily="34" charset="-122"/>
                <a:ea typeface="微软雅黑" panose="020B0503020204020204" pitchFamily="34" charset="-122"/>
              </a:rPr>
              <a:t>个百分点；日均铁水产量</a:t>
            </a:r>
            <a:r>
              <a:rPr lang="en-US" altLang="zh-CN" dirty="0">
                <a:latin typeface="微软雅黑" panose="020B0503020204020204" pitchFamily="34" charset="-122"/>
                <a:ea typeface="微软雅黑" panose="020B0503020204020204" pitchFamily="34" charset="-122"/>
              </a:rPr>
              <a:t>230.02</a:t>
            </a:r>
            <a:r>
              <a:rPr lang="zh-CN" altLang="en-US" dirty="0">
                <a:latin typeface="微软雅黑" panose="020B0503020204020204" pitchFamily="34" charset="-122"/>
                <a:ea typeface="微软雅黑" panose="020B0503020204020204" pitchFamily="34" charset="-122"/>
              </a:rPr>
              <a:t>万吨，较上月末提高</a:t>
            </a:r>
            <a:r>
              <a:rPr lang="en-US" altLang="zh-CN" dirty="0">
                <a:latin typeface="微软雅黑" panose="020B0503020204020204" pitchFamily="34" charset="-122"/>
                <a:ea typeface="微软雅黑" panose="020B0503020204020204" pitchFamily="34" charset="-122"/>
              </a:rPr>
              <a:t>4.28</a:t>
            </a:r>
            <a:r>
              <a:rPr lang="zh-CN" altLang="en-US" dirty="0">
                <a:latin typeface="微软雅黑" panose="020B0503020204020204" pitchFamily="34" charset="-122"/>
                <a:ea typeface="微软雅黑" panose="020B0503020204020204" pitchFamily="34" charset="-122"/>
              </a:rPr>
              <a:t>万吨</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日。</a:t>
            </a:r>
          </a:p>
        </p:txBody>
      </p:sp>
      <p:graphicFrame>
        <p:nvGraphicFramePr>
          <p:cNvPr id="8" name="图表 7"/>
          <p:cNvGraphicFramePr>
            <a:graphicFrameLocks/>
          </p:cNvGraphicFramePr>
          <p:nvPr>
            <p:extLst>
              <p:ext uri="{D42A27DB-BD31-4B8C-83A1-F6EECF244321}">
                <p14:modId xmlns:p14="http://schemas.microsoft.com/office/powerpoint/2010/main" val="636986878"/>
              </p:ext>
            </p:extLst>
          </p:nvPr>
        </p:nvGraphicFramePr>
        <p:xfrm>
          <a:off x="336551" y="908050"/>
          <a:ext cx="8280400"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33155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电炉产能利用率明显下滑</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4559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14</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2025732167"/>
              </p:ext>
            </p:extLst>
          </p:nvPr>
        </p:nvGraphicFramePr>
        <p:xfrm>
          <a:off x="266701" y="908050"/>
          <a:ext cx="8350250" cy="5221288"/>
        </p:xfrm>
        <a:graphic>
          <a:graphicData uri="http://schemas.openxmlformats.org/drawingml/2006/chart">
            <c:chart xmlns:c="http://schemas.openxmlformats.org/drawingml/2006/chart" xmlns:r="http://schemas.openxmlformats.org/officeDocument/2006/relationships" r:id="rId3"/>
          </a:graphicData>
        </a:graphic>
      </p:graphicFrame>
      <p:sp>
        <p:nvSpPr>
          <p:cNvPr id="9" name="矩形 8">
            <a:extLst>
              <a:ext uri="{FF2B5EF4-FFF2-40B4-BE49-F238E27FC236}">
                <a16:creationId xmlns:a16="http://schemas.microsoft.com/office/drawing/2014/main" id="{BB218DC6-D513-49F7-9CA0-44D4EB8EFFF6}"/>
              </a:ext>
            </a:extLst>
          </p:cNvPr>
          <p:cNvSpPr/>
          <p:nvPr/>
        </p:nvSpPr>
        <p:spPr>
          <a:xfrm>
            <a:off x="8616950" y="1334182"/>
            <a:ext cx="3238500" cy="3831818"/>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受钢价下行影响，电炉产能利用率明显下滑，截至</a:t>
            </a:r>
            <a:r>
              <a:rPr lang="en-US" altLang="zh-CN" dirty="0">
                <a:latin typeface="微软雅黑" panose="020B0503020204020204" pitchFamily="34" charset="-122"/>
                <a:ea typeface="微软雅黑" panose="020B0503020204020204" pitchFamily="34" charset="-122"/>
              </a:rPr>
              <a:t>16</a:t>
            </a:r>
            <a:r>
              <a:rPr lang="zh-CN" altLang="en-US" dirty="0">
                <a:latin typeface="微软雅黑" panose="020B0503020204020204" pitchFamily="34" charset="-122"/>
                <a:ea typeface="微软雅黑" panose="020B0503020204020204" pitchFamily="34" charset="-122"/>
              </a:rPr>
              <a:t>日全国电炉产能利用率</a:t>
            </a:r>
            <a:r>
              <a:rPr lang="en-US" altLang="zh-CN" dirty="0">
                <a:latin typeface="微软雅黑" panose="020B0503020204020204" pitchFamily="34" charset="-122"/>
                <a:ea typeface="微软雅黑" panose="020B0503020204020204" pitchFamily="34" charset="-122"/>
              </a:rPr>
              <a:t>61.75%</a:t>
            </a:r>
            <a:r>
              <a:rPr lang="zh-CN" altLang="en-US" dirty="0">
                <a:latin typeface="微软雅黑" panose="020B0503020204020204" pitchFamily="34" charset="-122"/>
                <a:ea typeface="微软雅黑" panose="020B0503020204020204" pitchFamily="34" charset="-122"/>
              </a:rPr>
              <a:t>，较上月末下降</a:t>
            </a:r>
            <a:r>
              <a:rPr lang="en-US" altLang="zh-CN" dirty="0">
                <a:latin typeface="微软雅黑" panose="020B0503020204020204" pitchFamily="34" charset="-122"/>
                <a:ea typeface="微软雅黑" panose="020B0503020204020204" pitchFamily="34" charset="-122"/>
              </a:rPr>
              <a:t>6.16</a:t>
            </a:r>
            <a:r>
              <a:rPr lang="zh-CN" altLang="en-US" dirty="0">
                <a:latin typeface="微软雅黑" panose="020B0503020204020204" pitchFamily="34" charset="-122"/>
                <a:ea typeface="微软雅黑" panose="020B0503020204020204" pitchFamily="34" charset="-122"/>
              </a:rPr>
              <a:t>个百分点，其中短流程钢厂电炉产能利用率</a:t>
            </a:r>
            <a:r>
              <a:rPr lang="en-US" altLang="zh-CN" dirty="0">
                <a:latin typeface="微软雅黑" panose="020B0503020204020204" pitchFamily="34" charset="-122"/>
                <a:ea typeface="微软雅黑" panose="020B0503020204020204" pitchFamily="34" charset="-122"/>
              </a:rPr>
              <a:t>55.32%</a:t>
            </a:r>
            <a:r>
              <a:rPr lang="zh-CN" altLang="en-US" dirty="0">
                <a:latin typeface="微软雅黑" panose="020B0503020204020204" pitchFamily="34" charset="-122"/>
                <a:ea typeface="微软雅黑" panose="020B0503020204020204" pitchFamily="34" charset="-122"/>
              </a:rPr>
              <a:t>，较上月末下降</a:t>
            </a:r>
            <a:r>
              <a:rPr lang="en-US" altLang="zh-CN" dirty="0">
                <a:latin typeface="微软雅黑" panose="020B0503020204020204" pitchFamily="34" charset="-122"/>
                <a:ea typeface="微软雅黑" panose="020B0503020204020204" pitchFamily="34" charset="-122"/>
              </a:rPr>
              <a:t>9.52</a:t>
            </a:r>
            <a:r>
              <a:rPr lang="zh-CN" altLang="en-US" dirty="0">
                <a:latin typeface="微软雅黑" panose="020B0503020204020204" pitchFamily="34" charset="-122"/>
                <a:ea typeface="微软雅黑" panose="020B0503020204020204" pitchFamily="34" charset="-122"/>
              </a:rPr>
              <a:t>个百分点；长流程钢厂电炉产能利用率</a:t>
            </a:r>
            <a:r>
              <a:rPr lang="en-US" altLang="zh-CN" dirty="0">
                <a:latin typeface="微软雅黑" panose="020B0503020204020204" pitchFamily="34" charset="-122"/>
                <a:ea typeface="微软雅黑" panose="020B0503020204020204" pitchFamily="34" charset="-122"/>
              </a:rPr>
              <a:t>70.94%</a:t>
            </a:r>
            <a:r>
              <a:rPr lang="zh-CN" altLang="en-US" dirty="0">
                <a:latin typeface="微软雅黑" panose="020B0503020204020204" pitchFamily="34" charset="-122"/>
                <a:ea typeface="微软雅黑" panose="020B0503020204020204" pitchFamily="34" charset="-122"/>
              </a:rPr>
              <a:t>，较上月末下降</a:t>
            </a:r>
            <a:r>
              <a:rPr lang="en-US" altLang="zh-CN" dirty="0">
                <a:latin typeface="微软雅黑" panose="020B0503020204020204" pitchFamily="34" charset="-122"/>
                <a:ea typeface="微软雅黑" panose="020B0503020204020204" pitchFamily="34" charset="-122"/>
              </a:rPr>
              <a:t>1.36</a:t>
            </a:r>
            <a:r>
              <a:rPr lang="zh-CN" altLang="en-US" dirty="0">
                <a:latin typeface="微软雅黑" panose="020B0503020204020204" pitchFamily="34" charset="-122"/>
                <a:ea typeface="微软雅黑" panose="020B0503020204020204" pitchFamily="34" charset="-122"/>
              </a:rPr>
              <a:t>个百分点。</a:t>
            </a:r>
          </a:p>
        </p:txBody>
      </p:sp>
    </p:spTree>
    <p:extLst>
      <p:ext uri="{BB962C8B-B14F-4D97-AF65-F5344CB8AC3E}">
        <p14:creationId xmlns:p14="http://schemas.microsoft.com/office/powerpoint/2010/main" val="3515462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F365E41-2BE2-4F2A-883E-7CE3A7E3E131}"/>
              </a:ext>
            </a:extLst>
          </p:cNvPr>
          <p:cNvSpPr txBox="1"/>
          <p:nvPr/>
        </p:nvSpPr>
        <p:spPr>
          <a:xfrm>
            <a:off x="336550" y="1969534"/>
            <a:ext cx="11518900" cy="1422954"/>
          </a:xfrm>
          <a:prstGeom prst="rect">
            <a:avLst/>
          </a:prstGeom>
          <a:noFill/>
        </p:spPr>
        <p:txBody>
          <a:bodyPr wrap="square" rtlCol="0">
            <a:spAutoFit/>
          </a:bodyPr>
          <a:lstStyle/>
          <a:p>
            <a:pPr indent="457200" algn="just">
              <a:lnSpc>
                <a:spcPct val="150000"/>
              </a:lnSpc>
            </a:pPr>
            <a:r>
              <a:rPr lang="zh-CN" altLang="en-US" sz="2000" dirty="0">
                <a:latin typeface="Microsoft YaHei" panose="020B0503020204020204" pitchFamily="34" charset="-122"/>
                <a:ea typeface="Microsoft YaHei" panose="020B0503020204020204" pitchFamily="34" charset="-122"/>
              </a:rPr>
              <a:t>当前利润状况下，部分钢厂已经开始自发减产，同时虽然各地区国庆限产政策尚未出台，具体限产要求及执行情况无从揣测，但市场普遍预期</a:t>
            </a:r>
            <a:r>
              <a:rPr lang="en-US" altLang="zh-CN" sz="2000" dirty="0">
                <a:latin typeface="Microsoft YaHei" panose="020B0503020204020204" pitchFamily="34" charset="-122"/>
                <a:ea typeface="Microsoft YaHei" panose="020B0503020204020204" pitchFamily="34" charset="-122"/>
              </a:rPr>
              <a:t>70</a:t>
            </a:r>
            <a:r>
              <a:rPr lang="zh-CN" altLang="en-US" sz="2000" dirty="0">
                <a:latin typeface="Microsoft YaHei" panose="020B0503020204020204" pitchFamily="34" charset="-122"/>
                <a:ea typeface="Microsoft YaHei" panose="020B0503020204020204" pitchFamily="34" charset="-122"/>
              </a:rPr>
              <a:t>周年大庆活动期间将有严格的限产行为，预计后期钢材产量仍将下行。</a:t>
            </a:r>
          </a:p>
        </p:txBody>
      </p:sp>
      <p:sp>
        <p:nvSpPr>
          <p:cNvPr id="8" name="文本框 5">
            <a:extLst>
              <a:ext uri="{FF2B5EF4-FFF2-40B4-BE49-F238E27FC236}">
                <a16:creationId xmlns:a16="http://schemas.microsoft.com/office/drawing/2014/main" id="{1F3CCEF3-8A8A-4C49-ACDB-95D0AE2EDEDD}"/>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15</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2805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固投建安投资增速维持不错水平</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266700" y="728663"/>
            <a:ext cx="439238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16</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49" y="1357643"/>
            <a:ext cx="3431615" cy="1338828"/>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月份</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固定资产投资建筑安装工程投资完成额增速</a:t>
            </a:r>
            <a:r>
              <a:rPr lang="en-US" altLang="zh-CN" dirty="0">
                <a:latin typeface="微软雅黑" panose="020B0503020204020204" pitchFamily="34" charset="-122"/>
                <a:ea typeface="微软雅黑" panose="020B0503020204020204" pitchFamily="34" charset="-122"/>
              </a:rPr>
              <a:t>5.6%</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2018</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月以来最高水平。</a:t>
            </a:r>
          </a:p>
        </p:txBody>
      </p:sp>
      <p:graphicFrame>
        <p:nvGraphicFramePr>
          <p:cNvPr id="7" name="图表 6">
            <a:extLst>
              <a:ext uri="{FF2B5EF4-FFF2-40B4-BE49-F238E27FC236}">
                <a16:creationId xmlns:a16="http://schemas.microsoft.com/office/drawing/2014/main" id="{00000000-0008-0000-0A00-000002000000}"/>
              </a:ext>
            </a:extLst>
          </p:cNvPr>
          <p:cNvGraphicFramePr>
            <a:graphicFrameLocks/>
          </p:cNvGraphicFramePr>
          <p:nvPr>
            <p:extLst>
              <p:ext uri="{D42A27DB-BD31-4B8C-83A1-F6EECF244321}">
                <p14:modId xmlns:p14="http://schemas.microsoft.com/office/powerpoint/2010/main" val="1296609567"/>
              </p:ext>
            </p:extLst>
          </p:nvPr>
        </p:nvGraphicFramePr>
        <p:xfrm>
          <a:off x="266700" y="908050"/>
          <a:ext cx="8350250" cy="5221288"/>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a:extLst>
              <a:ext uri="{FF2B5EF4-FFF2-40B4-BE49-F238E27FC236}">
                <a16:creationId xmlns:a16="http://schemas.microsoft.com/office/drawing/2014/main" id="{7B6BF2C4-48D9-4F00-8867-6A3744730C94}"/>
              </a:ext>
            </a:extLst>
          </p:cNvPr>
          <p:cNvSpPr/>
          <p:nvPr/>
        </p:nvSpPr>
        <p:spPr>
          <a:xfrm>
            <a:off x="5308599" y="2624667"/>
            <a:ext cx="3132667" cy="1814329"/>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a:extLst>
              <a:ext uri="{FF2B5EF4-FFF2-40B4-BE49-F238E27FC236}">
                <a16:creationId xmlns:a16="http://schemas.microsoft.com/office/drawing/2014/main" id="{D0CF670A-87F9-40B8-B8B9-7DACFBFE06D7}"/>
              </a:ext>
            </a:extLst>
          </p:cNvPr>
          <p:cNvCxnSpPr>
            <a:cxnSpLocks/>
          </p:cNvCxnSpPr>
          <p:nvPr/>
        </p:nvCxnSpPr>
        <p:spPr>
          <a:xfrm flipV="1">
            <a:off x="7603067" y="2624667"/>
            <a:ext cx="0" cy="1814330"/>
          </a:xfrm>
          <a:prstGeom prst="line">
            <a:avLst/>
          </a:prstGeom>
          <a:ln>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123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地产建筑工程投资增速维持高位</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32689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17</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53604"/>
            <a:ext cx="3238500" cy="2585323"/>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月份房地产建筑工程投资完成额</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万亿，同比增长</a:t>
            </a:r>
            <a:r>
              <a:rPr lang="en-US" altLang="zh-CN" dirty="0">
                <a:latin typeface="微软雅黑" panose="020B0503020204020204" pitchFamily="34" charset="-122"/>
                <a:ea typeface="微软雅黑" panose="020B0503020204020204" pitchFamily="34" charset="-122"/>
              </a:rPr>
              <a:t>9.7%</a:t>
            </a:r>
            <a:r>
              <a:rPr lang="zh-CN" altLang="en-US" dirty="0">
                <a:latin typeface="微软雅黑" panose="020B0503020204020204" pitchFamily="34" charset="-122"/>
                <a:ea typeface="微软雅黑" panose="020B0503020204020204" pitchFamily="34" charset="-122"/>
              </a:rPr>
              <a:t>，创</a:t>
            </a:r>
            <a:r>
              <a:rPr lang="en-US" altLang="zh-CN" dirty="0">
                <a:latin typeface="微软雅黑" panose="020B0503020204020204" pitchFamily="34" charset="-122"/>
                <a:ea typeface="微软雅黑" panose="020B0503020204020204" pitchFamily="34" charset="-122"/>
              </a:rPr>
              <a:t>56</a:t>
            </a:r>
            <a:r>
              <a:rPr lang="zh-CN" altLang="en-US" dirty="0">
                <a:latin typeface="微软雅黑" panose="020B0503020204020204" pitchFamily="34" charset="-122"/>
                <a:ea typeface="微软雅黑" panose="020B0503020204020204" pitchFamily="34" charset="-122"/>
              </a:rPr>
              <a:t>个月新高。</a:t>
            </a: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月份房地产开发计划总投资</a:t>
            </a:r>
            <a:r>
              <a:rPr lang="en-US" altLang="zh-CN" dirty="0">
                <a:latin typeface="微软雅黑" panose="020B0503020204020204" pitchFamily="34" charset="-122"/>
                <a:ea typeface="微软雅黑" panose="020B0503020204020204" pitchFamily="34" charset="-122"/>
              </a:rPr>
              <a:t>76</a:t>
            </a:r>
            <a:r>
              <a:rPr lang="zh-CN" altLang="en-US" dirty="0">
                <a:latin typeface="微软雅黑" panose="020B0503020204020204" pitchFamily="34" charset="-122"/>
                <a:ea typeface="微软雅黑" panose="020B0503020204020204" pitchFamily="34" charset="-122"/>
              </a:rPr>
              <a:t>万亿，同比增长</a:t>
            </a:r>
            <a:r>
              <a:rPr lang="en-US" altLang="zh-CN" dirty="0">
                <a:latin typeface="微软雅黑" panose="020B0503020204020204" pitchFamily="34" charset="-122"/>
                <a:ea typeface="微软雅黑" panose="020B0503020204020204" pitchFamily="34" charset="-122"/>
              </a:rPr>
              <a:t>15.1%</a:t>
            </a:r>
            <a:r>
              <a:rPr lang="zh-CN" altLang="en-US" dirty="0">
                <a:latin typeface="微软雅黑" panose="020B0503020204020204" pitchFamily="34" charset="-122"/>
                <a:ea typeface="微软雅黑" panose="020B0503020204020204" pitchFamily="34" charset="-122"/>
              </a:rPr>
              <a:t>，增速维持高位。</a:t>
            </a:r>
          </a:p>
        </p:txBody>
      </p:sp>
      <p:graphicFrame>
        <p:nvGraphicFramePr>
          <p:cNvPr id="9" name="图表 8">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2724786283"/>
              </p:ext>
            </p:extLst>
          </p:nvPr>
        </p:nvGraphicFramePr>
        <p:xfrm>
          <a:off x="266700" y="908050"/>
          <a:ext cx="4173538" cy="522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870453415"/>
              </p:ext>
            </p:extLst>
          </p:nvPr>
        </p:nvGraphicFramePr>
        <p:xfrm>
          <a:off x="4440238" y="908050"/>
          <a:ext cx="4176712" cy="52212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80014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7</a:t>
            </a:r>
            <a:r>
              <a:rPr lang="zh-CN" altLang="en-US" sz="2400" dirty="0">
                <a:solidFill>
                  <a:srgbClr val="0075C2"/>
                </a:solidFill>
                <a:latin typeface="微软雅黑" panose="020B0503020204020204" pitchFamily="34" charset="-122"/>
                <a:ea typeface="微软雅黑" panose="020B0503020204020204" pitchFamily="34" charset="-122"/>
              </a:rPr>
              <a:t>月份汽车产量继续下滑，</a:t>
            </a:r>
            <a:r>
              <a:rPr lang="en-US" altLang="zh-CN" sz="2400" dirty="0">
                <a:solidFill>
                  <a:srgbClr val="0075C2"/>
                </a:solidFill>
                <a:latin typeface="微软雅黑" panose="020B0503020204020204" pitchFamily="34" charset="-122"/>
                <a:ea typeface="微软雅黑" panose="020B0503020204020204" pitchFamily="34" charset="-122"/>
              </a:rPr>
              <a:t>9</a:t>
            </a:r>
            <a:r>
              <a:rPr lang="zh-CN" altLang="en-US" sz="2400" dirty="0">
                <a:solidFill>
                  <a:srgbClr val="0075C2"/>
                </a:solidFill>
                <a:latin typeface="微软雅黑" panose="020B0503020204020204" pitchFamily="34" charset="-122"/>
                <a:ea typeface="微软雅黑" panose="020B0503020204020204" pitchFamily="34" charset="-122"/>
              </a:rPr>
              <a:t>月份开始产量将季节性回升</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34736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18</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15919"/>
            <a:ext cx="3238500" cy="2585323"/>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月份汽车产量</a:t>
            </a:r>
            <a:r>
              <a:rPr lang="en-US" altLang="zh-CN" dirty="0">
                <a:latin typeface="微软雅黑" panose="020B0503020204020204" pitchFamily="34" charset="-122"/>
                <a:ea typeface="微软雅黑" panose="020B0503020204020204" pitchFamily="34" charset="-122"/>
              </a:rPr>
              <a:t>185.4</a:t>
            </a:r>
            <a:r>
              <a:rPr lang="zh-CN" altLang="en-US" dirty="0">
                <a:latin typeface="微软雅黑" panose="020B0503020204020204" pitchFamily="34" charset="-122"/>
                <a:ea typeface="微软雅黑" panose="020B0503020204020204" pitchFamily="34" charset="-122"/>
              </a:rPr>
              <a:t>万辆，同比降低</a:t>
            </a:r>
            <a:r>
              <a:rPr lang="en-US" altLang="zh-CN" dirty="0">
                <a:latin typeface="微软雅黑" panose="020B0503020204020204" pitchFamily="34" charset="-122"/>
                <a:ea typeface="微软雅黑" panose="020B0503020204020204" pitchFamily="34" charset="-122"/>
              </a:rPr>
              <a:t>11.50%</a:t>
            </a:r>
            <a:r>
              <a:rPr lang="zh-CN" altLang="en-US" dirty="0">
                <a:latin typeface="微软雅黑" panose="020B0503020204020204" pitchFamily="34" charset="-122"/>
                <a:ea typeface="微软雅黑" panose="020B0503020204020204" pitchFamily="34" charset="-122"/>
              </a:rPr>
              <a:t>，降幅较前期低点收窄</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个百分点。</a:t>
            </a:r>
            <a:endParaRPr lang="en-US" altLang="zh-CN" dirty="0">
              <a:latin typeface="微软雅黑" panose="020B0503020204020204" pitchFamily="34" charset="-122"/>
              <a:ea typeface="微软雅黑" panose="020B0503020204020204" pitchFamily="34" charset="-122"/>
            </a:endParaRPr>
          </a:p>
          <a:p>
            <a:pPr algn="just">
              <a:lnSpc>
                <a:spcPct val="150000"/>
              </a:lnSpc>
            </a:pPr>
            <a:r>
              <a:rPr lang="zh-CN" altLang="en-US" dirty="0">
                <a:latin typeface="微软雅黑" panose="020B0503020204020204" pitchFamily="34" charset="-122"/>
                <a:ea typeface="微软雅黑" panose="020B0503020204020204" pitchFamily="34" charset="-122"/>
              </a:rPr>
              <a:t>今年前</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个月月均汽车产量</a:t>
            </a:r>
            <a:r>
              <a:rPr lang="en-US" altLang="zh-CN" dirty="0">
                <a:latin typeface="微软雅黑" panose="020B0503020204020204" pitchFamily="34" charset="-122"/>
                <a:ea typeface="微软雅黑" panose="020B0503020204020204" pitchFamily="34" charset="-122"/>
              </a:rPr>
              <a:t>205.44</a:t>
            </a:r>
            <a:r>
              <a:rPr lang="zh-CN" altLang="en-US" dirty="0">
                <a:latin typeface="微软雅黑" panose="020B0503020204020204" pitchFamily="34" charset="-122"/>
                <a:ea typeface="微软雅黑" panose="020B0503020204020204" pitchFamily="34" charset="-122"/>
              </a:rPr>
              <a:t>万辆，较去年前</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个月下降</a:t>
            </a:r>
            <a:r>
              <a:rPr lang="en-US" altLang="zh-CN" dirty="0">
                <a:latin typeface="微软雅黑" panose="020B0503020204020204" pitchFamily="34" charset="-122"/>
                <a:ea typeface="微软雅黑" panose="020B0503020204020204" pitchFamily="34" charset="-122"/>
              </a:rPr>
              <a:t>33.42</a:t>
            </a:r>
            <a:r>
              <a:rPr lang="zh-CN" altLang="en-US" dirty="0">
                <a:latin typeface="微软雅黑" panose="020B0503020204020204" pitchFamily="34" charset="-122"/>
                <a:ea typeface="微软雅黑" panose="020B0503020204020204" pitchFamily="34" charset="-122"/>
              </a:rPr>
              <a:t>万辆</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月。</a:t>
            </a:r>
            <a:endParaRPr lang="en-US" altLang="zh-CN" dirty="0">
              <a:latin typeface="微软雅黑" panose="020B0503020204020204" pitchFamily="34" charset="-122"/>
              <a:ea typeface="微软雅黑" panose="020B0503020204020204" pitchFamily="34" charset="-122"/>
            </a:endParaRPr>
          </a:p>
        </p:txBody>
      </p:sp>
      <p:graphicFrame>
        <p:nvGraphicFramePr>
          <p:cNvPr id="10" name="图表 9"/>
          <p:cNvGraphicFramePr>
            <a:graphicFrameLocks/>
          </p:cNvGraphicFramePr>
          <p:nvPr>
            <p:extLst>
              <p:ext uri="{D42A27DB-BD31-4B8C-83A1-F6EECF244321}">
                <p14:modId xmlns:p14="http://schemas.microsoft.com/office/powerpoint/2010/main" val="1928502266"/>
              </p:ext>
            </p:extLst>
          </p:nvPr>
        </p:nvGraphicFramePr>
        <p:xfrm>
          <a:off x="266701" y="908050"/>
          <a:ext cx="8350249" cy="5221288"/>
        </p:xfrm>
        <a:graphic>
          <a:graphicData uri="http://schemas.openxmlformats.org/drawingml/2006/chart">
            <c:chart xmlns:c="http://schemas.openxmlformats.org/drawingml/2006/chart" xmlns:r="http://schemas.openxmlformats.org/officeDocument/2006/relationships" r:id="rId3"/>
          </a:graphicData>
        </a:graphic>
      </p:graphicFrame>
      <p:sp>
        <p:nvSpPr>
          <p:cNvPr id="5" name="任意多边形 4"/>
          <p:cNvSpPr/>
          <p:nvPr/>
        </p:nvSpPr>
        <p:spPr>
          <a:xfrm>
            <a:off x="7459133" y="2387600"/>
            <a:ext cx="355600" cy="669253"/>
          </a:xfrm>
          <a:custGeom>
            <a:avLst/>
            <a:gdLst>
              <a:gd name="connsiteX0" fmla="*/ 0 w 355600"/>
              <a:gd name="connsiteY0" fmla="*/ 0 h 669253"/>
              <a:gd name="connsiteX1" fmla="*/ 169334 w 355600"/>
              <a:gd name="connsiteY1" fmla="*/ 668867 h 669253"/>
              <a:gd name="connsiteX2" fmla="*/ 355600 w 355600"/>
              <a:gd name="connsiteY2" fmla="*/ 76200 h 669253"/>
            </a:gdLst>
            <a:ahLst/>
            <a:cxnLst>
              <a:cxn ang="0">
                <a:pos x="connsiteX0" y="connsiteY0"/>
              </a:cxn>
              <a:cxn ang="0">
                <a:pos x="connsiteX1" y="connsiteY1"/>
              </a:cxn>
              <a:cxn ang="0">
                <a:pos x="connsiteX2" y="connsiteY2"/>
              </a:cxn>
            </a:cxnLst>
            <a:rect l="l" t="t" r="r" b="b"/>
            <a:pathLst>
              <a:path w="355600" h="669253">
                <a:moveTo>
                  <a:pt x="0" y="0"/>
                </a:moveTo>
                <a:cubicBezTo>
                  <a:pt x="55033" y="328083"/>
                  <a:pt x="110067" y="656167"/>
                  <a:pt x="169334" y="668867"/>
                </a:cubicBezTo>
                <a:cubicBezTo>
                  <a:pt x="228601" y="681567"/>
                  <a:pt x="292100" y="378883"/>
                  <a:pt x="355600" y="7620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80225" y="2057400"/>
            <a:ext cx="355600" cy="999453"/>
          </a:xfrm>
          <a:custGeom>
            <a:avLst/>
            <a:gdLst>
              <a:gd name="connsiteX0" fmla="*/ 0 w 355600"/>
              <a:gd name="connsiteY0" fmla="*/ 0 h 669253"/>
              <a:gd name="connsiteX1" fmla="*/ 169334 w 355600"/>
              <a:gd name="connsiteY1" fmla="*/ 668867 h 669253"/>
              <a:gd name="connsiteX2" fmla="*/ 355600 w 355600"/>
              <a:gd name="connsiteY2" fmla="*/ 76200 h 669253"/>
            </a:gdLst>
            <a:ahLst/>
            <a:cxnLst>
              <a:cxn ang="0">
                <a:pos x="connsiteX0" y="connsiteY0"/>
              </a:cxn>
              <a:cxn ang="0">
                <a:pos x="connsiteX1" y="connsiteY1"/>
              </a:cxn>
              <a:cxn ang="0">
                <a:pos x="connsiteX2" y="connsiteY2"/>
              </a:cxn>
            </a:cxnLst>
            <a:rect l="l" t="t" r="r" b="b"/>
            <a:pathLst>
              <a:path w="355600" h="669253">
                <a:moveTo>
                  <a:pt x="0" y="0"/>
                </a:moveTo>
                <a:cubicBezTo>
                  <a:pt x="55033" y="328083"/>
                  <a:pt x="110067" y="656167"/>
                  <a:pt x="169334" y="668867"/>
                </a:cubicBezTo>
                <a:cubicBezTo>
                  <a:pt x="228601" y="681567"/>
                  <a:pt x="292100" y="378883"/>
                  <a:pt x="355600" y="7620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324600" y="2226733"/>
            <a:ext cx="400050" cy="830120"/>
          </a:xfrm>
          <a:custGeom>
            <a:avLst/>
            <a:gdLst>
              <a:gd name="connsiteX0" fmla="*/ 0 w 355600"/>
              <a:gd name="connsiteY0" fmla="*/ 0 h 669253"/>
              <a:gd name="connsiteX1" fmla="*/ 169334 w 355600"/>
              <a:gd name="connsiteY1" fmla="*/ 668867 h 669253"/>
              <a:gd name="connsiteX2" fmla="*/ 355600 w 355600"/>
              <a:gd name="connsiteY2" fmla="*/ 76200 h 669253"/>
            </a:gdLst>
            <a:ahLst/>
            <a:cxnLst>
              <a:cxn ang="0">
                <a:pos x="connsiteX0" y="connsiteY0"/>
              </a:cxn>
              <a:cxn ang="0">
                <a:pos x="connsiteX1" y="connsiteY1"/>
              </a:cxn>
              <a:cxn ang="0">
                <a:pos x="connsiteX2" y="connsiteY2"/>
              </a:cxn>
            </a:cxnLst>
            <a:rect l="l" t="t" r="r" b="b"/>
            <a:pathLst>
              <a:path w="355600" h="669253">
                <a:moveTo>
                  <a:pt x="0" y="0"/>
                </a:moveTo>
                <a:cubicBezTo>
                  <a:pt x="55033" y="328083"/>
                  <a:pt x="110067" y="656167"/>
                  <a:pt x="169334" y="668867"/>
                </a:cubicBezTo>
                <a:cubicBezTo>
                  <a:pt x="228601" y="681567"/>
                  <a:pt x="292100" y="378883"/>
                  <a:pt x="355600" y="7620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5768975" y="2387600"/>
            <a:ext cx="400050" cy="1084313"/>
          </a:xfrm>
          <a:custGeom>
            <a:avLst/>
            <a:gdLst>
              <a:gd name="connsiteX0" fmla="*/ 0 w 355600"/>
              <a:gd name="connsiteY0" fmla="*/ 0 h 669253"/>
              <a:gd name="connsiteX1" fmla="*/ 169334 w 355600"/>
              <a:gd name="connsiteY1" fmla="*/ 668867 h 669253"/>
              <a:gd name="connsiteX2" fmla="*/ 355600 w 355600"/>
              <a:gd name="connsiteY2" fmla="*/ 76200 h 669253"/>
            </a:gdLst>
            <a:ahLst/>
            <a:cxnLst>
              <a:cxn ang="0">
                <a:pos x="connsiteX0" y="connsiteY0"/>
              </a:cxn>
              <a:cxn ang="0">
                <a:pos x="connsiteX1" y="connsiteY1"/>
              </a:cxn>
              <a:cxn ang="0">
                <a:pos x="connsiteX2" y="connsiteY2"/>
              </a:cxn>
            </a:cxnLst>
            <a:rect l="l" t="t" r="r" b="b"/>
            <a:pathLst>
              <a:path w="355600" h="669253">
                <a:moveTo>
                  <a:pt x="0" y="0"/>
                </a:moveTo>
                <a:cubicBezTo>
                  <a:pt x="55033" y="328083"/>
                  <a:pt x="110067" y="656167"/>
                  <a:pt x="169334" y="668867"/>
                </a:cubicBezTo>
                <a:cubicBezTo>
                  <a:pt x="228601" y="681567"/>
                  <a:pt x="292100" y="378883"/>
                  <a:pt x="355600" y="7620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5233988" y="2607733"/>
            <a:ext cx="400050" cy="618068"/>
          </a:xfrm>
          <a:custGeom>
            <a:avLst/>
            <a:gdLst>
              <a:gd name="connsiteX0" fmla="*/ 0 w 355600"/>
              <a:gd name="connsiteY0" fmla="*/ 0 h 669253"/>
              <a:gd name="connsiteX1" fmla="*/ 169334 w 355600"/>
              <a:gd name="connsiteY1" fmla="*/ 668867 h 669253"/>
              <a:gd name="connsiteX2" fmla="*/ 355600 w 355600"/>
              <a:gd name="connsiteY2" fmla="*/ 76200 h 669253"/>
            </a:gdLst>
            <a:ahLst/>
            <a:cxnLst>
              <a:cxn ang="0">
                <a:pos x="connsiteX0" y="connsiteY0"/>
              </a:cxn>
              <a:cxn ang="0">
                <a:pos x="connsiteX1" y="connsiteY1"/>
              </a:cxn>
              <a:cxn ang="0">
                <a:pos x="connsiteX2" y="connsiteY2"/>
              </a:cxn>
            </a:cxnLst>
            <a:rect l="l" t="t" r="r" b="b"/>
            <a:pathLst>
              <a:path w="355600" h="669253">
                <a:moveTo>
                  <a:pt x="0" y="0"/>
                </a:moveTo>
                <a:cubicBezTo>
                  <a:pt x="55033" y="328083"/>
                  <a:pt x="110067" y="656167"/>
                  <a:pt x="169334" y="668867"/>
                </a:cubicBezTo>
                <a:cubicBezTo>
                  <a:pt x="228601" y="681567"/>
                  <a:pt x="292100" y="378883"/>
                  <a:pt x="355600" y="7620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678363" y="2709333"/>
            <a:ext cx="400050" cy="623889"/>
          </a:xfrm>
          <a:custGeom>
            <a:avLst/>
            <a:gdLst>
              <a:gd name="connsiteX0" fmla="*/ 0 w 355600"/>
              <a:gd name="connsiteY0" fmla="*/ 0 h 669253"/>
              <a:gd name="connsiteX1" fmla="*/ 169334 w 355600"/>
              <a:gd name="connsiteY1" fmla="*/ 668867 h 669253"/>
              <a:gd name="connsiteX2" fmla="*/ 355600 w 355600"/>
              <a:gd name="connsiteY2" fmla="*/ 76200 h 669253"/>
            </a:gdLst>
            <a:ahLst/>
            <a:cxnLst>
              <a:cxn ang="0">
                <a:pos x="connsiteX0" y="connsiteY0"/>
              </a:cxn>
              <a:cxn ang="0">
                <a:pos x="connsiteX1" y="connsiteY1"/>
              </a:cxn>
              <a:cxn ang="0">
                <a:pos x="connsiteX2" y="connsiteY2"/>
              </a:cxn>
            </a:cxnLst>
            <a:rect l="l" t="t" r="r" b="b"/>
            <a:pathLst>
              <a:path w="355600" h="669253">
                <a:moveTo>
                  <a:pt x="0" y="0"/>
                </a:moveTo>
                <a:cubicBezTo>
                  <a:pt x="55033" y="328083"/>
                  <a:pt x="110067" y="656167"/>
                  <a:pt x="169334" y="668867"/>
                </a:cubicBezTo>
                <a:cubicBezTo>
                  <a:pt x="228601" y="681567"/>
                  <a:pt x="292100" y="378883"/>
                  <a:pt x="355600" y="7620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8015816" y="2525519"/>
            <a:ext cx="349251" cy="700282"/>
          </a:xfrm>
          <a:custGeom>
            <a:avLst/>
            <a:gdLst>
              <a:gd name="connsiteX0" fmla="*/ 0 w 355600"/>
              <a:gd name="connsiteY0" fmla="*/ 0 h 669253"/>
              <a:gd name="connsiteX1" fmla="*/ 169334 w 355600"/>
              <a:gd name="connsiteY1" fmla="*/ 668867 h 669253"/>
              <a:gd name="connsiteX2" fmla="*/ 355600 w 355600"/>
              <a:gd name="connsiteY2" fmla="*/ 76200 h 669253"/>
            </a:gdLst>
            <a:ahLst/>
            <a:cxnLst>
              <a:cxn ang="0">
                <a:pos x="connsiteX0" y="connsiteY0"/>
              </a:cxn>
              <a:cxn ang="0">
                <a:pos x="connsiteX1" y="connsiteY1"/>
              </a:cxn>
              <a:cxn ang="0">
                <a:pos x="connsiteX2" y="connsiteY2"/>
              </a:cxn>
            </a:cxnLst>
            <a:rect l="l" t="t" r="r" b="b"/>
            <a:pathLst>
              <a:path w="355600" h="669253">
                <a:moveTo>
                  <a:pt x="0" y="0"/>
                </a:moveTo>
                <a:cubicBezTo>
                  <a:pt x="55033" y="328083"/>
                  <a:pt x="110067" y="656167"/>
                  <a:pt x="169334" y="668867"/>
                </a:cubicBezTo>
                <a:cubicBezTo>
                  <a:pt x="228601" y="681567"/>
                  <a:pt x="292100" y="378883"/>
                  <a:pt x="355600" y="76200"/>
                </a:cubicBez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a:extLst>
              <a:ext uri="{FF2B5EF4-FFF2-40B4-BE49-F238E27FC236}">
                <a16:creationId xmlns:a16="http://schemas.microsoft.com/office/drawing/2014/main" id="{448A7580-F9E7-41E5-BE8F-F7E9C2B2FDAB}"/>
              </a:ext>
            </a:extLst>
          </p:cNvPr>
          <p:cNvSpPr/>
          <p:nvPr/>
        </p:nvSpPr>
        <p:spPr>
          <a:xfrm>
            <a:off x="6169025" y="1727200"/>
            <a:ext cx="1290108" cy="1498601"/>
          </a:xfrm>
          <a:prstGeom prst="ellipse">
            <a:avLst/>
          </a:prstGeom>
          <a:noFill/>
          <a:ln w="190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9370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降雨对下游需求影响巨大，后期将恢复</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5200649"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19</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756186"/>
            <a:ext cx="3238500" cy="1338828"/>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在经历了两个月的成交低迷之后，随着雨季的结束，建筑钢材成交开始明显好转。</a:t>
            </a:r>
            <a:endParaRPr lang="en-US" altLang="zh-CN" dirty="0">
              <a:latin typeface="微软雅黑" panose="020B0503020204020204" pitchFamily="34" charset="-122"/>
              <a:ea typeface="微软雅黑" panose="020B0503020204020204" pitchFamily="34" charset="-122"/>
            </a:endParaRPr>
          </a:p>
        </p:txBody>
      </p:sp>
      <p:graphicFrame>
        <p:nvGraphicFramePr>
          <p:cNvPr id="7" name="图表 6"/>
          <p:cNvGraphicFramePr>
            <a:graphicFrameLocks/>
          </p:cNvGraphicFramePr>
          <p:nvPr>
            <p:extLst>
              <p:ext uri="{D42A27DB-BD31-4B8C-83A1-F6EECF244321}">
                <p14:modId xmlns:p14="http://schemas.microsoft.com/office/powerpoint/2010/main" val="3318020594"/>
              </p:ext>
            </p:extLst>
          </p:nvPr>
        </p:nvGraphicFramePr>
        <p:xfrm>
          <a:off x="266701" y="908049"/>
          <a:ext cx="8350250" cy="5221289"/>
        </p:xfrm>
        <a:graphic>
          <a:graphicData uri="http://schemas.openxmlformats.org/drawingml/2006/chart">
            <c:chart xmlns:c="http://schemas.openxmlformats.org/drawingml/2006/chart" xmlns:r="http://schemas.openxmlformats.org/officeDocument/2006/relationships" r:id="rId3"/>
          </a:graphicData>
        </a:graphic>
      </p:graphicFrame>
      <p:sp>
        <p:nvSpPr>
          <p:cNvPr id="2" name="椭圆 1"/>
          <p:cNvSpPr/>
          <p:nvPr/>
        </p:nvSpPr>
        <p:spPr>
          <a:xfrm>
            <a:off x="4893732" y="2887133"/>
            <a:ext cx="643467" cy="1014109"/>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id="{45B5F66E-3D93-4DFA-B3BB-65E6CEE4814E}"/>
              </a:ext>
            </a:extLst>
          </p:cNvPr>
          <p:cNvPicPr>
            <a:picLocks noChangeAspect="1"/>
          </p:cNvPicPr>
          <p:nvPr/>
        </p:nvPicPr>
        <p:blipFill>
          <a:blip r:embed="rId4"/>
          <a:stretch>
            <a:fillRect/>
          </a:stretch>
        </p:blipFill>
        <p:spPr>
          <a:xfrm>
            <a:off x="8616950" y="5136098"/>
            <a:ext cx="3230169" cy="410837"/>
          </a:xfrm>
          <a:prstGeom prst="rect">
            <a:avLst/>
          </a:prstGeom>
        </p:spPr>
      </p:pic>
      <p:pic>
        <p:nvPicPr>
          <p:cNvPr id="8" name="图片 7">
            <a:extLst>
              <a:ext uri="{FF2B5EF4-FFF2-40B4-BE49-F238E27FC236}">
                <a16:creationId xmlns:a16="http://schemas.microsoft.com/office/drawing/2014/main" id="{EBC64560-DCD7-464C-96D5-5439A58E2C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6949" y="3497781"/>
            <a:ext cx="3234335" cy="890740"/>
          </a:xfrm>
          <a:prstGeom prst="rect">
            <a:avLst/>
          </a:prstGeom>
        </p:spPr>
      </p:pic>
      <p:pic>
        <p:nvPicPr>
          <p:cNvPr id="9" name="图片 8">
            <a:extLst>
              <a:ext uri="{FF2B5EF4-FFF2-40B4-BE49-F238E27FC236}">
                <a16:creationId xmlns:a16="http://schemas.microsoft.com/office/drawing/2014/main" id="{8CCC50CD-60FC-4983-A237-B42779814760}"/>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Lst>
          </a:blip>
          <a:stretch>
            <a:fillRect/>
          </a:stretch>
        </p:blipFill>
        <p:spPr>
          <a:xfrm>
            <a:off x="8616950" y="4405703"/>
            <a:ext cx="3240088" cy="634882"/>
          </a:xfrm>
          <a:prstGeom prst="rect">
            <a:avLst/>
          </a:prstGeom>
        </p:spPr>
      </p:pic>
    </p:spTree>
    <p:extLst>
      <p:ext uri="{BB962C8B-B14F-4D97-AF65-F5344CB8AC3E}">
        <p14:creationId xmlns:p14="http://schemas.microsoft.com/office/powerpoint/2010/main" val="3278634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出口量将继续窄幅波动</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1686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20</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22663"/>
            <a:ext cx="3238500" cy="2169825"/>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月份钢材出口量</a:t>
            </a:r>
            <a:r>
              <a:rPr lang="en-US" altLang="zh-CN" dirty="0">
                <a:latin typeface="微软雅黑" panose="020B0503020204020204" pitchFamily="34" charset="-122"/>
                <a:ea typeface="微软雅黑" panose="020B0503020204020204" pitchFamily="34" charset="-122"/>
              </a:rPr>
              <a:t>3997</a:t>
            </a:r>
            <a:r>
              <a:rPr lang="zh-CN" altLang="en-US" dirty="0">
                <a:latin typeface="微软雅黑" panose="020B0503020204020204" pitchFamily="34" charset="-122"/>
                <a:ea typeface="微软雅黑" panose="020B0503020204020204" pitchFamily="34" charset="-122"/>
              </a:rPr>
              <a:t>万吨，同比下滑</a:t>
            </a:r>
            <a:r>
              <a:rPr lang="en-US" altLang="zh-CN" dirty="0">
                <a:latin typeface="微软雅黑" panose="020B0503020204020204" pitchFamily="34" charset="-122"/>
                <a:ea typeface="微软雅黑" panose="020B0503020204020204" pitchFamily="34" charset="-122"/>
              </a:rPr>
              <a:t>2.9%</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134</a:t>
            </a:r>
            <a:r>
              <a:rPr lang="zh-CN" altLang="en-US" dirty="0">
                <a:latin typeface="微软雅黑" panose="020B0503020204020204" pitchFamily="34" charset="-122"/>
                <a:ea typeface="微软雅黑" panose="020B0503020204020204" pitchFamily="34" charset="-122"/>
              </a:rPr>
              <a:t>万吨。</a:t>
            </a:r>
            <a:endParaRPr lang="en-US" altLang="zh-CN" dirty="0">
              <a:latin typeface="微软雅黑" panose="020B0503020204020204" pitchFamily="34" charset="-122"/>
              <a:ea typeface="微软雅黑" panose="020B0503020204020204" pitchFamily="34" charset="-122"/>
            </a:endParaRPr>
          </a:p>
          <a:p>
            <a:pPr algn="just">
              <a:lnSpc>
                <a:spcPct val="150000"/>
              </a:lnSpc>
            </a:pP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月份钢材出口</a:t>
            </a:r>
            <a:r>
              <a:rPr lang="en-US" altLang="zh-CN" dirty="0">
                <a:latin typeface="微软雅黑" panose="020B0503020204020204" pitchFamily="34" charset="-122"/>
                <a:ea typeface="微软雅黑" panose="020B0503020204020204" pitchFamily="34" charset="-122"/>
              </a:rPr>
              <a:t>557</a:t>
            </a:r>
            <a:r>
              <a:rPr lang="zh-CN" altLang="en-US" dirty="0">
                <a:latin typeface="微软雅黑" panose="020B0503020204020204" pitchFamily="34" charset="-122"/>
                <a:ea typeface="微软雅黑" panose="020B0503020204020204" pitchFamily="34" charset="-122"/>
              </a:rPr>
              <a:t>万吨，同比下降</a:t>
            </a:r>
            <a:r>
              <a:rPr lang="en-US" altLang="zh-CN" dirty="0">
                <a:latin typeface="微软雅黑" panose="020B0503020204020204" pitchFamily="34" charset="-122"/>
                <a:ea typeface="微软雅黑" panose="020B0503020204020204" pitchFamily="34" charset="-122"/>
              </a:rPr>
              <a:t>5.43%</a:t>
            </a:r>
            <a:r>
              <a:rPr lang="zh-CN" altLang="en-US" dirty="0">
                <a:latin typeface="微软雅黑" panose="020B0503020204020204" pitchFamily="34" charset="-122"/>
                <a:ea typeface="微软雅黑" panose="020B0503020204020204" pitchFamily="34" charset="-122"/>
              </a:rPr>
              <a:t>，降幅较上个月收窄</a:t>
            </a:r>
            <a:r>
              <a:rPr lang="en-US" altLang="zh-CN" dirty="0">
                <a:latin typeface="微软雅黑" panose="020B0503020204020204" pitchFamily="34" charset="-122"/>
                <a:ea typeface="微软雅黑" panose="020B0503020204020204" pitchFamily="34" charset="-122"/>
              </a:rPr>
              <a:t>18.06</a:t>
            </a:r>
            <a:r>
              <a:rPr lang="zh-CN" altLang="en-US" dirty="0">
                <a:latin typeface="微软雅黑" panose="020B0503020204020204" pitchFamily="34" charset="-122"/>
                <a:ea typeface="微软雅黑" panose="020B0503020204020204" pitchFamily="34" charset="-122"/>
              </a:rPr>
              <a:t>个百分点。</a:t>
            </a:r>
            <a:endParaRPr lang="en-US" altLang="zh-CN" dirty="0">
              <a:latin typeface="微软雅黑" panose="020B0503020204020204" pitchFamily="34" charset="-122"/>
              <a:ea typeface="微软雅黑" panose="020B0503020204020204" pitchFamily="34" charset="-122"/>
            </a:endParaRPr>
          </a:p>
        </p:txBody>
      </p:sp>
      <p:graphicFrame>
        <p:nvGraphicFramePr>
          <p:cNvPr id="8" name="图表 7"/>
          <p:cNvGraphicFramePr>
            <a:graphicFrameLocks/>
          </p:cNvGraphicFramePr>
          <p:nvPr>
            <p:extLst>
              <p:ext uri="{D42A27DB-BD31-4B8C-83A1-F6EECF244321}">
                <p14:modId xmlns:p14="http://schemas.microsoft.com/office/powerpoint/2010/main" val="1992513531"/>
              </p:ext>
            </p:extLst>
          </p:nvPr>
        </p:nvGraphicFramePr>
        <p:xfrm>
          <a:off x="266700" y="908050"/>
          <a:ext cx="4173538" cy="52212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p:cNvGraphicFramePr>
            <a:graphicFrameLocks/>
          </p:cNvGraphicFramePr>
          <p:nvPr>
            <p:extLst>
              <p:ext uri="{D42A27DB-BD31-4B8C-83A1-F6EECF244321}">
                <p14:modId xmlns:p14="http://schemas.microsoft.com/office/powerpoint/2010/main" val="1129748447"/>
              </p:ext>
            </p:extLst>
          </p:nvPr>
        </p:nvGraphicFramePr>
        <p:xfrm>
          <a:off x="4440238" y="908050"/>
          <a:ext cx="4176712" cy="5221288"/>
        </p:xfrm>
        <a:graphic>
          <a:graphicData uri="http://schemas.openxmlformats.org/drawingml/2006/chart">
            <c:chart xmlns:c="http://schemas.openxmlformats.org/drawingml/2006/chart" xmlns:r="http://schemas.openxmlformats.org/officeDocument/2006/relationships" r:id="rId4"/>
          </a:graphicData>
        </a:graphic>
      </p:graphicFrame>
      <p:cxnSp>
        <p:nvCxnSpPr>
          <p:cNvPr id="5" name="直接连接符 4"/>
          <p:cNvCxnSpPr/>
          <p:nvPr/>
        </p:nvCxnSpPr>
        <p:spPr>
          <a:xfrm flipH="1">
            <a:off x="4955458" y="3805084"/>
            <a:ext cx="31561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37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F365E41-2BE2-4F2A-883E-7CE3A7E3E131}"/>
              </a:ext>
            </a:extLst>
          </p:cNvPr>
          <p:cNvSpPr txBox="1"/>
          <p:nvPr/>
        </p:nvSpPr>
        <p:spPr>
          <a:xfrm>
            <a:off x="336550" y="2553734"/>
            <a:ext cx="11518900" cy="499624"/>
          </a:xfrm>
          <a:prstGeom prst="rect">
            <a:avLst/>
          </a:prstGeom>
          <a:noFill/>
        </p:spPr>
        <p:txBody>
          <a:bodyPr wrap="square" rtlCol="0">
            <a:spAutoFit/>
          </a:bodyPr>
          <a:lstStyle/>
          <a:p>
            <a:pPr indent="457200" algn="ctr">
              <a:lnSpc>
                <a:spcPct val="150000"/>
              </a:lnSpc>
            </a:pPr>
            <a:r>
              <a:rPr lang="zh-CN" altLang="en-US" sz="2000" dirty="0">
                <a:latin typeface="Microsoft YaHei" panose="020B0503020204020204" pitchFamily="34" charset="-122"/>
                <a:ea typeface="Microsoft YaHei" panose="020B0503020204020204" pitchFamily="34" charset="-122"/>
              </a:rPr>
              <a:t>后期基建、地产仍将继续支撑钢材基础需求，汽车产量存在季节性改善预期，出口持稳。</a:t>
            </a:r>
          </a:p>
        </p:txBody>
      </p:sp>
      <p:sp>
        <p:nvSpPr>
          <p:cNvPr id="8" name="文本框 5">
            <a:extLst>
              <a:ext uri="{FF2B5EF4-FFF2-40B4-BE49-F238E27FC236}">
                <a16:creationId xmlns:a16="http://schemas.microsoft.com/office/drawing/2014/main" id="{1F3CCEF3-8A8A-4C49-ACDB-95D0AE2EDEDD}"/>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21</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9139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a:extLst>
              <a:ext uri="{FF2B5EF4-FFF2-40B4-BE49-F238E27FC236}">
                <a16:creationId xmlns:a16="http://schemas.microsoft.com/office/drawing/2014/main" id="{1F3CCEF3-8A8A-4C49-ACDB-95D0AE2EDEDD}"/>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22</a:t>
            </a:r>
            <a:endParaRPr lang="zh-CN" altLang="en-US" sz="1200" dirty="0">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31859248"/>
              </p:ext>
            </p:extLst>
          </p:nvPr>
        </p:nvGraphicFramePr>
        <p:xfrm>
          <a:off x="336552" y="908054"/>
          <a:ext cx="11520487" cy="5221280"/>
        </p:xfrm>
        <a:graphic>
          <a:graphicData uri="http://schemas.openxmlformats.org/drawingml/2006/table">
            <a:tbl>
              <a:tblPr/>
              <a:tblGrid>
                <a:gridCol w="1072968">
                  <a:extLst>
                    <a:ext uri="{9D8B030D-6E8A-4147-A177-3AD203B41FA5}">
                      <a16:colId xmlns:a16="http://schemas.microsoft.com/office/drawing/2014/main" val="1390123523"/>
                    </a:ext>
                  </a:extLst>
                </a:gridCol>
                <a:gridCol w="1323327">
                  <a:extLst>
                    <a:ext uri="{9D8B030D-6E8A-4147-A177-3AD203B41FA5}">
                      <a16:colId xmlns:a16="http://schemas.microsoft.com/office/drawing/2014/main" val="4259423385"/>
                    </a:ext>
                  </a:extLst>
                </a:gridCol>
                <a:gridCol w="1303456">
                  <a:extLst>
                    <a:ext uri="{9D8B030D-6E8A-4147-A177-3AD203B41FA5}">
                      <a16:colId xmlns:a16="http://schemas.microsoft.com/office/drawing/2014/main" val="2743431142"/>
                    </a:ext>
                  </a:extLst>
                </a:gridCol>
                <a:gridCol w="1303456">
                  <a:extLst>
                    <a:ext uri="{9D8B030D-6E8A-4147-A177-3AD203B41FA5}">
                      <a16:colId xmlns:a16="http://schemas.microsoft.com/office/drawing/2014/main" val="2429153193"/>
                    </a:ext>
                  </a:extLst>
                </a:gridCol>
                <a:gridCol w="1303456">
                  <a:extLst>
                    <a:ext uri="{9D8B030D-6E8A-4147-A177-3AD203B41FA5}">
                      <a16:colId xmlns:a16="http://schemas.microsoft.com/office/drawing/2014/main" val="2519745863"/>
                    </a:ext>
                  </a:extLst>
                </a:gridCol>
                <a:gridCol w="1303456">
                  <a:extLst>
                    <a:ext uri="{9D8B030D-6E8A-4147-A177-3AD203B41FA5}">
                      <a16:colId xmlns:a16="http://schemas.microsoft.com/office/drawing/2014/main" val="3448303590"/>
                    </a:ext>
                  </a:extLst>
                </a:gridCol>
                <a:gridCol w="1303456">
                  <a:extLst>
                    <a:ext uri="{9D8B030D-6E8A-4147-A177-3AD203B41FA5}">
                      <a16:colId xmlns:a16="http://schemas.microsoft.com/office/drawing/2014/main" val="2935877787"/>
                    </a:ext>
                  </a:extLst>
                </a:gridCol>
                <a:gridCol w="1303456">
                  <a:extLst>
                    <a:ext uri="{9D8B030D-6E8A-4147-A177-3AD203B41FA5}">
                      <a16:colId xmlns:a16="http://schemas.microsoft.com/office/drawing/2014/main" val="1554374020"/>
                    </a:ext>
                  </a:extLst>
                </a:gridCol>
                <a:gridCol w="1303456">
                  <a:extLst>
                    <a:ext uri="{9D8B030D-6E8A-4147-A177-3AD203B41FA5}">
                      <a16:colId xmlns:a16="http://schemas.microsoft.com/office/drawing/2014/main" val="3895991191"/>
                    </a:ext>
                  </a:extLst>
                </a:gridCol>
              </a:tblGrid>
              <a:tr h="326330">
                <a:tc gridSpan="2">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品种</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1" i="0" u="none" strike="noStrike">
                          <a:solidFill>
                            <a:srgbClr val="000000"/>
                          </a:solidFill>
                          <a:effectLst/>
                          <a:latin typeface="微软雅黑" panose="020B0503020204020204" pitchFamily="34" charset="-122"/>
                          <a:ea typeface="微软雅黑" panose="020B0503020204020204" pitchFamily="34" charset="-122"/>
                        </a:rPr>
                        <a:t>18</a:t>
                      </a: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年底库存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去年同期</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上期库存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当期库存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同比</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环比</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1" i="0" u="none" strike="noStrike">
                          <a:solidFill>
                            <a:srgbClr val="000000"/>
                          </a:solidFill>
                          <a:effectLst/>
                          <a:latin typeface="微软雅黑" panose="020B0503020204020204" pitchFamily="34" charset="-122"/>
                          <a:ea typeface="微软雅黑" panose="020B0503020204020204" pitchFamily="34" charset="-122"/>
                        </a:rPr>
                        <a:t>19</a:t>
                      </a:r>
                      <a:r>
                        <a:rPr lang="zh-CN" altLang="en-US" sz="1600" b="1" i="0" u="none" strike="noStrike">
                          <a:solidFill>
                            <a:srgbClr val="000000"/>
                          </a:solidFill>
                          <a:effectLst/>
                          <a:latin typeface="微软雅黑" panose="020B0503020204020204" pitchFamily="34" charset="-122"/>
                          <a:ea typeface="微软雅黑" panose="020B0503020204020204" pitchFamily="34" charset="-122"/>
                        </a:rPr>
                        <a:t>年变化</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4282620726"/>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螺纹钢（</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456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637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632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-0.9%</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1665405607"/>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47.8%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66.8%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7049020"/>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382519606"/>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热卷（</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213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254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42.3%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837682394"/>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冷轧（</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110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403359489"/>
                  </a:ext>
                </a:extLst>
              </a:tr>
              <a:tr h="326330">
                <a:tc rowSpan="3">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钢材库存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社会合计</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798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1288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1278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60.2%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141722705"/>
                  </a:ext>
                </a:extLst>
              </a:tr>
              <a:tr h="326330">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钢厂（旬）</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1134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1236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1231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1265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642296009"/>
                  </a:ext>
                </a:extLst>
              </a:tr>
              <a:tr h="326330">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合计</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1932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2237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2519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2543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13.7%</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0.9%</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097268249"/>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唐山方坯</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115.9%</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379088521"/>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铁矿石（</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港）</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14156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15365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11601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11984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-22.0%</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extLst>
                  <a:ext uri="{0D108BD9-81ED-4DB2-BD59-A6C34878D82A}">
                    <a16:rowId xmlns:a16="http://schemas.microsoft.com/office/drawing/2014/main" val="3651173019"/>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进口锰矿</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307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651384270"/>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焦化厂焦炭库存（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-40.3%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-13.0%</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-44.1%</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extLst>
                  <a:ext uri="{0D108BD9-81ED-4DB2-BD59-A6C34878D82A}">
                    <a16:rowId xmlns:a16="http://schemas.microsoft.com/office/drawing/2014/main" val="1754981550"/>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焦炭库存（港口合计）</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288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280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67.1%</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62.7%</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91971832"/>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炼焦煤港口库存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701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725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87.5%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3.4%</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180.8%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1925334563"/>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焦化厂炼焦煤库存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945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767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796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791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-16.3%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extLst>
                  <a:ext uri="{0D108BD9-81ED-4DB2-BD59-A6C34878D82A}">
                    <a16:rowId xmlns:a16="http://schemas.microsoft.com/office/drawing/2014/main" val="1369116950"/>
                  </a:ext>
                </a:extLst>
              </a:tr>
            </a:tbl>
          </a:graphicData>
        </a:graphic>
      </p:graphicFrame>
      <p:sp>
        <p:nvSpPr>
          <p:cNvPr id="6"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随着下游需求的好转，钢材社会库存重新进入下降通道</a:t>
            </a:r>
          </a:p>
        </p:txBody>
      </p:sp>
      <p:cxnSp>
        <p:nvCxnSpPr>
          <p:cNvPr id="7"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39160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78678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336550" y="908050"/>
            <a:ext cx="11520488" cy="3416320"/>
          </a:xfrm>
          <a:prstGeom prst="rect">
            <a:avLst/>
          </a:prstGeom>
        </p:spPr>
        <p:txBody>
          <a:bodyPr wrap="square">
            <a:spAutoFit/>
          </a:bodyPr>
          <a:lstStyle/>
          <a:p>
            <a:pPr indent="457200" algn="just">
              <a:lnSpc>
                <a:spcPct val="200000"/>
              </a:lnSpc>
            </a:pP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后期受</a:t>
            </a:r>
            <a:r>
              <a:rPr lang="en-US" altLang="zh-CN" dirty="0">
                <a:latin typeface="微软雅黑" panose="020B0503020204020204" pitchFamily="34" charset="-122"/>
                <a:ea typeface="微软雅黑" panose="020B0503020204020204" pitchFamily="34" charset="-122"/>
              </a:rPr>
              <a:t>70</a:t>
            </a:r>
            <a:r>
              <a:rPr lang="zh-CN" altLang="en-US" dirty="0">
                <a:latin typeface="微软雅黑" panose="020B0503020204020204" pitchFamily="34" charset="-122"/>
                <a:ea typeface="微软雅黑" panose="020B0503020204020204" pitchFamily="34" charset="-122"/>
              </a:rPr>
              <a:t>周年大庆影响，环保限产有收紧预期，供给大概率下滑。</a:t>
            </a: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随着雨季结束，需求旺季的来临，需求有进一步向上修复预期。</a:t>
            </a: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库存低位、价格低位。</a:t>
            </a: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综上所述钢价有反弹基础。</a:t>
            </a: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r>
              <a:rPr lang="zh-CN" altLang="en-US" dirty="0">
                <a:latin typeface="微软雅黑" panose="020B0503020204020204" pitchFamily="34" charset="-122"/>
                <a:ea typeface="微软雅黑" panose="020B0503020204020204" pitchFamily="34" charset="-122"/>
              </a:rPr>
              <a:t>主要不确定性：环保限产不及预期；环保供需双限；期货市场淡季合约扰动。</a:t>
            </a: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23</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62098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钢材</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37665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
            <a:extLst>
              <a:ext uri="{FF2B5EF4-FFF2-40B4-BE49-F238E27FC236}">
                <a16:creationId xmlns:a16="http://schemas.microsoft.com/office/drawing/2014/main" id="{BC1319CA-591E-41BC-9E23-11CD091B4EF9}"/>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a:solidFill>
                  <a:srgbClr val="0075C2"/>
                </a:solidFill>
                <a:latin typeface="微软雅黑" panose="020B0503020204020204" pitchFamily="34" charset="-122"/>
                <a:ea typeface="微软雅黑" panose="020B0503020204020204" pitchFamily="34" charset="-122"/>
              </a:rPr>
              <a:t>采购管理部调价建议</a:t>
            </a:r>
          </a:p>
        </p:txBody>
      </p:sp>
      <p:cxnSp>
        <p:nvCxnSpPr>
          <p:cNvPr id="33795" name="直接连接符 2">
            <a:extLst>
              <a:ext uri="{FF2B5EF4-FFF2-40B4-BE49-F238E27FC236}">
                <a16:creationId xmlns:a16="http://schemas.microsoft.com/office/drawing/2014/main" id="{AEAD150E-8904-4F08-A331-2AAC4AB07B13}"/>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a:extLst>
              <a:ext uri="{FF2B5EF4-FFF2-40B4-BE49-F238E27FC236}">
                <a16:creationId xmlns:a16="http://schemas.microsoft.com/office/drawing/2014/main" id="{0FE5C45E-2189-4710-9F94-A8215339E3C0}"/>
              </a:ext>
            </a:extLst>
          </p:cNvPr>
          <p:cNvSpPr/>
          <p:nvPr/>
        </p:nvSpPr>
        <p:spPr>
          <a:xfrm>
            <a:off x="336550" y="873125"/>
            <a:ext cx="11520488" cy="3794437"/>
          </a:xfrm>
          <a:prstGeom prst="rect">
            <a:avLst/>
          </a:prstGeom>
        </p:spPr>
        <p:txBody>
          <a:bodyPr wrap="square">
            <a:spAutoFit/>
          </a:bodyPr>
          <a:lstStyle/>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煤炭：</a:t>
            </a:r>
            <a:r>
              <a:rPr lang="zh-CN" altLang="en-US" dirty="0">
                <a:latin typeface="微软雅黑" panose="020B0503020204020204" pitchFamily="34" charset="-122"/>
                <a:ea typeface="微软雅黑" panose="020B0503020204020204" pitchFamily="34" charset="-122"/>
              </a:rPr>
              <a:t>受焦炭市场下行、邯郸地区限产影响，地方炼焦煤市场弱势下行，预计有</a:t>
            </a:r>
            <a:r>
              <a:rPr lang="en-US" altLang="zh-CN" dirty="0">
                <a:latin typeface="微软雅黑" panose="020B0503020204020204" pitchFamily="34" charset="-122"/>
                <a:ea typeface="微软雅黑" panose="020B0503020204020204" pitchFamily="34" charset="-122"/>
              </a:rPr>
              <a:t>10-30</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吨降幅，预计地方专用煤市场有</a:t>
            </a:r>
            <a:r>
              <a:rPr lang="en-US" altLang="zh-CN" dirty="0">
                <a:latin typeface="微软雅黑" panose="020B0503020204020204" pitchFamily="34" charset="-122"/>
                <a:ea typeface="微软雅黑" panose="020B0503020204020204" pitchFamily="34" charset="-122"/>
              </a:rPr>
              <a:t>10-20</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吨降幅。</a:t>
            </a:r>
            <a:endParaRPr lang="en-US" altLang="zh-CN" dirty="0">
              <a:latin typeface="微软雅黑" panose="020B0503020204020204" pitchFamily="34" charset="-122"/>
              <a:ea typeface="微软雅黑" panose="020B0503020204020204" pitchFamily="34" charset="-122"/>
            </a:endParaRP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焦炭</a:t>
            </a:r>
            <a:r>
              <a:rPr lang="zh-CN" altLang="en-US" dirty="0">
                <a:solidFill>
                  <a:srgbClr val="222A35"/>
                </a:solidFill>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经历两轮上涨后，市场开始承压，短期有下降预期，后期关注主产区环保限产。</a:t>
            </a:r>
            <a:endParaRPr lang="en-US" altLang="zh-CN"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铁精粉：</a:t>
            </a:r>
            <a:r>
              <a:rPr lang="zh-CN" altLang="en-US" dirty="0">
                <a:solidFill>
                  <a:srgbClr val="222A35"/>
                </a:solidFill>
                <a:latin typeface="Microsoft YaHei" panose="020B0503020204020204" pitchFamily="34" charset="-122"/>
                <a:ea typeface="Microsoft YaHei" panose="020B0503020204020204" pitchFamily="34" charset="-122"/>
              </a:rPr>
              <a:t>震荡运行，保持各品种合理库存，矿价有小幅修正预期。</a:t>
            </a: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铁合金：</a:t>
            </a:r>
            <a:r>
              <a:rPr lang="zh-CN" altLang="en-US" dirty="0">
                <a:solidFill>
                  <a:srgbClr val="222A35"/>
                </a:solidFill>
                <a:latin typeface="Microsoft YaHei" panose="020B0503020204020204" pitchFamily="34" charset="-122"/>
                <a:ea typeface="Microsoft YaHei" panose="020B0503020204020204" pitchFamily="34" charset="-122"/>
              </a:rPr>
              <a:t>锰系合金市场供需紧平衡，锰矿价格略有下调，成本降低，价格预计会有小幅下调；硅铁市场供大于求，价格下行。锰系合金市场预计下调</a:t>
            </a:r>
            <a:r>
              <a:rPr lang="en-US" altLang="zh-CN" dirty="0">
                <a:solidFill>
                  <a:srgbClr val="222A35"/>
                </a:solidFill>
                <a:latin typeface="Microsoft YaHei" panose="020B0503020204020204" pitchFamily="34" charset="-122"/>
                <a:ea typeface="Microsoft YaHei" panose="020B0503020204020204" pitchFamily="34" charset="-122"/>
              </a:rPr>
              <a:t>50-100</a:t>
            </a:r>
            <a:r>
              <a:rPr lang="zh-CN" altLang="en-US" dirty="0">
                <a:solidFill>
                  <a:srgbClr val="222A35"/>
                </a:solidFill>
                <a:latin typeface="Microsoft YaHei" panose="020B0503020204020204" pitchFamily="34" charset="-122"/>
                <a:ea typeface="Microsoft YaHei" panose="020B0503020204020204" pitchFamily="34" charset="-122"/>
              </a:rPr>
              <a:t>，硅铁市场预计</a:t>
            </a:r>
            <a:r>
              <a:rPr lang="en-US" altLang="zh-CN" dirty="0">
                <a:solidFill>
                  <a:srgbClr val="222A35"/>
                </a:solidFill>
                <a:latin typeface="Microsoft YaHei" panose="020B0503020204020204" pitchFamily="34" charset="-122"/>
                <a:ea typeface="Microsoft YaHei" panose="020B0503020204020204" pitchFamily="34" charset="-122"/>
              </a:rPr>
              <a:t>100-200</a:t>
            </a:r>
            <a:r>
              <a:rPr lang="zh-CN" altLang="en-US" dirty="0">
                <a:solidFill>
                  <a:srgbClr val="222A35"/>
                </a:solidFill>
                <a:latin typeface="Microsoft YaHei" panose="020B0503020204020204" pitchFamily="34" charset="-122"/>
                <a:ea typeface="Microsoft YaHei" panose="020B0503020204020204" pitchFamily="34" charset="-122"/>
              </a:rPr>
              <a:t>。</a:t>
            </a:r>
          </a:p>
        </p:txBody>
      </p:sp>
      <p:sp>
        <p:nvSpPr>
          <p:cNvPr id="33797" name="文本框 5">
            <a:extLst>
              <a:ext uri="{FF2B5EF4-FFF2-40B4-BE49-F238E27FC236}">
                <a16:creationId xmlns:a16="http://schemas.microsoft.com/office/drawing/2014/main" id="{0A7A3496-3B8F-497F-9EA8-9AE82EC471D0}"/>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24</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5845" name="图片 10">
            <a:extLst>
              <a:ext uri="{FF2B5EF4-FFF2-40B4-BE49-F238E27FC236}">
                <a16:creationId xmlns:a16="http://schemas.microsoft.com/office/drawing/2014/main" id="{1B393FB6-DC57-4223-9B42-033464E83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a:solidFill>
                  <a:srgbClr val="FFFFFF"/>
                </a:solidFill>
                <a:latin typeface="微软雅黑" panose="020B0503020204020204" pitchFamily="34" charset="-122"/>
                <a:ea typeface="微软雅黑" panose="020B0503020204020204" pitchFamily="34" charset="-122"/>
              </a:rPr>
              <a:t>Thanks</a:t>
            </a:r>
            <a:r>
              <a:rPr lang="zh-CN" altLang="zh-CN" sz="4800" b="1">
                <a:solidFill>
                  <a:srgbClr val="FFFFFF"/>
                </a:solidFill>
                <a:latin typeface="微软雅黑" panose="020B0503020204020204" pitchFamily="34" charset="-122"/>
                <a:ea typeface="微软雅黑" panose="020B0503020204020204" pitchFamily="34" charset="-122"/>
              </a:rPr>
              <a:t> !</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5400">
                <a:solidFill>
                  <a:srgbClr val="FFFFFF"/>
                </a:solidFill>
                <a:latin typeface="Arial" panose="020B0604020202020204" pitchFamily="34" charset="0"/>
                <a:ea typeface="微软雅黑" panose="020B0503020204020204" pitchFamily="34" charset="-122"/>
              </a:rPr>
              <a:t> </a:t>
            </a:r>
            <a:r>
              <a:rPr lang="zh-CN" altLang="zh-CN" sz="5400">
                <a:solidFill>
                  <a:srgbClr val="FFFFFF"/>
                </a:solidFill>
                <a:latin typeface="Arial" panose="020B0604020202020204" pitchFamily="34" charset="0"/>
                <a:ea typeface="微软雅黑" panose="020B0503020204020204" pitchFamily="34" charset="-122"/>
              </a:rPr>
              <a:t>谢谢！</a:t>
            </a:r>
          </a:p>
        </p:txBody>
      </p:sp>
    </p:spTree>
  </p:cSld>
  <p:clrMapOvr>
    <a:masterClrMapping/>
  </p:clrMapOvr>
</p:sld>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32052</TotalTime>
  <Words>2429</Words>
  <Application>Microsoft Office PowerPoint</Application>
  <PresentationFormat>宽屏</PresentationFormat>
  <Paragraphs>464</Paragraphs>
  <Slides>26</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等线 Light</vt:lpstr>
      <vt:lpstr>微软雅黑</vt:lpstr>
      <vt:lpstr>微软雅黑</vt:lpstr>
      <vt:lpstr>微软雅黑 Light</vt:lpstr>
      <vt:lpstr>Arial</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冉 沐晗</cp:lastModifiedBy>
  <cp:revision>1562</cp:revision>
  <dcterms:created xsi:type="dcterms:W3CDTF">2017-10-16T02:28:00Z</dcterms:created>
  <dcterms:modified xsi:type="dcterms:W3CDTF">2019-08-26T03:20:55Z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